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8" r:id="rId2"/>
  </p:sldMasterIdLst>
  <p:notesMasterIdLst>
    <p:notesMasterId r:id="rId58"/>
  </p:notesMasterIdLst>
  <p:handoutMasterIdLst>
    <p:handoutMasterId r:id="rId59"/>
  </p:handoutMasterIdLst>
  <p:sldIdLst>
    <p:sldId id="259" r:id="rId3"/>
    <p:sldId id="257" r:id="rId4"/>
    <p:sldId id="360" r:id="rId5"/>
    <p:sldId id="362" r:id="rId6"/>
    <p:sldId id="364" r:id="rId7"/>
    <p:sldId id="365" r:id="rId8"/>
    <p:sldId id="340" r:id="rId9"/>
    <p:sldId id="351" r:id="rId10"/>
    <p:sldId id="352" r:id="rId11"/>
    <p:sldId id="353" r:id="rId12"/>
    <p:sldId id="354" r:id="rId13"/>
    <p:sldId id="261" r:id="rId14"/>
    <p:sldId id="262" r:id="rId15"/>
    <p:sldId id="355" r:id="rId16"/>
    <p:sldId id="350" r:id="rId17"/>
    <p:sldId id="341" r:id="rId18"/>
    <p:sldId id="342" r:id="rId19"/>
    <p:sldId id="343" r:id="rId20"/>
    <p:sldId id="344" r:id="rId21"/>
    <p:sldId id="263" r:id="rId22"/>
    <p:sldId id="260" r:id="rId23"/>
    <p:sldId id="322" r:id="rId24"/>
    <p:sldId id="265" r:id="rId25"/>
    <p:sldId id="323" r:id="rId26"/>
    <p:sldId id="324" r:id="rId27"/>
    <p:sldId id="325" r:id="rId28"/>
    <p:sldId id="326" r:id="rId29"/>
    <p:sldId id="347" r:id="rId30"/>
    <p:sldId id="348" r:id="rId31"/>
    <p:sldId id="273" r:id="rId32"/>
    <p:sldId id="349" r:id="rId33"/>
    <p:sldId id="258" r:id="rId34"/>
    <p:sldId id="339" r:id="rId35"/>
    <p:sldId id="327" r:id="rId36"/>
    <p:sldId id="328" r:id="rId37"/>
    <p:sldId id="334" r:id="rId38"/>
    <p:sldId id="329" r:id="rId39"/>
    <p:sldId id="330" r:id="rId40"/>
    <p:sldId id="331" r:id="rId41"/>
    <p:sldId id="277" r:id="rId42"/>
    <p:sldId id="336" r:id="rId43"/>
    <p:sldId id="338" r:id="rId44"/>
    <p:sldId id="356" r:id="rId45"/>
    <p:sldId id="274" r:id="rId46"/>
    <p:sldId id="279" r:id="rId47"/>
    <p:sldId id="281" r:id="rId48"/>
    <p:sldId id="284" r:id="rId49"/>
    <p:sldId id="282" r:id="rId50"/>
    <p:sldId id="283" r:id="rId51"/>
    <p:sldId id="285" r:id="rId52"/>
    <p:sldId id="286" r:id="rId53"/>
    <p:sldId id="287" r:id="rId54"/>
    <p:sldId id="288" r:id="rId55"/>
    <p:sldId id="366" r:id="rId56"/>
    <p:sldId id="278" r:id="rId57"/>
  </p:sldIdLst>
  <p:sldSz cx="12192000" cy="6858000"/>
  <p:notesSz cx="6858000" cy="9144000"/>
  <p:custDataLst>
    <p:tags r:id="rId6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F5670E17-563E-4A87-8566-35765410E139}">
          <p14:sldIdLst>
            <p14:sldId id="259"/>
            <p14:sldId id="257"/>
            <p14:sldId id="360"/>
            <p14:sldId id="362"/>
            <p14:sldId id="364"/>
            <p14:sldId id="365"/>
            <p14:sldId id="340"/>
            <p14:sldId id="351"/>
            <p14:sldId id="352"/>
            <p14:sldId id="353"/>
            <p14:sldId id="354"/>
            <p14:sldId id="261"/>
            <p14:sldId id="262"/>
            <p14:sldId id="355"/>
            <p14:sldId id="350"/>
            <p14:sldId id="341"/>
            <p14:sldId id="342"/>
            <p14:sldId id="343"/>
            <p14:sldId id="344"/>
            <p14:sldId id="263"/>
            <p14:sldId id="260"/>
            <p14:sldId id="322"/>
            <p14:sldId id="265"/>
            <p14:sldId id="323"/>
            <p14:sldId id="324"/>
            <p14:sldId id="325"/>
            <p14:sldId id="326"/>
            <p14:sldId id="347"/>
            <p14:sldId id="348"/>
            <p14:sldId id="273"/>
            <p14:sldId id="349"/>
            <p14:sldId id="258"/>
            <p14:sldId id="339"/>
            <p14:sldId id="327"/>
            <p14:sldId id="328"/>
            <p14:sldId id="334"/>
            <p14:sldId id="329"/>
            <p14:sldId id="330"/>
            <p14:sldId id="331"/>
            <p14:sldId id="277"/>
            <p14:sldId id="336"/>
            <p14:sldId id="338"/>
            <p14:sldId id="356"/>
          </p14:sldIdLst>
        </p14:section>
        <p14:section name="Section sans titre" id="{88474534-1490-4E10-B2B9-20588AAEA05D}">
          <p14:sldIdLst>
            <p14:sldId id="274"/>
            <p14:sldId id="279"/>
            <p14:sldId id="281"/>
            <p14:sldId id="284"/>
            <p14:sldId id="282"/>
            <p14:sldId id="283"/>
            <p14:sldId id="285"/>
            <p14:sldId id="286"/>
            <p14:sldId id="287"/>
            <p14:sldId id="288"/>
            <p14:sldId id="366"/>
            <p14:sldId id="27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6A5D"/>
    <a:srgbClr val="C6AF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257" autoAdjust="0"/>
    <p:restoredTop sz="94660"/>
  </p:normalViewPr>
  <p:slideViewPr>
    <p:cSldViewPr snapToGrid="0" showGuides="1">
      <p:cViewPr varScale="1">
        <p:scale>
          <a:sx n="108" d="100"/>
          <a:sy n="108" d="100"/>
        </p:scale>
        <p:origin x="324" y="108"/>
      </p:cViewPr>
      <p:guideLst>
        <p:guide orient="horz" pos="2160"/>
        <p:guide pos="3840"/>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handoutMaster" Target="handoutMasters/handout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2025/3/16</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‹N°›</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2025/3/16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‹N°›</a:t>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Template from: https://www.freeppt7.com/</a:t>
            </a:r>
          </a:p>
          <a:p>
            <a:endParaRPr lang="zh-CN" altLang="en-US" dirty="0"/>
          </a:p>
        </p:txBody>
      </p:sp>
    </p:spTree>
    <p:extLst>
      <p:ext uri="{BB962C8B-B14F-4D97-AF65-F5344CB8AC3E}">
        <p14:creationId xmlns:p14="http://schemas.microsoft.com/office/powerpoint/2010/main" val="4095955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16_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35280057-458A-493A-9ACE-DC5223222813}" type="datetimeFigureOut">
              <a:rPr lang="zh-CN" altLang="en-US" smtClean="0"/>
              <a:t>2025/3/16</a:t>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t>‹N°›</a:t>
            </a:fld>
            <a:endParaRPr lang="en-US"/>
          </a:p>
        </p:txBody>
      </p:sp>
      <p:sp>
        <p:nvSpPr>
          <p:cNvPr id="5" name="标题 1">
            <a:extLst>
              <a:ext uri="{FF2B5EF4-FFF2-40B4-BE49-F238E27FC236}">
                <a16:creationId xmlns:a16="http://schemas.microsoft.com/office/drawing/2014/main" id="{980FB9A8-858C-4D94-8C18-5AB42F4028E4}"/>
              </a:ext>
            </a:extLst>
          </p:cNvPr>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9pPr>
          </a:lstStyle>
          <a:p>
            <a:r>
              <a:rPr lang="zh-CN" altLang="en-US" dirty="0"/>
              <a:t>单击此处编辑母版</a:t>
            </a:r>
            <a:r>
              <a:rPr lang="en-US" altLang="zh-CN" dirty="0"/>
              <a:t>Title</a:t>
            </a:r>
            <a:r>
              <a:rPr lang="zh-CN" altLang="en-US" dirty="0"/>
              <a:t>样式</a:t>
            </a:r>
          </a:p>
        </p:txBody>
      </p:sp>
      <p:sp>
        <p:nvSpPr>
          <p:cNvPr id="6" name="文本占位符 2">
            <a:extLst>
              <a:ext uri="{FF2B5EF4-FFF2-40B4-BE49-F238E27FC236}">
                <a16:creationId xmlns:a16="http://schemas.microsoft.com/office/drawing/2014/main" id="{CE87D39D-A87C-4433-AFEA-2E216F586044}"/>
              </a:ext>
            </a:extLst>
          </p:cNvPr>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p:txBody>
      </p:sp>
      <p:sp>
        <p:nvSpPr>
          <p:cNvPr id="7" name="内容占位符 3">
            <a:extLst>
              <a:ext uri="{FF2B5EF4-FFF2-40B4-BE49-F238E27FC236}">
                <a16:creationId xmlns:a16="http://schemas.microsoft.com/office/drawing/2014/main" id="{FBBEF06D-0F59-4E59-9C12-C1B0BA420D11}"/>
              </a:ext>
            </a:extLst>
          </p:cNvPr>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8" name="文本占位符 4">
            <a:extLst>
              <a:ext uri="{FF2B5EF4-FFF2-40B4-BE49-F238E27FC236}">
                <a16:creationId xmlns:a16="http://schemas.microsoft.com/office/drawing/2014/main" id="{46BE89A0-DD44-4B29-9765-5AD9D09AB7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9" name="内容占位符 5">
            <a:extLst>
              <a:ext uri="{FF2B5EF4-FFF2-40B4-BE49-F238E27FC236}">
                <a16:creationId xmlns:a16="http://schemas.microsoft.com/office/drawing/2014/main" id="{0099045A-D6F3-42F6-A868-E0960CADED5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页脚占位符 7">
            <a:extLst>
              <a:ext uri="{FF2B5EF4-FFF2-40B4-BE49-F238E27FC236}">
                <a16:creationId xmlns:a16="http://schemas.microsoft.com/office/drawing/2014/main" id="{DC0DC49C-4998-4F77-B828-38B0D76984F3}"/>
              </a:ext>
            </a:extLst>
          </p:cNvPr>
          <p:cNvSpPr>
            <a:spLocks noGrp="1"/>
          </p:cNvSpPr>
          <p:nvPr>
            <p:ph type="ftr" sz="quarter" idx="11"/>
          </p:nvPr>
        </p:nvSpPr>
        <p:spPr>
          <a:xfrm>
            <a:off x="4038600" y="6356350"/>
            <a:ext cx="4114800" cy="365125"/>
          </a:xfrm>
        </p:spPr>
        <p:txBody>
          <a:bodyPr/>
          <a:lstStyle/>
          <a:p>
            <a:endParaRPr lang="zh-CN" altLang="en-US"/>
          </a:p>
        </p:txBody>
      </p:sp>
      <p:sp>
        <p:nvSpPr>
          <p:cNvPr id="11" name="灯片编号占位符 8">
            <a:extLst>
              <a:ext uri="{FF2B5EF4-FFF2-40B4-BE49-F238E27FC236}">
                <a16:creationId xmlns:a16="http://schemas.microsoft.com/office/drawing/2014/main" id="{F6483BBC-B27B-4EAE-A195-A7D53C83DFE6}"/>
              </a:ext>
            </a:extLst>
          </p:cNvPr>
          <p:cNvSpPr>
            <a:spLocks noGrp="1"/>
          </p:cNvSpPr>
          <p:nvPr>
            <p:ph type="sldNum" sz="quarter" idx="12"/>
          </p:nvPr>
        </p:nvSpPr>
        <p:spPr>
          <a:xfrm>
            <a:off x="8610600" y="6356350"/>
            <a:ext cx="2743200" cy="365125"/>
          </a:xfrm>
        </p:spPr>
        <p:txBody>
          <a:bodyPr/>
          <a:lstStyle/>
          <a:p>
            <a:fld id="{E9B957CC-A438-4D82-B305-22914934740F}"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5_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B68FF6A3-339D-4063-83DC-7179C1AAF447}" type="datetimeFigureOut">
              <a:rPr lang="zh-CN" altLang="en-US" smtClean="0"/>
              <a:t>2025/3/16</a:t>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t>‹N°›</a:t>
            </a:fld>
            <a:endParaRPr lang="en-US"/>
          </a:p>
        </p:txBody>
      </p:sp>
      <p:sp>
        <p:nvSpPr>
          <p:cNvPr id="5" name="标题 1">
            <a:extLst>
              <a:ext uri="{FF2B5EF4-FFF2-40B4-BE49-F238E27FC236}">
                <a16:creationId xmlns:a16="http://schemas.microsoft.com/office/drawing/2014/main" id="{980FB9A8-858C-4D94-8C18-5AB42F4028E4}"/>
              </a:ext>
            </a:extLst>
          </p:cNvPr>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9pPr>
          </a:lstStyle>
          <a:p>
            <a:r>
              <a:rPr lang="zh-CN" altLang="en-US" dirty="0"/>
              <a:t>单击此处编辑母版</a:t>
            </a:r>
            <a:r>
              <a:rPr lang="en-US" altLang="zh-CN" dirty="0"/>
              <a:t>Title</a:t>
            </a:r>
            <a:r>
              <a:rPr lang="zh-CN" altLang="en-US" dirty="0"/>
              <a:t>样式</a:t>
            </a:r>
          </a:p>
        </p:txBody>
      </p:sp>
      <p:sp>
        <p:nvSpPr>
          <p:cNvPr id="6" name="文本占位符 2">
            <a:extLst>
              <a:ext uri="{FF2B5EF4-FFF2-40B4-BE49-F238E27FC236}">
                <a16:creationId xmlns:a16="http://schemas.microsoft.com/office/drawing/2014/main" id="{CE87D39D-A87C-4433-AFEA-2E216F586044}"/>
              </a:ext>
            </a:extLst>
          </p:cNvPr>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p:txBody>
      </p:sp>
      <p:sp>
        <p:nvSpPr>
          <p:cNvPr id="7" name="内容占位符 3">
            <a:extLst>
              <a:ext uri="{FF2B5EF4-FFF2-40B4-BE49-F238E27FC236}">
                <a16:creationId xmlns:a16="http://schemas.microsoft.com/office/drawing/2014/main" id="{FBBEF06D-0F59-4E59-9C12-C1B0BA420D11}"/>
              </a:ext>
            </a:extLst>
          </p:cNvPr>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8" name="文本占位符 4">
            <a:extLst>
              <a:ext uri="{FF2B5EF4-FFF2-40B4-BE49-F238E27FC236}">
                <a16:creationId xmlns:a16="http://schemas.microsoft.com/office/drawing/2014/main" id="{46BE89A0-DD44-4B29-9765-5AD9D09AB7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9" name="内容占位符 5">
            <a:extLst>
              <a:ext uri="{FF2B5EF4-FFF2-40B4-BE49-F238E27FC236}">
                <a16:creationId xmlns:a16="http://schemas.microsoft.com/office/drawing/2014/main" id="{0099045A-D6F3-42F6-A868-E0960CADED5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页脚占位符 7">
            <a:extLst>
              <a:ext uri="{FF2B5EF4-FFF2-40B4-BE49-F238E27FC236}">
                <a16:creationId xmlns:a16="http://schemas.microsoft.com/office/drawing/2014/main" id="{DC0DC49C-4998-4F77-B828-38B0D76984F3}"/>
              </a:ext>
            </a:extLst>
          </p:cNvPr>
          <p:cNvSpPr>
            <a:spLocks noGrp="1"/>
          </p:cNvSpPr>
          <p:nvPr>
            <p:ph type="ftr" sz="quarter" idx="11"/>
          </p:nvPr>
        </p:nvSpPr>
        <p:spPr>
          <a:xfrm>
            <a:off x="4038600" y="6356350"/>
            <a:ext cx="4114800" cy="365125"/>
          </a:xfrm>
        </p:spPr>
        <p:txBody>
          <a:bodyPr/>
          <a:lstStyle/>
          <a:p>
            <a:endParaRPr lang="zh-CN" altLang="en-US"/>
          </a:p>
        </p:txBody>
      </p:sp>
      <p:sp>
        <p:nvSpPr>
          <p:cNvPr id="11" name="灯片编号占位符 8">
            <a:extLst>
              <a:ext uri="{FF2B5EF4-FFF2-40B4-BE49-F238E27FC236}">
                <a16:creationId xmlns:a16="http://schemas.microsoft.com/office/drawing/2014/main" id="{F6483BBC-B27B-4EAE-A195-A7D53C83DFE6}"/>
              </a:ext>
            </a:extLst>
          </p:cNvPr>
          <p:cNvSpPr>
            <a:spLocks noGrp="1"/>
          </p:cNvSpPr>
          <p:nvPr>
            <p:ph type="sldNum" sz="quarter" idx="12"/>
          </p:nvPr>
        </p:nvSpPr>
        <p:spPr>
          <a:xfrm>
            <a:off x="8610600" y="6356350"/>
            <a:ext cx="2743200" cy="365125"/>
          </a:xfrm>
        </p:spPr>
        <p:txBody>
          <a:bodyPr/>
          <a:lstStyle/>
          <a:p>
            <a:fld id="{E9B957CC-A438-4D82-B305-22914934740F}"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4_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E1EA81A5-5B49-4E28-8836-09F88A531F98}" type="datetimeFigureOut">
              <a:rPr lang="zh-CN" altLang="en-US" smtClean="0"/>
              <a:t>2025/3/16</a:t>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t>‹N°›</a:t>
            </a:fld>
            <a:endParaRPr lang="en-US"/>
          </a:p>
        </p:txBody>
      </p:sp>
      <p:sp>
        <p:nvSpPr>
          <p:cNvPr id="5" name="标题 1">
            <a:extLst>
              <a:ext uri="{FF2B5EF4-FFF2-40B4-BE49-F238E27FC236}">
                <a16:creationId xmlns:a16="http://schemas.microsoft.com/office/drawing/2014/main" id="{980FB9A8-858C-4D94-8C18-5AB42F4028E4}"/>
              </a:ext>
            </a:extLst>
          </p:cNvPr>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9pPr>
          </a:lstStyle>
          <a:p>
            <a:r>
              <a:rPr lang="zh-CN" altLang="en-US" dirty="0"/>
              <a:t>单击此处编辑母版</a:t>
            </a:r>
            <a:r>
              <a:rPr lang="en-US" altLang="zh-CN" dirty="0"/>
              <a:t>Title</a:t>
            </a:r>
            <a:r>
              <a:rPr lang="zh-CN" altLang="en-US" dirty="0"/>
              <a:t>样式</a:t>
            </a:r>
          </a:p>
        </p:txBody>
      </p:sp>
      <p:sp>
        <p:nvSpPr>
          <p:cNvPr id="6" name="文本占位符 2">
            <a:extLst>
              <a:ext uri="{FF2B5EF4-FFF2-40B4-BE49-F238E27FC236}">
                <a16:creationId xmlns:a16="http://schemas.microsoft.com/office/drawing/2014/main" id="{CE87D39D-A87C-4433-AFEA-2E216F586044}"/>
              </a:ext>
            </a:extLst>
          </p:cNvPr>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p:txBody>
      </p:sp>
      <p:sp>
        <p:nvSpPr>
          <p:cNvPr id="7" name="内容占位符 3">
            <a:extLst>
              <a:ext uri="{FF2B5EF4-FFF2-40B4-BE49-F238E27FC236}">
                <a16:creationId xmlns:a16="http://schemas.microsoft.com/office/drawing/2014/main" id="{FBBEF06D-0F59-4E59-9C12-C1B0BA420D11}"/>
              </a:ext>
            </a:extLst>
          </p:cNvPr>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8" name="文本占位符 4">
            <a:extLst>
              <a:ext uri="{FF2B5EF4-FFF2-40B4-BE49-F238E27FC236}">
                <a16:creationId xmlns:a16="http://schemas.microsoft.com/office/drawing/2014/main" id="{46BE89A0-DD44-4B29-9765-5AD9D09AB7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9" name="内容占位符 5">
            <a:extLst>
              <a:ext uri="{FF2B5EF4-FFF2-40B4-BE49-F238E27FC236}">
                <a16:creationId xmlns:a16="http://schemas.microsoft.com/office/drawing/2014/main" id="{0099045A-D6F3-42F6-A868-E0960CADED5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页脚占位符 7">
            <a:extLst>
              <a:ext uri="{FF2B5EF4-FFF2-40B4-BE49-F238E27FC236}">
                <a16:creationId xmlns:a16="http://schemas.microsoft.com/office/drawing/2014/main" id="{DC0DC49C-4998-4F77-B828-38B0D76984F3}"/>
              </a:ext>
            </a:extLst>
          </p:cNvPr>
          <p:cNvSpPr>
            <a:spLocks noGrp="1"/>
          </p:cNvSpPr>
          <p:nvPr>
            <p:ph type="ftr" sz="quarter" idx="11"/>
          </p:nvPr>
        </p:nvSpPr>
        <p:spPr>
          <a:xfrm>
            <a:off x="4038600" y="6356350"/>
            <a:ext cx="4114800" cy="365125"/>
          </a:xfrm>
        </p:spPr>
        <p:txBody>
          <a:bodyPr/>
          <a:lstStyle/>
          <a:p>
            <a:endParaRPr lang="zh-CN" altLang="en-US"/>
          </a:p>
        </p:txBody>
      </p:sp>
      <p:sp>
        <p:nvSpPr>
          <p:cNvPr id="11" name="灯片编号占位符 8">
            <a:extLst>
              <a:ext uri="{FF2B5EF4-FFF2-40B4-BE49-F238E27FC236}">
                <a16:creationId xmlns:a16="http://schemas.microsoft.com/office/drawing/2014/main" id="{F6483BBC-B27B-4EAE-A195-A7D53C83DFE6}"/>
              </a:ext>
            </a:extLst>
          </p:cNvPr>
          <p:cNvSpPr>
            <a:spLocks noGrp="1"/>
          </p:cNvSpPr>
          <p:nvPr>
            <p:ph type="sldNum" sz="quarter" idx="12"/>
          </p:nvPr>
        </p:nvSpPr>
        <p:spPr>
          <a:xfrm>
            <a:off x="8610600" y="6356350"/>
            <a:ext cx="2743200" cy="365125"/>
          </a:xfrm>
        </p:spPr>
        <p:txBody>
          <a:bodyPr/>
          <a:lstStyle/>
          <a:p>
            <a:fld id="{E9B957CC-A438-4D82-B305-22914934740F}"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13_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DE04C11B-CE6C-481D-ACAF-F2F160AA4828}" type="datetimeFigureOut">
              <a:rPr lang="zh-CN" altLang="en-US" smtClean="0"/>
              <a:t>2025/3/16</a:t>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t>‹N°›</a:t>
            </a:fld>
            <a:endParaRPr lang="en-US"/>
          </a:p>
        </p:txBody>
      </p:sp>
      <p:sp>
        <p:nvSpPr>
          <p:cNvPr id="5" name="TextBox 4">
            <a:extLst>
              <a:ext uri="{FF2B5EF4-FFF2-40B4-BE49-F238E27FC236}">
                <a16:creationId xmlns:a16="http://schemas.microsoft.com/office/drawing/2014/main" id="{3D42C266-146E-40DD-9553-3714E4FCD41E}"/>
              </a:ext>
            </a:extLst>
          </p:cNvPr>
          <p:cNvSpPr txBox="1"/>
          <p:nvPr/>
        </p:nvSpPr>
        <p:spPr>
          <a:xfrm>
            <a:off x="2965031" y="3367444"/>
            <a:ext cx="45365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rPr>
              <a:t>行业</a:t>
            </a:r>
            <a:r>
              <a:rPr lang="en-US" altLang="zh-CN" sz="100">
                <a:solidFill>
                  <a:schemeClr val="tx1">
                    <a:alpha val="0"/>
                  </a:schemeClr>
                </a:solidFill>
                <a:latin typeface="微软雅黑" panose="020B0503020204020204" pitchFamily="34" charset="-122"/>
                <a:ea typeface="微软雅黑" panose="020B0503020204020204" pitchFamily="34" charset="-122"/>
              </a:rPr>
              <a:t>PPT</a:t>
            </a:r>
            <a:r>
              <a:rPr lang="zh-CN" altLang="en-US" sz="100">
                <a:solidFill>
                  <a:schemeClr val="tx1">
                    <a:alpha val="0"/>
                  </a:schemeClr>
                </a:solidFill>
                <a:latin typeface="微软雅黑" panose="020B0503020204020204" pitchFamily="34" charset="-122"/>
                <a:ea typeface="微软雅黑" panose="020B0503020204020204" pitchFamily="34" charset="-12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p>
        </p:txBody>
      </p:sp>
      <p:sp>
        <p:nvSpPr>
          <p:cNvPr id="6" name="TextBox 8">
            <a:extLst>
              <a:ext uri="{FF2B5EF4-FFF2-40B4-BE49-F238E27FC236}">
                <a16:creationId xmlns:a16="http://schemas.microsoft.com/office/drawing/2014/main" id="{8ABF0448-C2A9-4989-8E5C-58E8D06CC1AC}"/>
              </a:ext>
            </a:extLst>
          </p:cNvPr>
          <p:cNvSpPr txBox="1"/>
          <p:nvPr/>
        </p:nvSpPr>
        <p:spPr>
          <a:xfrm>
            <a:off x="7509627" y="2215277"/>
            <a:ext cx="54006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p>
        </p:txBody>
      </p:sp>
      <p:sp>
        <p:nvSpPr>
          <p:cNvPr id="7" name="标题 1">
            <a:extLst>
              <a:ext uri="{FF2B5EF4-FFF2-40B4-BE49-F238E27FC236}">
                <a16:creationId xmlns:a16="http://schemas.microsoft.com/office/drawing/2014/main" id="{B58C0CB9-EC48-4663-A57D-52B6BB64C11A}"/>
              </a:ext>
            </a:extLst>
          </p:cNvPr>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9pPr>
          </a:lstStyle>
          <a:p>
            <a:r>
              <a:rPr lang="zh-CN" altLang="en-US" dirty="0"/>
              <a:t>单击此处编辑母版</a:t>
            </a:r>
            <a:r>
              <a:rPr lang="en-US" altLang="zh-CN" dirty="0"/>
              <a:t>Title</a:t>
            </a:r>
            <a:r>
              <a:rPr lang="zh-CN" altLang="en-US" dirty="0"/>
              <a:t>样式</a:t>
            </a:r>
          </a:p>
        </p:txBody>
      </p:sp>
      <p:sp>
        <p:nvSpPr>
          <p:cNvPr id="8" name="文本占位符 2">
            <a:extLst>
              <a:ext uri="{FF2B5EF4-FFF2-40B4-BE49-F238E27FC236}">
                <a16:creationId xmlns:a16="http://schemas.microsoft.com/office/drawing/2014/main" id="{8B476D33-15A6-46E7-A15D-86FC866CCDFF}"/>
              </a:ext>
            </a:extLst>
          </p:cNvPr>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p:txBody>
      </p:sp>
      <p:sp>
        <p:nvSpPr>
          <p:cNvPr id="9" name="内容占位符 3">
            <a:extLst>
              <a:ext uri="{FF2B5EF4-FFF2-40B4-BE49-F238E27FC236}">
                <a16:creationId xmlns:a16="http://schemas.microsoft.com/office/drawing/2014/main" id="{E7BC5362-962B-465C-9816-C98E2439075D}"/>
              </a:ext>
            </a:extLst>
          </p:cNvPr>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文本占位符 4">
            <a:extLst>
              <a:ext uri="{FF2B5EF4-FFF2-40B4-BE49-F238E27FC236}">
                <a16:creationId xmlns:a16="http://schemas.microsoft.com/office/drawing/2014/main" id="{1F1C820A-80DB-4F70-A2B3-B76429A539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1" name="内容占位符 5">
            <a:extLst>
              <a:ext uri="{FF2B5EF4-FFF2-40B4-BE49-F238E27FC236}">
                <a16:creationId xmlns:a16="http://schemas.microsoft.com/office/drawing/2014/main" id="{34D8441D-5ACC-42AB-B892-05E6118936E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2" name="页脚占位符 7">
            <a:extLst>
              <a:ext uri="{FF2B5EF4-FFF2-40B4-BE49-F238E27FC236}">
                <a16:creationId xmlns:a16="http://schemas.microsoft.com/office/drawing/2014/main" id="{7AE7ED0D-1B32-4055-BD7E-C11E1593D9AD}"/>
              </a:ext>
            </a:extLst>
          </p:cNvPr>
          <p:cNvSpPr>
            <a:spLocks noGrp="1"/>
          </p:cNvSpPr>
          <p:nvPr>
            <p:ph type="ftr" sz="quarter" idx="11"/>
          </p:nvPr>
        </p:nvSpPr>
        <p:spPr>
          <a:xfrm>
            <a:off x="4038600" y="6356350"/>
            <a:ext cx="4114800" cy="365125"/>
          </a:xfrm>
        </p:spPr>
        <p:txBody>
          <a:bodyPr/>
          <a:lstStyle/>
          <a:p>
            <a:endParaRPr lang="zh-CN" altLang="en-US"/>
          </a:p>
        </p:txBody>
      </p:sp>
      <p:sp>
        <p:nvSpPr>
          <p:cNvPr id="13" name="灯片编号占位符 8">
            <a:extLst>
              <a:ext uri="{FF2B5EF4-FFF2-40B4-BE49-F238E27FC236}">
                <a16:creationId xmlns:a16="http://schemas.microsoft.com/office/drawing/2014/main" id="{AE41202D-A65C-4658-8915-A0231B7C730E}"/>
              </a:ext>
            </a:extLst>
          </p:cNvPr>
          <p:cNvSpPr>
            <a:spLocks noGrp="1"/>
          </p:cNvSpPr>
          <p:nvPr>
            <p:ph type="sldNum" sz="quarter" idx="12"/>
          </p:nvPr>
        </p:nvSpPr>
        <p:spPr>
          <a:xfrm>
            <a:off x="8610600" y="6356350"/>
            <a:ext cx="2743200" cy="365125"/>
          </a:xfrm>
        </p:spPr>
        <p:txBody>
          <a:bodyPr/>
          <a:lstStyle/>
          <a:p>
            <a:fld id="{E9B957CC-A438-4D82-B305-22914934740F}"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12_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D582DAFB-9303-4505-96FF-73094BAC7766}" type="datetimeFigureOut">
              <a:rPr lang="zh-CN" altLang="en-US" smtClean="0"/>
              <a:t>2025/3/16</a:t>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t>‹N°›</a:t>
            </a:fld>
            <a:endParaRPr lang="en-US"/>
          </a:p>
        </p:txBody>
      </p:sp>
      <p:sp>
        <p:nvSpPr>
          <p:cNvPr id="5" name="标题 1">
            <a:extLst>
              <a:ext uri="{FF2B5EF4-FFF2-40B4-BE49-F238E27FC236}">
                <a16:creationId xmlns:a16="http://schemas.microsoft.com/office/drawing/2014/main" id="{980FB9A8-858C-4D94-8C18-5AB42F4028E4}"/>
              </a:ext>
            </a:extLst>
          </p:cNvPr>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9pPr>
          </a:lstStyle>
          <a:p>
            <a:r>
              <a:rPr lang="zh-CN" altLang="en-US" dirty="0"/>
              <a:t>单击此处编辑母版</a:t>
            </a:r>
            <a:r>
              <a:rPr lang="en-US" altLang="zh-CN" dirty="0"/>
              <a:t>Title</a:t>
            </a:r>
            <a:r>
              <a:rPr lang="zh-CN" altLang="en-US" dirty="0"/>
              <a:t>样式</a:t>
            </a:r>
          </a:p>
        </p:txBody>
      </p:sp>
      <p:sp>
        <p:nvSpPr>
          <p:cNvPr id="6" name="文本占位符 2">
            <a:extLst>
              <a:ext uri="{FF2B5EF4-FFF2-40B4-BE49-F238E27FC236}">
                <a16:creationId xmlns:a16="http://schemas.microsoft.com/office/drawing/2014/main" id="{CE87D39D-A87C-4433-AFEA-2E216F586044}"/>
              </a:ext>
            </a:extLst>
          </p:cNvPr>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p:txBody>
      </p:sp>
      <p:sp>
        <p:nvSpPr>
          <p:cNvPr id="7" name="内容占位符 3">
            <a:extLst>
              <a:ext uri="{FF2B5EF4-FFF2-40B4-BE49-F238E27FC236}">
                <a16:creationId xmlns:a16="http://schemas.microsoft.com/office/drawing/2014/main" id="{FBBEF06D-0F59-4E59-9C12-C1B0BA420D11}"/>
              </a:ext>
            </a:extLst>
          </p:cNvPr>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8" name="文本占位符 4">
            <a:extLst>
              <a:ext uri="{FF2B5EF4-FFF2-40B4-BE49-F238E27FC236}">
                <a16:creationId xmlns:a16="http://schemas.microsoft.com/office/drawing/2014/main" id="{46BE89A0-DD44-4B29-9765-5AD9D09AB7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9" name="内容占位符 5">
            <a:extLst>
              <a:ext uri="{FF2B5EF4-FFF2-40B4-BE49-F238E27FC236}">
                <a16:creationId xmlns:a16="http://schemas.microsoft.com/office/drawing/2014/main" id="{0099045A-D6F3-42F6-A868-E0960CADED5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页脚占位符 7">
            <a:extLst>
              <a:ext uri="{FF2B5EF4-FFF2-40B4-BE49-F238E27FC236}">
                <a16:creationId xmlns:a16="http://schemas.microsoft.com/office/drawing/2014/main" id="{DC0DC49C-4998-4F77-B828-38B0D76984F3}"/>
              </a:ext>
            </a:extLst>
          </p:cNvPr>
          <p:cNvSpPr>
            <a:spLocks noGrp="1"/>
          </p:cNvSpPr>
          <p:nvPr>
            <p:ph type="ftr" sz="quarter" idx="11"/>
          </p:nvPr>
        </p:nvSpPr>
        <p:spPr>
          <a:xfrm>
            <a:off x="4038600" y="6356350"/>
            <a:ext cx="4114800" cy="365125"/>
          </a:xfrm>
        </p:spPr>
        <p:txBody>
          <a:bodyPr/>
          <a:lstStyle/>
          <a:p>
            <a:endParaRPr lang="zh-CN" altLang="en-US"/>
          </a:p>
        </p:txBody>
      </p:sp>
      <p:sp>
        <p:nvSpPr>
          <p:cNvPr id="11" name="灯片编号占位符 8">
            <a:extLst>
              <a:ext uri="{FF2B5EF4-FFF2-40B4-BE49-F238E27FC236}">
                <a16:creationId xmlns:a16="http://schemas.microsoft.com/office/drawing/2014/main" id="{F6483BBC-B27B-4EAE-A195-A7D53C83DFE6}"/>
              </a:ext>
            </a:extLst>
          </p:cNvPr>
          <p:cNvSpPr>
            <a:spLocks noGrp="1"/>
          </p:cNvSpPr>
          <p:nvPr>
            <p:ph type="sldNum" sz="quarter" idx="12"/>
          </p:nvPr>
        </p:nvSpPr>
        <p:spPr>
          <a:xfrm>
            <a:off x="8610600" y="6356350"/>
            <a:ext cx="2743200" cy="365125"/>
          </a:xfrm>
        </p:spPr>
        <p:txBody>
          <a:bodyPr/>
          <a:lstStyle/>
          <a:p>
            <a:fld id="{E9B957CC-A438-4D82-B305-22914934740F}"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11_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D1AEA704-36B6-4BE6-BC00-31DA302E2BD7}" type="datetimeFigureOut">
              <a:rPr lang="zh-CN" altLang="en-US" smtClean="0"/>
              <a:t>2025/3/16</a:t>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t>‹N°›</a:t>
            </a:fld>
            <a:endParaRPr lang="en-US"/>
          </a:p>
        </p:txBody>
      </p:sp>
      <p:sp>
        <p:nvSpPr>
          <p:cNvPr id="5" name="标题 1">
            <a:extLst>
              <a:ext uri="{FF2B5EF4-FFF2-40B4-BE49-F238E27FC236}">
                <a16:creationId xmlns:a16="http://schemas.microsoft.com/office/drawing/2014/main" id="{980FB9A8-858C-4D94-8C18-5AB42F4028E4}"/>
              </a:ext>
            </a:extLst>
          </p:cNvPr>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9pPr>
          </a:lstStyle>
          <a:p>
            <a:r>
              <a:rPr lang="zh-CN" altLang="en-US" dirty="0"/>
              <a:t>单击此处编辑母版</a:t>
            </a:r>
            <a:r>
              <a:rPr lang="en-US" altLang="zh-CN" dirty="0"/>
              <a:t>Title</a:t>
            </a:r>
            <a:r>
              <a:rPr lang="zh-CN" altLang="en-US" dirty="0"/>
              <a:t>样式</a:t>
            </a:r>
          </a:p>
        </p:txBody>
      </p:sp>
      <p:sp>
        <p:nvSpPr>
          <p:cNvPr id="6" name="文本占位符 2">
            <a:extLst>
              <a:ext uri="{FF2B5EF4-FFF2-40B4-BE49-F238E27FC236}">
                <a16:creationId xmlns:a16="http://schemas.microsoft.com/office/drawing/2014/main" id="{CE87D39D-A87C-4433-AFEA-2E216F586044}"/>
              </a:ext>
            </a:extLst>
          </p:cNvPr>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p:txBody>
      </p:sp>
      <p:sp>
        <p:nvSpPr>
          <p:cNvPr id="7" name="内容占位符 3">
            <a:extLst>
              <a:ext uri="{FF2B5EF4-FFF2-40B4-BE49-F238E27FC236}">
                <a16:creationId xmlns:a16="http://schemas.microsoft.com/office/drawing/2014/main" id="{FBBEF06D-0F59-4E59-9C12-C1B0BA420D11}"/>
              </a:ext>
            </a:extLst>
          </p:cNvPr>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8" name="文本占位符 4">
            <a:extLst>
              <a:ext uri="{FF2B5EF4-FFF2-40B4-BE49-F238E27FC236}">
                <a16:creationId xmlns:a16="http://schemas.microsoft.com/office/drawing/2014/main" id="{46BE89A0-DD44-4B29-9765-5AD9D09AB7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9" name="内容占位符 5">
            <a:extLst>
              <a:ext uri="{FF2B5EF4-FFF2-40B4-BE49-F238E27FC236}">
                <a16:creationId xmlns:a16="http://schemas.microsoft.com/office/drawing/2014/main" id="{0099045A-D6F3-42F6-A868-E0960CADED5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页脚占位符 7">
            <a:extLst>
              <a:ext uri="{FF2B5EF4-FFF2-40B4-BE49-F238E27FC236}">
                <a16:creationId xmlns:a16="http://schemas.microsoft.com/office/drawing/2014/main" id="{DC0DC49C-4998-4F77-B828-38B0D76984F3}"/>
              </a:ext>
            </a:extLst>
          </p:cNvPr>
          <p:cNvSpPr>
            <a:spLocks noGrp="1"/>
          </p:cNvSpPr>
          <p:nvPr>
            <p:ph type="ftr" sz="quarter" idx="11"/>
          </p:nvPr>
        </p:nvSpPr>
        <p:spPr>
          <a:xfrm>
            <a:off x="4038600" y="6356350"/>
            <a:ext cx="4114800" cy="365125"/>
          </a:xfrm>
        </p:spPr>
        <p:txBody>
          <a:bodyPr/>
          <a:lstStyle/>
          <a:p>
            <a:endParaRPr lang="zh-CN" altLang="en-US"/>
          </a:p>
        </p:txBody>
      </p:sp>
      <p:sp>
        <p:nvSpPr>
          <p:cNvPr id="11" name="灯片编号占位符 8">
            <a:extLst>
              <a:ext uri="{FF2B5EF4-FFF2-40B4-BE49-F238E27FC236}">
                <a16:creationId xmlns:a16="http://schemas.microsoft.com/office/drawing/2014/main" id="{F6483BBC-B27B-4EAE-A195-A7D53C83DFE6}"/>
              </a:ext>
            </a:extLst>
          </p:cNvPr>
          <p:cNvSpPr>
            <a:spLocks noGrp="1"/>
          </p:cNvSpPr>
          <p:nvPr>
            <p:ph type="sldNum" sz="quarter" idx="12"/>
          </p:nvPr>
        </p:nvSpPr>
        <p:spPr>
          <a:xfrm>
            <a:off x="8610600" y="6356350"/>
            <a:ext cx="2743200" cy="365125"/>
          </a:xfrm>
        </p:spPr>
        <p:txBody>
          <a:bodyPr/>
          <a:lstStyle/>
          <a:p>
            <a:fld id="{E9B957CC-A438-4D82-B305-22914934740F}"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10_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1F3F46D5-6B42-451B-A1A9-F48A98CF08F9}" type="datetimeFigureOut">
              <a:rPr lang="zh-CN" altLang="en-US" smtClean="0"/>
              <a:t>2025/3/16</a:t>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t>‹N°›</a:t>
            </a:fld>
            <a:endParaRPr lang="en-US"/>
          </a:p>
        </p:txBody>
      </p:sp>
      <p:sp>
        <p:nvSpPr>
          <p:cNvPr id="5" name="标题 1">
            <a:extLst>
              <a:ext uri="{FF2B5EF4-FFF2-40B4-BE49-F238E27FC236}">
                <a16:creationId xmlns:a16="http://schemas.microsoft.com/office/drawing/2014/main" id="{980FB9A8-858C-4D94-8C18-5AB42F4028E4}"/>
              </a:ext>
            </a:extLst>
          </p:cNvPr>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9pPr>
          </a:lstStyle>
          <a:p>
            <a:r>
              <a:rPr lang="zh-CN" altLang="en-US" dirty="0"/>
              <a:t>单击此处编辑母版</a:t>
            </a:r>
            <a:r>
              <a:rPr lang="en-US" altLang="zh-CN" dirty="0"/>
              <a:t>Title</a:t>
            </a:r>
            <a:r>
              <a:rPr lang="zh-CN" altLang="en-US" dirty="0"/>
              <a:t>样式</a:t>
            </a:r>
          </a:p>
        </p:txBody>
      </p:sp>
      <p:sp>
        <p:nvSpPr>
          <p:cNvPr id="6" name="文本占位符 2">
            <a:extLst>
              <a:ext uri="{FF2B5EF4-FFF2-40B4-BE49-F238E27FC236}">
                <a16:creationId xmlns:a16="http://schemas.microsoft.com/office/drawing/2014/main" id="{CE87D39D-A87C-4433-AFEA-2E216F586044}"/>
              </a:ext>
            </a:extLst>
          </p:cNvPr>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p:txBody>
      </p:sp>
      <p:sp>
        <p:nvSpPr>
          <p:cNvPr id="7" name="内容占位符 3">
            <a:extLst>
              <a:ext uri="{FF2B5EF4-FFF2-40B4-BE49-F238E27FC236}">
                <a16:creationId xmlns:a16="http://schemas.microsoft.com/office/drawing/2014/main" id="{FBBEF06D-0F59-4E59-9C12-C1B0BA420D11}"/>
              </a:ext>
            </a:extLst>
          </p:cNvPr>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8" name="文本占位符 4">
            <a:extLst>
              <a:ext uri="{FF2B5EF4-FFF2-40B4-BE49-F238E27FC236}">
                <a16:creationId xmlns:a16="http://schemas.microsoft.com/office/drawing/2014/main" id="{46BE89A0-DD44-4B29-9765-5AD9D09AB7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9" name="内容占位符 5">
            <a:extLst>
              <a:ext uri="{FF2B5EF4-FFF2-40B4-BE49-F238E27FC236}">
                <a16:creationId xmlns:a16="http://schemas.microsoft.com/office/drawing/2014/main" id="{0099045A-D6F3-42F6-A868-E0960CADED5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页脚占位符 7">
            <a:extLst>
              <a:ext uri="{FF2B5EF4-FFF2-40B4-BE49-F238E27FC236}">
                <a16:creationId xmlns:a16="http://schemas.microsoft.com/office/drawing/2014/main" id="{DC0DC49C-4998-4F77-B828-38B0D76984F3}"/>
              </a:ext>
            </a:extLst>
          </p:cNvPr>
          <p:cNvSpPr>
            <a:spLocks noGrp="1"/>
          </p:cNvSpPr>
          <p:nvPr>
            <p:ph type="ftr" sz="quarter" idx="11"/>
          </p:nvPr>
        </p:nvSpPr>
        <p:spPr>
          <a:xfrm>
            <a:off x="4038600" y="6356350"/>
            <a:ext cx="4114800" cy="365125"/>
          </a:xfrm>
        </p:spPr>
        <p:txBody>
          <a:bodyPr/>
          <a:lstStyle/>
          <a:p>
            <a:endParaRPr lang="zh-CN" altLang="en-US"/>
          </a:p>
        </p:txBody>
      </p:sp>
      <p:sp>
        <p:nvSpPr>
          <p:cNvPr id="11" name="灯片编号占位符 8">
            <a:extLst>
              <a:ext uri="{FF2B5EF4-FFF2-40B4-BE49-F238E27FC236}">
                <a16:creationId xmlns:a16="http://schemas.microsoft.com/office/drawing/2014/main" id="{F6483BBC-B27B-4EAE-A195-A7D53C83DFE6}"/>
              </a:ext>
            </a:extLst>
          </p:cNvPr>
          <p:cNvSpPr>
            <a:spLocks noGrp="1"/>
          </p:cNvSpPr>
          <p:nvPr>
            <p:ph type="sldNum" sz="quarter" idx="12"/>
          </p:nvPr>
        </p:nvSpPr>
        <p:spPr>
          <a:xfrm>
            <a:off x="8610600" y="6356350"/>
            <a:ext cx="2743200" cy="365125"/>
          </a:xfrm>
        </p:spPr>
        <p:txBody>
          <a:bodyPr/>
          <a:lstStyle/>
          <a:p>
            <a:fld id="{E9B957CC-A438-4D82-B305-22914934740F}"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C76E1F94-C553-4917-8041-61870A5EFB5E}" type="datetimeFigureOut">
              <a:rPr lang="zh-CN" altLang="en-US" smtClean="0"/>
              <a:t>2025/3/16</a:t>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t>‹N°›</a:t>
            </a:fld>
            <a:endParaRPr lang="en-US"/>
          </a:p>
        </p:txBody>
      </p:sp>
      <p:sp>
        <p:nvSpPr>
          <p:cNvPr id="5" name="标题 1">
            <a:extLst>
              <a:ext uri="{FF2B5EF4-FFF2-40B4-BE49-F238E27FC236}">
                <a16:creationId xmlns:a16="http://schemas.microsoft.com/office/drawing/2014/main" id="{980FB9A8-858C-4D94-8C18-5AB42F4028E4}"/>
              </a:ext>
            </a:extLst>
          </p:cNvPr>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9pPr>
          </a:lstStyle>
          <a:p>
            <a:r>
              <a:rPr lang="zh-CN" altLang="en-US" dirty="0"/>
              <a:t>单击此处编辑母版</a:t>
            </a:r>
            <a:r>
              <a:rPr lang="en-US" altLang="zh-CN" dirty="0"/>
              <a:t>Title</a:t>
            </a:r>
            <a:r>
              <a:rPr lang="zh-CN" altLang="en-US" dirty="0"/>
              <a:t>样式</a:t>
            </a:r>
          </a:p>
        </p:txBody>
      </p:sp>
      <p:sp>
        <p:nvSpPr>
          <p:cNvPr id="6" name="文本占位符 2">
            <a:extLst>
              <a:ext uri="{FF2B5EF4-FFF2-40B4-BE49-F238E27FC236}">
                <a16:creationId xmlns:a16="http://schemas.microsoft.com/office/drawing/2014/main" id="{CE87D39D-A87C-4433-AFEA-2E216F586044}"/>
              </a:ext>
            </a:extLst>
          </p:cNvPr>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p:txBody>
      </p:sp>
      <p:sp>
        <p:nvSpPr>
          <p:cNvPr id="7" name="内容占位符 3">
            <a:extLst>
              <a:ext uri="{FF2B5EF4-FFF2-40B4-BE49-F238E27FC236}">
                <a16:creationId xmlns:a16="http://schemas.microsoft.com/office/drawing/2014/main" id="{FBBEF06D-0F59-4E59-9C12-C1B0BA420D11}"/>
              </a:ext>
            </a:extLst>
          </p:cNvPr>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8" name="文本占位符 4">
            <a:extLst>
              <a:ext uri="{FF2B5EF4-FFF2-40B4-BE49-F238E27FC236}">
                <a16:creationId xmlns:a16="http://schemas.microsoft.com/office/drawing/2014/main" id="{46BE89A0-DD44-4B29-9765-5AD9D09AB7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9" name="内容占位符 5">
            <a:extLst>
              <a:ext uri="{FF2B5EF4-FFF2-40B4-BE49-F238E27FC236}">
                <a16:creationId xmlns:a16="http://schemas.microsoft.com/office/drawing/2014/main" id="{0099045A-D6F3-42F6-A868-E0960CADED5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页脚占位符 7">
            <a:extLst>
              <a:ext uri="{FF2B5EF4-FFF2-40B4-BE49-F238E27FC236}">
                <a16:creationId xmlns:a16="http://schemas.microsoft.com/office/drawing/2014/main" id="{DC0DC49C-4998-4F77-B828-38B0D76984F3}"/>
              </a:ext>
            </a:extLst>
          </p:cNvPr>
          <p:cNvSpPr>
            <a:spLocks noGrp="1"/>
          </p:cNvSpPr>
          <p:nvPr>
            <p:ph type="ftr" sz="quarter" idx="11"/>
          </p:nvPr>
        </p:nvSpPr>
        <p:spPr>
          <a:xfrm>
            <a:off x="4038600" y="6356350"/>
            <a:ext cx="4114800" cy="365125"/>
          </a:xfrm>
        </p:spPr>
        <p:txBody>
          <a:bodyPr/>
          <a:lstStyle/>
          <a:p>
            <a:endParaRPr lang="zh-CN" altLang="en-US"/>
          </a:p>
        </p:txBody>
      </p:sp>
      <p:sp>
        <p:nvSpPr>
          <p:cNvPr id="11" name="灯片编号占位符 8">
            <a:extLst>
              <a:ext uri="{FF2B5EF4-FFF2-40B4-BE49-F238E27FC236}">
                <a16:creationId xmlns:a16="http://schemas.microsoft.com/office/drawing/2014/main" id="{F6483BBC-B27B-4EAE-A195-A7D53C83DFE6}"/>
              </a:ext>
            </a:extLst>
          </p:cNvPr>
          <p:cNvSpPr>
            <a:spLocks noGrp="1"/>
          </p:cNvSpPr>
          <p:nvPr>
            <p:ph type="sldNum" sz="quarter" idx="12"/>
          </p:nvPr>
        </p:nvSpPr>
        <p:spPr>
          <a:xfrm>
            <a:off x="8610600" y="6356350"/>
            <a:ext cx="2743200" cy="365125"/>
          </a:xfrm>
        </p:spPr>
        <p:txBody>
          <a:bodyPr/>
          <a:lstStyle/>
          <a:p>
            <a:fld id="{E9B957CC-A438-4D82-B305-22914934740F}"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8_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DF0CA2BA-F26C-4BF6-98EF-77D612106222}" type="datetimeFigureOut">
              <a:rPr lang="zh-CN" altLang="en-US" smtClean="0"/>
              <a:t>2025/3/16</a:t>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t>‹N°›</a:t>
            </a:fld>
            <a:endParaRPr lang="en-US"/>
          </a:p>
        </p:txBody>
      </p:sp>
      <p:sp>
        <p:nvSpPr>
          <p:cNvPr id="5" name="标题 1">
            <a:extLst>
              <a:ext uri="{FF2B5EF4-FFF2-40B4-BE49-F238E27FC236}">
                <a16:creationId xmlns:a16="http://schemas.microsoft.com/office/drawing/2014/main" id="{980FB9A8-858C-4D94-8C18-5AB42F4028E4}"/>
              </a:ext>
            </a:extLst>
          </p:cNvPr>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a:ea typeface="Arial"/>
                <a:cs typeface="Arial"/>
                <a:sym typeface="Wingdings"/>
              </a:defRPr>
            </a:lvl9pPr>
          </a:lstStyle>
          <a:p>
            <a:r>
              <a:rPr lang="zh-CN" altLang="en-US" dirty="0"/>
              <a:t>单击此处编辑母版</a:t>
            </a:r>
            <a:r>
              <a:rPr lang="en-US" altLang="zh-CN" dirty="0"/>
              <a:t>Title</a:t>
            </a:r>
            <a:r>
              <a:rPr lang="zh-CN" altLang="en-US" dirty="0"/>
              <a:t>样式</a:t>
            </a:r>
          </a:p>
        </p:txBody>
      </p:sp>
      <p:sp>
        <p:nvSpPr>
          <p:cNvPr id="6" name="文本占位符 2">
            <a:extLst>
              <a:ext uri="{FF2B5EF4-FFF2-40B4-BE49-F238E27FC236}">
                <a16:creationId xmlns:a16="http://schemas.microsoft.com/office/drawing/2014/main" id="{CE87D39D-A87C-4433-AFEA-2E216F586044}"/>
              </a:ext>
            </a:extLst>
          </p:cNvPr>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p:txBody>
      </p:sp>
      <p:sp>
        <p:nvSpPr>
          <p:cNvPr id="7" name="内容占位符 3">
            <a:extLst>
              <a:ext uri="{FF2B5EF4-FFF2-40B4-BE49-F238E27FC236}">
                <a16:creationId xmlns:a16="http://schemas.microsoft.com/office/drawing/2014/main" id="{FBBEF06D-0F59-4E59-9C12-C1B0BA420D11}"/>
              </a:ext>
            </a:extLst>
          </p:cNvPr>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8" name="文本占位符 4">
            <a:extLst>
              <a:ext uri="{FF2B5EF4-FFF2-40B4-BE49-F238E27FC236}">
                <a16:creationId xmlns:a16="http://schemas.microsoft.com/office/drawing/2014/main" id="{46BE89A0-DD44-4B29-9765-5AD9D09AB7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9" name="内容占位符 5">
            <a:extLst>
              <a:ext uri="{FF2B5EF4-FFF2-40B4-BE49-F238E27FC236}">
                <a16:creationId xmlns:a16="http://schemas.microsoft.com/office/drawing/2014/main" id="{0099045A-D6F3-42F6-A868-E0960CADED5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页脚占位符 7">
            <a:extLst>
              <a:ext uri="{FF2B5EF4-FFF2-40B4-BE49-F238E27FC236}">
                <a16:creationId xmlns:a16="http://schemas.microsoft.com/office/drawing/2014/main" id="{DC0DC49C-4998-4F77-B828-38B0D76984F3}"/>
              </a:ext>
            </a:extLst>
          </p:cNvPr>
          <p:cNvSpPr>
            <a:spLocks noGrp="1"/>
          </p:cNvSpPr>
          <p:nvPr>
            <p:ph type="ftr" sz="quarter" idx="11"/>
          </p:nvPr>
        </p:nvSpPr>
        <p:spPr>
          <a:xfrm>
            <a:off x="4038600" y="6356350"/>
            <a:ext cx="4114800" cy="365125"/>
          </a:xfrm>
        </p:spPr>
        <p:txBody>
          <a:bodyPr/>
          <a:lstStyle/>
          <a:p>
            <a:endParaRPr lang="zh-CN" altLang="en-US"/>
          </a:p>
        </p:txBody>
      </p:sp>
      <p:sp>
        <p:nvSpPr>
          <p:cNvPr id="11" name="灯片编号占位符 8">
            <a:extLst>
              <a:ext uri="{FF2B5EF4-FFF2-40B4-BE49-F238E27FC236}">
                <a16:creationId xmlns:a16="http://schemas.microsoft.com/office/drawing/2014/main" id="{F6483BBC-B27B-4EAE-A195-A7D53C83DFE6}"/>
              </a:ext>
            </a:extLst>
          </p:cNvPr>
          <p:cNvSpPr>
            <a:spLocks noGrp="1"/>
          </p:cNvSpPr>
          <p:nvPr>
            <p:ph type="sldNum" sz="quarter" idx="12"/>
          </p:nvPr>
        </p:nvSpPr>
        <p:spPr>
          <a:xfrm>
            <a:off x="8610600" y="6356350"/>
            <a:ext cx="2743200" cy="365125"/>
          </a:xfrm>
        </p:spPr>
        <p:txBody>
          <a:bodyPr/>
          <a:lstStyle/>
          <a:p>
            <a:fld id="{E9B957CC-A438-4D82-B305-22914934740F}"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fr-MA" sz="1800" b="0" u="none" strike="noStrike">
              <a:solidFill>
                <a:schemeClr val="dk1"/>
              </a:solidFill>
              <a:uFillTx/>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fr-MA" sz="3200" b="0" u="none" strike="noStrike">
              <a:solidFill>
                <a:srgbClr val="000000"/>
              </a:solidFill>
              <a:uFillTx/>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F4AD151D-5807-40C8-B2F1-BC06853A15AB}" type="slidenum">
              <a:t>‹N°›</a:t>
            </a:fld>
            <a:endParaRPr/>
          </a:p>
        </p:txBody>
      </p:sp>
      <p:sp>
        <p:nvSpPr>
          <p:cNvPr id="3" name="PlaceHolder 5"/>
          <p:cNvSpPr>
            <a:spLocks noGrp="1"/>
          </p:cNvSpPr>
          <p:nvPr>
            <p:ph type="dt" idx="1"/>
          </p:nvPr>
        </p:nvSpPr>
        <p:spPr/>
        <p:txBody>
          <a:bodyPr/>
          <a:lstStyle/>
          <a:p>
            <a:endParaRPr/>
          </a:p>
        </p:txBody>
      </p:sp>
    </p:spTree>
    <p:extLst>
      <p:ext uri="{BB962C8B-B14F-4D97-AF65-F5344CB8AC3E}">
        <p14:creationId xmlns:p14="http://schemas.microsoft.com/office/powerpoint/2010/main" val="1143334911"/>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9"/>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2"/>
            <a:ext cx="10972800" cy="4525962"/>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2"/>
            <a:ext cx="2844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E3AAC11-D570-4EA9-AFC0-30FB72BA45EB}" type="datetimeFigureOut">
              <a:rPr lang="zh-CN" altLang="en-US" smtClean="0">
                <a:solidFill>
                  <a:prstClr val="black"/>
                </a:solidFill>
              </a:rPr>
              <a:t>2025/3/16</a:t>
            </a:fld>
            <a:endParaRPr lang="zh-CN" altLang="en-US">
              <a:solidFill>
                <a:prstClr val="black"/>
              </a:solidFill>
            </a:endParaRPr>
          </a:p>
        </p:txBody>
      </p:sp>
      <p:sp>
        <p:nvSpPr>
          <p:cNvPr id="5" name="页脚占位符 4"/>
          <p:cNvSpPr>
            <a:spLocks noGrp="1"/>
          </p:cNvSpPr>
          <p:nvPr>
            <p:ph type="ftr" sz="quarter" idx="11"/>
          </p:nvPr>
        </p:nvSpPr>
        <p:spPr>
          <a:xfrm>
            <a:off x="4165600" y="6356352"/>
            <a:ext cx="3860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2"/>
            <a:ext cx="2844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5ECCFAA-F4FB-487C-9F1E-C8836D0C3DC9}" type="slidenum">
              <a:rPr lang="zh-CN" altLang="en-US" smtClean="0">
                <a:solidFill>
                  <a:prstClr val="black"/>
                </a:solidFill>
              </a:rPr>
              <a:t>‹N°›</a:t>
            </a:fld>
            <a:endParaRPr lang="zh-CN" altLang="en-US">
              <a:solidFill>
                <a:prstClr val="black"/>
              </a:solidFill>
            </a:endParaRP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0"/>
            <a:ext cx="2743200" cy="5851526"/>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0"/>
            <a:ext cx="8026400" cy="5851526"/>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2"/>
            <a:ext cx="2844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E3AAC11-D570-4EA9-AFC0-30FB72BA45EB}" type="datetimeFigureOut">
              <a:rPr lang="zh-CN" altLang="en-US" smtClean="0">
                <a:solidFill>
                  <a:prstClr val="black"/>
                </a:solidFill>
              </a:rPr>
              <a:t>2025/3/16</a:t>
            </a:fld>
            <a:endParaRPr lang="zh-CN" altLang="en-US">
              <a:solidFill>
                <a:prstClr val="black"/>
              </a:solidFill>
            </a:endParaRPr>
          </a:p>
        </p:txBody>
      </p:sp>
      <p:sp>
        <p:nvSpPr>
          <p:cNvPr id="5" name="页脚占位符 4"/>
          <p:cNvSpPr>
            <a:spLocks noGrp="1"/>
          </p:cNvSpPr>
          <p:nvPr>
            <p:ph type="ftr" sz="quarter" idx="11"/>
          </p:nvPr>
        </p:nvSpPr>
        <p:spPr>
          <a:xfrm>
            <a:off x="4165600" y="6356352"/>
            <a:ext cx="3860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2"/>
            <a:ext cx="2844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5ECCFAA-F4FB-487C-9F1E-C8836D0C3DC9}" type="slidenum">
              <a:rPr lang="zh-CN" altLang="en-US" smtClean="0">
                <a:solidFill>
                  <a:prstClr val="black"/>
                </a:solidFill>
              </a:rPr>
              <a:t>‹N°›</a:t>
            </a:fld>
            <a:endParaRPr lang="zh-CN" altLang="en-US">
              <a:solidFill>
                <a:prstClr val="black"/>
              </a:solidFill>
            </a:endParaRP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58836F-6900-4B38-BC5A-E0E6A83E877F}" type="datetimeFigureOut">
              <a:rPr lang="zh-CN" altLang="en-US" smtClean="0"/>
              <a:t>2025/3/16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795110-E189-4271-9226-4AF76FCF7610}" type="slidenum">
              <a:rPr lang="zh-CN" altLang="en-US" smtClean="0"/>
              <a:t>‹N°›</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58836F-6900-4B38-BC5A-E0E6A83E877F}" type="datetimeFigureOut">
              <a:rPr lang="zh-CN" altLang="en-US" smtClean="0"/>
              <a:t>2025/3/16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795110-E189-4271-9226-4AF76FCF7610}" type="slidenum">
              <a:rPr lang="zh-CN" altLang="en-US" smtClean="0"/>
              <a:t>‹N°›</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95" r:id="rId11"/>
    <p:sldLayoutId id="2147483694" r:id="rId12"/>
    <p:sldLayoutId id="2147483693" r:id="rId13"/>
    <p:sldLayoutId id="2147483692" r:id="rId14"/>
    <p:sldLayoutId id="2147483691" r:id="rId15"/>
    <p:sldLayoutId id="2147483690" r:id="rId16"/>
    <p:sldLayoutId id="2147483689" r:id="rId17"/>
    <p:sldLayoutId id="2147483688" r:id="rId18"/>
    <p:sldLayoutId id="2147483687" r:id="rId19"/>
    <p:sldLayoutId id="2147483659" r:id="rId20"/>
    <p:sldLayoutId id="2147483696" r:id="rId21"/>
  </p:sldLayoutIdLst>
  <mc:AlternateContent xmlns:mc="http://schemas.openxmlformats.org/markup-compatibility/2006" xmlns:p14="http://schemas.microsoft.com/office/powerpoint/2010/main">
    <mc:Choice Requires="p14">
      <p:transition spd="slow" p14:dur="1250"/>
    </mc:Choice>
    <mc:Fallback xmlns="">
      <p:transition spd="slow"/>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0" r:id="rId1"/>
    <p:sldLayoutId id="2147483676" r:id="rId2"/>
    <p:sldLayoutId id="2147483677" r:id="rId3"/>
  </p:sldLayoutIdLst>
  <mc:AlternateContent xmlns:mc="http://schemas.openxmlformats.org/markup-compatibility/2006" xmlns:p14="http://schemas.microsoft.com/office/powerpoint/2010/main">
    <mc:Choice Requires="p14">
      <p:transition spd="slow" p14:dur="1250"/>
    </mc:Choice>
    <mc:Fallback xmlns="">
      <p:transition spd="slow"/>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jpeg"/><Relationship Id="rId1" Type="http://schemas.openxmlformats.org/officeDocument/2006/relationships/slideLayout" Target="../slideLayouts/slideLayout21.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3.jpeg"/><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3.jpeg"/><Relationship Id="rId1" Type="http://schemas.openxmlformats.org/officeDocument/2006/relationships/slideLayout" Target="../slideLayouts/slideLayout1.xml"/><Relationship Id="rId5" Type="http://schemas.openxmlformats.org/officeDocument/2006/relationships/image" Target="../media/image38.png"/><Relationship Id="rId4" Type="http://schemas.openxmlformats.org/officeDocument/2006/relationships/image" Target="../media/image37.png"/></Relationships>
</file>

<file path=ppt/slides/_rels/slide4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1.xml"/><Relationship Id="rId4" Type="http://schemas.openxmlformats.org/officeDocument/2006/relationships/image" Target="../media/image9.png"/></Relationships>
</file>

<file path=ppt/slides/_rels/slide5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1.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1.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2513845" y="1831218"/>
            <a:ext cx="9206496" cy="1384995"/>
          </a:xfrm>
          <a:prstGeom prst="rect">
            <a:avLst/>
          </a:prstGeom>
          <a:noFill/>
        </p:spPr>
        <p:txBody>
          <a:bodyPr wrap="square" lIns="0" tIns="0" rIns="0" bIns="0" rtlCol="0" anchor="t">
            <a:spAutoFit/>
          </a:bodyPr>
          <a:lstStyle/>
          <a:p>
            <a:pPr marL="0" marR="0" lvl="0" indent="0" algn="ctr" defTabSz="914400" rtl="0" eaLnBrk="1" fontAlgn="auto" latinLnBrk="0" hangingPunct="1">
              <a:lnSpc>
                <a:spcPct val="90000"/>
              </a:lnSpc>
              <a:spcBef>
                <a:spcPts val="815"/>
              </a:spcBef>
              <a:spcAft>
                <a:spcPts val="0"/>
              </a:spcAft>
              <a:buClrTx/>
              <a:buSzTx/>
              <a:buFontTx/>
              <a:buNone/>
              <a:tabLst/>
              <a:defRPr/>
            </a:pPr>
            <a:r>
              <a:rPr kumimoji="0" lang="fr-FR" sz="5000" b="0" i="0" u="none" strike="noStrike" kern="1200" cap="none" spc="0" normalizeH="0" baseline="0" noProof="0" dirty="0">
                <a:ln>
                  <a:noFill/>
                </a:ln>
                <a:solidFill>
                  <a:srgbClr val="206A5D"/>
                </a:solidFill>
                <a:effectLst/>
                <a:uLnTx/>
                <a:uFillTx/>
                <a:latin typeface="Arial"/>
                <a:ea typeface="微软雅黑"/>
              </a:rPr>
              <a:t>Modélisation et Stockage des Données dans MongoDB</a:t>
            </a:r>
            <a:endParaRPr kumimoji="0" lang="zh-CN" altLang="en-US" sz="5000" b="0" i="0" u="none" strike="noStrike" kern="1200" cap="none" spc="0" normalizeH="0" baseline="0" noProof="0" dirty="0">
              <a:ln>
                <a:noFill/>
              </a:ln>
              <a:solidFill>
                <a:srgbClr val="206A5D"/>
              </a:solidFill>
              <a:effectLst/>
              <a:uLnTx/>
              <a:uFillTx/>
              <a:latin typeface="字体家AI造字剑客" panose="03000503000000000000" pitchFamily="66" charset="-122"/>
              <a:ea typeface="字体家AI造字剑客" panose="03000503000000000000" pitchFamily="66" charset="-122"/>
              <a:cs typeface="+mn-ea"/>
              <a:sym typeface="+mn-lt"/>
            </a:endParaRPr>
          </a:p>
        </p:txBody>
      </p:sp>
      <p:pic>
        <p:nvPicPr>
          <p:cNvPr id="2052" name="Picture 4" descr="Faculté des Sciences Ben M'Sick – Faculté des Sciences Ben M'Sick">
            <a:extLst>
              <a:ext uri="{FF2B5EF4-FFF2-40B4-BE49-F238E27FC236}">
                <a16:creationId xmlns:a16="http://schemas.microsoft.com/office/drawing/2014/main" id="{2682E452-ADEC-4B65-A6B6-2D128CF051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159" y="294944"/>
            <a:ext cx="4324350" cy="1266326"/>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 2">
            <a:extLst>
              <a:ext uri="{FF2B5EF4-FFF2-40B4-BE49-F238E27FC236}">
                <a16:creationId xmlns:a16="http://schemas.microsoft.com/office/drawing/2014/main" id="{342A021A-458D-4DA4-816E-61CA16FED9A3}"/>
              </a:ext>
            </a:extLst>
          </p:cNvPr>
          <p:cNvPicPr>
            <a:picLocks noChangeAspect="1"/>
          </p:cNvPicPr>
          <p:nvPr/>
        </p:nvPicPr>
        <p:blipFill>
          <a:blip r:embed="rId3"/>
          <a:stretch>
            <a:fillRect/>
          </a:stretch>
        </p:blipFill>
        <p:spPr>
          <a:xfrm>
            <a:off x="7993627" y="0"/>
            <a:ext cx="4198374" cy="1268361"/>
          </a:xfrm>
          <a:prstGeom prst="rect">
            <a:avLst/>
          </a:prstGeom>
        </p:spPr>
      </p:pic>
      <p:grpSp>
        <p:nvGrpSpPr>
          <p:cNvPr id="26" name="Groupe 25">
            <a:extLst>
              <a:ext uri="{FF2B5EF4-FFF2-40B4-BE49-F238E27FC236}">
                <a16:creationId xmlns:a16="http://schemas.microsoft.com/office/drawing/2014/main" id="{92553AF6-B905-431A-88A9-8A4CEC5E627F}"/>
              </a:ext>
            </a:extLst>
          </p:cNvPr>
          <p:cNvGrpSpPr/>
          <p:nvPr/>
        </p:nvGrpSpPr>
        <p:grpSpPr>
          <a:xfrm>
            <a:off x="5499369" y="4122642"/>
            <a:ext cx="6274106" cy="2298607"/>
            <a:chOff x="2775651" y="2782150"/>
            <a:chExt cx="6274106" cy="2298607"/>
          </a:xfrm>
        </p:grpSpPr>
        <p:sp>
          <p:nvSpPr>
            <p:cNvPr id="31" name="ZoneTexte 30">
              <a:extLst>
                <a:ext uri="{FF2B5EF4-FFF2-40B4-BE49-F238E27FC236}">
                  <a16:creationId xmlns:a16="http://schemas.microsoft.com/office/drawing/2014/main" id="{0D76C6F5-5B54-4C9C-8D30-DB7B49EA6C93}"/>
                </a:ext>
              </a:extLst>
            </p:cNvPr>
            <p:cNvSpPr txBox="1"/>
            <p:nvPr/>
          </p:nvSpPr>
          <p:spPr>
            <a:xfrm>
              <a:off x="2775651" y="4772980"/>
              <a:ext cx="6274106"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prstClr val="black"/>
                  </a:solidFill>
                  <a:effectLst/>
                  <a:uLnTx/>
                  <a:uFillTx/>
                  <a:latin typeface="Arial"/>
                  <a:ea typeface="微软雅黑"/>
                  <a:cs typeface="+mn-cs"/>
                </a:rPr>
                <a:t>Année universitaire :2024/2025</a:t>
              </a:r>
            </a:p>
          </p:txBody>
        </p:sp>
        <p:sp>
          <p:nvSpPr>
            <p:cNvPr id="29" name="ZoneTexte 28">
              <a:extLst>
                <a:ext uri="{FF2B5EF4-FFF2-40B4-BE49-F238E27FC236}">
                  <a16:creationId xmlns:a16="http://schemas.microsoft.com/office/drawing/2014/main" id="{41064090-767A-4D81-AF50-A369BAC84FC4}"/>
                </a:ext>
              </a:extLst>
            </p:cNvPr>
            <p:cNvSpPr txBox="1"/>
            <p:nvPr/>
          </p:nvSpPr>
          <p:spPr>
            <a:xfrm>
              <a:off x="4165951" y="2782150"/>
              <a:ext cx="3176579" cy="861774"/>
            </a:xfrm>
            <a:prstGeom prst="rect">
              <a:avLst/>
            </a:prstGeom>
            <a:solidFill>
              <a:schemeClr val="bg1"/>
            </a:solidFill>
            <a:ln>
              <a:solidFill>
                <a:srgbClr val="206A5D"/>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400" b="1" i="0" u="none" strike="noStrike" kern="1200" cap="none" spc="0" normalizeH="0" baseline="0" noProof="0" dirty="0">
                  <a:ln>
                    <a:noFill/>
                  </a:ln>
                  <a:solidFill>
                    <a:srgbClr val="00B050"/>
                  </a:solidFill>
                  <a:effectLst/>
                  <a:uLnTx/>
                  <a:uFillTx/>
                  <a:latin typeface="Arial"/>
                  <a:ea typeface="微软雅黑"/>
                  <a:cs typeface="+mn-cs"/>
                </a:rPr>
                <a:t>Sous la direction du Professeur:</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fr-FR" sz="1800" b="1" i="0" u="none" strike="noStrike" kern="1200" cap="none" spc="0" normalizeH="0" baseline="0" noProof="0" dirty="0">
                  <a:ln>
                    <a:noFill/>
                  </a:ln>
                  <a:solidFill>
                    <a:prstClr val="black"/>
                  </a:solidFill>
                  <a:effectLst/>
                  <a:uLnTx/>
                  <a:uFillTx/>
                  <a:latin typeface="Arial"/>
                  <a:ea typeface="微软雅黑"/>
                  <a:cs typeface="+mn-cs"/>
                </a:rPr>
              </a:br>
              <a:r>
                <a:rPr kumimoji="0" lang="fr-FR" sz="1800" b="1" i="0" u="none" strike="noStrike" kern="1200" cap="none" spc="0" normalizeH="0" baseline="0" noProof="0" dirty="0">
                  <a:ln>
                    <a:noFill/>
                  </a:ln>
                  <a:solidFill>
                    <a:prstClr val="black"/>
                  </a:solidFill>
                  <a:effectLst/>
                  <a:uLnTx/>
                  <a:uFillTx/>
                  <a:latin typeface="Arial"/>
                  <a:ea typeface="微软雅黑"/>
                  <a:cs typeface="+mn-cs"/>
                </a:rPr>
                <a:t>   </a:t>
              </a:r>
              <a:r>
                <a:rPr kumimoji="0" lang="fr-FR" sz="1800" i="0" u="none" strike="noStrike" kern="1200" cap="none" spc="0" normalizeH="0" baseline="0" noProof="0" dirty="0">
                  <a:ln>
                    <a:noFill/>
                  </a:ln>
                  <a:solidFill>
                    <a:prstClr val="black"/>
                  </a:solidFill>
                  <a:effectLst/>
                  <a:uLnTx/>
                  <a:uFillTx/>
                  <a:latin typeface="Arial"/>
                  <a:ea typeface="微软雅黑"/>
                  <a:cs typeface="+mn-cs"/>
                </a:rPr>
                <a:t>PR. </a:t>
              </a:r>
              <a:r>
                <a:rPr kumimoji="0" lang="fr-FR" sz="1800" b="0" i="0" u="none" strike="noStrike" kern="1200" cap="none" spc="0" normalizeH="0" baseline="0" noProof="0" dirty="0">
                  <a:ln>
                    <a:noFill/>
                  </a:ln>
                  <a:solidFill>
                    <a:prstClr val="black"/>
                  </a:solidFill>
                  <a:effectLst/>
                  <a:uLnTx/>
                  <a:uFillTx/>
                  <a:latin typeface="Arial"/>
                  <a:ea typeface="微软雅黑"/>
                  <a:cs typeface="+mn-cs"/>
                </a:rPr>
                <a:t>Mostapha </a:t>
              </a:r>
              <a:r>
                <a:rPr kumimoji="0" lang="fr-FR" sz="1800" b="0" i="0" u="none" strike="noStrike" kern="1200" cap="none" spc="0" normalizeH="0" baseline="0" noProof="0" dirty="0" err="1">
                  <a:ln>
                    <a:noFill/>
                  </a:ln>
                  <a:solidFill>
                    <a:prstClr val="black"/>
                  </a:solidFill>
                  <a:effectLst/>
                  <a:uLnTx/>
                  <a:uFillTx/>
                  <a:latin typeface="Arial"/>
                  <a:ea typeface="微软雅黑"/>
                  <a:cs typeface="+mn-cs"/>
                </a:rPr>
                <a:t>Hanoune</a:t>
              </a:r>
              <a:endParaRPr kumimoji="0" lang="fr-FR" sz="1800" b="0" i="0" u="none" strike="noStrike" kern="1200" cap="none" spc="0" normalizeH="0" baseline="0" noProof="0" dirty="0">
                <a:ln>
                  <a:noFill/>
                </a:ln>
                <a:solidFill>
                  <a:prstClr val="black"/>
                </a:solidFill>
                <a:effectLst/>
                <a:uLnTx/>
                <a:uFillTx/>
                <a:latin typeface="Arial"/>
                <a:ea typeface="微软雅黑"/>
                <a:cs typeface="+mn-cs"/>
              </a:endParaRPr>
            </a:p>
          </p:txBody>
        </p:sp>
      </p:grpSp>
      <p:sp>
        <p:nvSpPr>
          <p:cNvPr id="11" name="椭圆 4">
            <a:extLst>
              <a:ext uri="{FF2B5EF4-FFF2-40B4-BE49-F238E27FC236}">
                <a16:creationId xmlns:a16="http://schemas.microsoft.com/office/drawing/2014/main" id="{3C538F98-0F3A-4D30-955F-0574059349BA}"/>
              </a:ext>
            </a:extLst>
          </p:cNvPr>
          <p:cNvSpPr/>
          <p:nvPr/>
        </p:nvSpPr>
        <p:spPr>
          <a:xfrm>
            <a:off x="-3515632" y="2286000"/>
            <a:ext cx="6305550" cy="6515100"/>
          </a:xfrm>
          <a:prstGeom prst="ellipse">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028" name="Picture 4">
            <a:extLst>
              <a:ext uri="{FF2B5EF4-FFF2-40B4-BE49-F238E27FC236}">
                <a16:creationId xmlns:a16="http://schemas.microsoft.com/office/drawing/2014/main" id="{F96852B3-6348-4C7F-A4A9-51A9DD7C42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9918" y="3541355"/>
            <a:ext cx="1990725" cy="24470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0" presetClass="entr" presetSubtype="0" dur="20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edge">
                                      <p:cBhvr>
                                        <p:cTn id="7" dur="2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dur="200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heel(1)">
                                      <p:cBhvr>
                                        <p:cTn id="12"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矩形 13"/>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fr-MA" sz="1800" b="0" u="none" strike="noStrike">
              <a:solidFill>
                <a:schemeClr val="lt1"/>
              </a:solidFill>
              <a:uFillTx/>
              <a:latin typeface="Arial"/>
              <a:ea typeface="微软雅黑"/>
            </a:endParaRPr>
          </a:p>
        </p:txBody>
      </p:sp>
      <p:sp>
        <p:nvSpPr>
          <p:cNvPr id="207" name="矩形: 圆角 1"/>
          <p:cNvSpPr/>
          <p:nvPr/>
        </p:nvSpPr>
        <p:spPr>
          <a:xfrm>
            <a:off x="269280" y="306000"/>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endParaRPr lang="fr-MA" sz="1800" b="0" u="none" strike="noStrike">
              <a:solidFill>
                <a:srgbClr val="FFFFFF"/>
              </a:solidFill>
              <a:uFillTx/>
              <a:latin typeface="Arial"/>
              <a:ea typeface="微软雅黑"/>
            </a:endParaRPr>
          </a:p>
        </p:txBody>
      </p:sp>
      <p:sp>
        <p:nvSpPr>
          <p:cNvPr id="208" name="图片 2"/>
          <p:cNvSpPr/>
          <p:nvPr/>
        </p:nvSpPr>
        <p:spPr>
          <a:xfrm>
            <a:off x="282240" y="317160"/>
            <a:ext cx="11640240" cy="6222960"/>
          </a:xfrm>
          <a:custGeom>
            <a:avLst/>
            <a:gdLst>
              <a:gd name="textAreaLeft" fmla="*/ 0 w 11640240"/>
              <a:gd name="textAreaRight" fmla="*/ 11640600 w 11640240"/>
              <a:gd name="textAreaTop" fmla="*/ 0 h 6222960"/>
              <a:gd name="textAreaBottom" fmla="*/ 6223320 h 6222960"/>
            </a:gdLst>
            <a:ahLst/>
            <a:cxnLst/>
            <a:rect l="textAreaLeft" t="textAreaTop" r="textAreaRight" b="textAreaBottom"/>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blipFill rotWithShape="0">
            <a:blip r:embed="rId2">
              <a:alphaModFix amt="24000"/>
            </a:blip>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fr-MA" sz="1800" b="0" u="none" strike="noStrike">
              <a:solidFill>
                <a:srgbClr val="000000"/>
              </a:solidFill>
              <a:uFillTx/>
              <a:latin typeface="Arial"/>
            </a:endParaRPr>
          </a:p>
        </p:txBody>
      </p:sp>
      <p:grpSp>
        <p:nvGrpSpPr>
          <p:cNvPr id="209" name="组合 9"/>
          <p:cNvGrpSpPr/>
          <p:nvPr/>
        </p:nvGrpSpPr>
        <p:grpSpPr>
          <a:xfrm>
            <a:off x="10373040" y="304560"/>
            <a:ext cx="135360" cy="1348920"/>
            <a:chOff x="10373040" y="304560"/>
            <a:chExt cx="135360" cy="1348920"/>
          </a:xfrm>
        </p:grpSpPr>
        <p:cxnSp>
          <p:nvCxnSpPr>
            <p:cNvPr id="210" name="直接连接符 10"/>
            <p:cNvCxnSpPr/>
            <p:nvPr/>
          </p:nvCxnSpPr>
          <p:spPr>
            <a:xfrm>
              <a:off x="10440720" y="304560"/>
              <a:ext cx="360" cy="1235880"/>
            </a:xfrm>
            <a:prstGeom prst="straightConnector1">
              <a:avLst/>
            </a:prstGeom>
            <a:ln w="9525">
              <a:solidFill>
                <a:srgbClr val="206A5D"/>
              </a:solidFill>
            </a:ln>
          </p:spPr>
        </p:cxnSp>
        <p:sp>
          <p:nvSpPr>
            <p:cNvPr id="211" name="矩形 11"/>
            <p:cNvSpPr/>
            <p:nvPr/>
          </p:nvSpPr>
          <p:spPr>
            <a:xfrm>
              <a:off x="10373040" y="1518120"/>
              <a:ext cx="135360" cy="135360"/>
            </a:xfrm>
            <a:prstGeom prst="rect">
              <a:avLst/>
            </a:prstGeom>
            <a:solidFill>
              <a:srgbClr val="206A5D"/>
            </a:solidFill>
            <a:ln w="57150" cap="rnd">
              <a:solidFill>
                <a:srgbClr val="206A5D"/>
              </a:solidFill>
              <a:round/>
            </a:ln>
          </p:spPr>
          <p:style>
            <a:lnRef idx="2">
              <a:schemeClr val="accent1">
                <a:shade val="50000"/>
              </a:schemeClr>
            </a:lnRef>
            <a:fillRef idx="1">
              <a:schemeClr val="accent1"/>
            </a:fillRef>
            <a:effectRef idx="0">
              <a:schemeClr val="accent1"/>
            </a:effectRef>
            <a:fontRef idx="minor"/>
          </p:style>
          <p:txBody>
            <a:bodyPr numCol="1" spcCol="0" anchor="ctr">
              <a:normAutofit fontScale="25000" lnSpcReduction="20000"/>
            </a:bodyPr>
            <a:lstStyle/>
            <a:p>
              <a:pPr defTabSz="913680">
                <a:lnSpc>
                  <a:spcPct val="100000"/>
                </a:lnSpc>
              </a:pPr>
              <a:endParaRPr lang="fr-MA" sz="1400" b="1" u="none" strike="noStrike">
                <a:solidFill>
                  <a:schemeClr val="dk1">
                    <a:lumMod val="75000"/>
                    <a:lumOff val="25000"/>
                  </a:schemeClr>
                </a:solidFill>
                <a:uFillTx/>
                <a:latin typeface="Arial"/>
                <a:ea typeface="微软雅黑"/>
              </a:endParaRPr>
            </a:p>
          </p:txBody>
        </p:sp>
      </p:grpSp>
      <p:sp>
        <p:nvSpPr>
          <p:cNvPr id="212" name="iconfont-11420-3513168"/>
          <p:cNvSpPr/>
          <p:nvPr/>
        </p:nvSpPr>
        <p:spPr>
          <a:xfrm>
            <a:off x="5429160" y="2665080"/>
            <a:ext cx="292680" cy="292680"/>
          </a:xfrm>
          <a:custGeom>
            <a:avLst/>
            <a:gdLst>
              <a:gd name="textAreaLeft" fmla="*/ 0 w 292680"/>
              <a:gd name="textAreaRight" fmla="*/ 293040 w 292680"/>
              <a:gd name="textAreaTop" fmla="*/ 0 h 292680"/>
              <a:gd name="textAreaBottom" fmla="*/ 293040 h 292680"/>
            </a:gdLst>
            <a:ahLst/>
            <a:cxnLst/>
            <a:rect l="textAreaLeft" t="textAreaTop" r="textAreaRight" b="textAreaBottom"/>
            <a:pathLst>
              <a:path w="12800" h="12800">
                <a:moveTo>
                  <a:pt x="11886" y="914"/>
                </a:moveTo>
                <a:lnTo>
                  <a:pt x="11886" y="2743"/>
                </a:lnTo>
                <a:lnTo>
                  <a:pt x="914" y="2743"/>
                </a:lnTo>
                <a:lnTo>
                  <a:pt x="914" y="914"/>
                </a:lnTo>
                <a:lnTo>
                  <a:pt x="11886" y="914"/>
                </a:lnTo>
                <a:close/>
                <a:moveTo>
                  <a:pt x="11886" y="0"/>
                </a:moveTo>
                <a:lnTo>
                  <a:pt x="914" y="0"/>
                </a:lnTo>
                <a:cubicBezTo>
                  <a:pt x="366" y="0"/>
                  <a:pt x="0" y="366"/>
                  <a:pt x="0" y="914"/>
                </a:cubicBezTo>
                <a:lnTo>
                  <a:pt x="0" y="2743"/>
                </a:lnTo>
                <a:cubicBezTo>
                  <a:pt x="0" y="3291"/>
                  <a:pt x="366" y="3657"/>
                  <a:pt x="914" y="3657"/>
                </a:cubicBezTo>
                <a:lnTo>
                  <a:pt x="11886" y="3657"/>
                </a:lnTo>
                <a:cubicBezTo>
                  <a:pt x="12434" y="3657"/>
                  <a:pt x="12800" y="3291"/>
                  <a:pt x="12800" y="2743"/>
                </a:cubicBezTo>
                <a:lnTo>
                  <a:pt x="12800" y="914"/>
                </a:lnTo>
                <a:cubicBezTo>
                  <a:pt x="12800" y="366"/>
                  <a:pt x="12434" y="0"/>
                  <a:pt x="11886" y="0"/>
                </a:cubicBezTo>
                <a:close/>
                <a:moveTo>
                  <a:pt x="11886" y="5486"/>
                </a:moveTo>
                <a:lnTo>
                  <a:pt x="11886" y="7314"/>
                </a:lnTo>
                <a:lnTo>
                  <a:pt x="914" y="7314"/>
                </a:lnTo>
                <a:lnTo>
                  <a:pt x="914" y="5486"/>
                </a:lnTo>
                <a:lnTo>
                  <a:pt x="11886" y="5486"/>
                </a:lnTo>
                <a:close/>
                <a:moveTo>
                  <a:pt x="11886" y="4571"/>
                </a:moveTo>
                <a:lnTo>
                  <a:pt x="914" y="4571"/>
                </a:lnTo>
                <a:cubicBezTo>
                  <a:pt x="366" y="4571"/>
                  <a:pt x="0" y="4937"/>
                  <a:pt x="0" y="5486"/>
                </a:cubicBezTo>
                <a:lnTo>
                  <a:pt x="0" y="7314"/>
                </a:lnTo>
                <a:cubicBezTo>
                  <a:pt x="0" y="7863"/>
                  <a:pt x="366" y="8229"/>
                  <a:pt x="914" y="8229"/>
                </a:cubicBezTo>
                <a:lnTo>
                  <a:pt x="11886" y="8229"/>
                </a:lnTo>
                <a:cubicBezTo>
                  <a:pt x="12434" y="8229"/>
                  <a:pt x="12800" y="7863"/>
                  <a:pt x="12800" y="7314"/>
                </a:cubicBezTo>
                <a:lnTo>
                  <a:pt x="12800" y="5486"/>
                </a:lnTo>
                <a:cubicBezTo>
                  <a:pt x="12800" y="4937"/>
                  <a:pt x="12434" y="4571"/>
                  <a:pt x="11886" y="4571"/>
                </a:cubicBezTo>
                <a:close/>
                <a:moveTo>
                  <a:pt x="11886" y="10057"/>
                </a:moveTo>
                <a:lnTo>
                  <a:pt x="11886" y="11886"/>
                </a:lnTo>
                <a:lnTo>
                  <a:pt x="914" y="11886"/>
                </a:lnTo>
                <a:lnTo>
                  <a:pt x="914" y="10057"/>
                </a:lnTo>
                <a:lnTo>
                  <a:pt x="11886" y="10057"/>
                </a:lnTo>
                <a:close/>
                <a:moveTo>
                  <a:pt x="11886" y="9143"/>
                </a:moveTo>
                <a:lnTo>
                  <a:pt x="914" y="9143"/>
                </a:lnTo>
                <a:cubicBezTo>
                  <a:pt x="366" y="9143"/>
                  <a:pt x="0" y="9509"/>
                  <a:pt x="0" y="10057"/>
                </a:cubicBezTo>
                <a:lnTo>
                  <a:pt x="0" y="11886"/>
                </a:lnTo>
                <a:cubicBezTo>
                  <a:pt x="0" y="12434"/>
                  <a:pt x="366" y="12800"/>
                  <a:pt x="914" y="12800"/>
                </a:cubicBezTo>
                <a:lnTo>
                  <a:pt x="11886" y="12800"/>
                </a:lnTo>
                <a:cubicBezTo>
                  <a:pt x="12434" y="12800"/>
                  <a:pt x="12800" y="12434"/>
                  <a:pt x="12800" y="11886"/>
                </a:cubicBezTo>
                <a:lnTo>
                  <a:pt x="12800" y="10057"/>
                </a:lnTo>
                <a:cubicBezTo>
                  <a:pt x="12800" y="9509"/>
                  <a:pt x="12434" y="9143"/>
                  <a:pt x="11886" y="9143"/>
                </a:cubicBezTo>
                <a:close/>
                <a:moveTo>
                  <a:pt x="2286" y="1371"/>
                </a:moveTo>
                <a:cubicBezTo>
                  <a:pt x="2560" y="1371"/>
                  <a:pt x="2743" y="1554"/>
                  <a:pt x="2743" y="1829"/>
                </a:cubicBezTo>
                <a:cubicBezTo>
                  <a:pt x="2743" y="2103"/>
                  <a:pt x="2560" y="2286"/>
                  <a:pt x="2286" y="2286"/>
                </a:cubicBezTo>
                <a:cubicBezTo>
                  <a:pt x="2011" y="2286"/>
                  <a:pt x="1829" y="2103"/>
                  <a:pt x="1829" y="1829"/>
                </a:cubicBezTo>
                <a:cubicBezTo>
                  <a:pt x="1829" y="1554"/>
                  <a:pt x="2011" y="1371"/>
                  <a:pt x="2286" y="1371"/>
                </a:cubicBezTo>
                <a:close/>
                <a:moveTo>
                  <a:pt x="2286" y="5943"/>
                </a:moveTo>
                <a:cubicBezTo>
                  <a:pt x="2560" y="5943"/>
                  <a:pt x="2743" y="6126"/>
                  <a:pt x="2743" y="6400"/>
                </a:cubicBezTo>
                <a:cubicBezTo>
                  <a:pt x="2743" y="6674"/>
                  <a:pt x="2560" y="6857"/>
                  <a:pt x="2286" y="6857"/>
                </a:cubicBezTo>
                <a:cubicBezTo>
                  <a:pt x="2011" y="6857"/>
                  <a:pt x="1829" y="6674"/>
                  <a:pt x="1829" y="6400"/>
                </a:cubicBezTo>
                <a:cubicBezTo>
                  <a:pt x="1829" y="6126"/>
                  <a:pt x="2011" y="5943"/>
                  <a:pt x="2286" y="5943"/>
                </a:cubicBezTo>
                <a:close/>
                <a:moveTo>
                  <a:pt x="2286" y="10514"/>
                </a:moveTo>
                <a:lnTo>
                  <a:pt x="4114" y="10514"/>
                </a:lnTo>
                <a:cubicBezTo>
                  <a:pt x="4389" y="10514"/>
                  <a:pt x="4571" y="10697"/>
                  <a:pt x="4571" y="10971"/>
                </a:cubicBezTo>
                <a:cubicBezTo>
                  <a:pt x="4571" y="11246"/>
                  <a:pt x="4389" y="11429"/>
                  <a:pt x="4114" y="11429"/>
                </a:cubicBezTo>
                <a:lnTo>
                  <a:pt x="2286" y="11429"/>
                </a:lnTo>
                <a:cubicBezTo>
                  <a:pt x="2011" y="11429"/>
                  <a:pt x="1829" y="11246"/>
                  <a:pt x="1829" y="10971"/>
                </a:cubicBezTo>
                <a:cubicBezTo>
                  <a:pt x="1829" y="10697"/>
                  <a:pt x="2011" y="10514"/>
                  <a:pt x="2286" y="1051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u="none" strike="noStrike">
              <a:solidFill>
                <a:schemeClr val="dk1">
                  <a:lumMod val="75000"/>
                  <a:lumOff val="25000"/>
                </a:schemeClr>
              </a:solidFill>
              <a:uFillTx/>
              <a:latin typeface="Arial"/>
              <a:ea typeface="微软雅黑"/>
            </a:endParaRPr>
          </a:p>
        </p:txBody>
      </p:sp>
      <p:sp>
        <p:nvSpPr>
          <p:cNvPr id="213" name="iconfont-11432-4397104"/>
          <p:cNvSpPr/>
          <p:nvPr/>
        </p:nvSpPr>
        <p:spPr>
          <a:xfrm>
            <a:off x="6595920" y="3638160"/>
            <a:ext cx="304200" cy="327600"/>
          </a:xfrm>
          <a:custGeom>
            <a:avLst/>
            <a:gdLst>
              <a:gd name="textAreaLeft" fmla="*/ 0 w 304200"/>
              <a:gd name="textAreaRight" fmla="*/ 304560 w 304200"/>
              <a:gd name="textAreaTop" fmla="*/ 0 h 327600"/>
              <a:gd name="textAreaBottom" fmla="*/ 327960 h 327600"/>
            </a:gdLst>
            <a:ahLst/>
            <a:cxnLst/>
            <a:rect l="textAreaLeft" t="textAreaTop" r="textAreaRight" b="textAreaBottom"/>
            <a:pathLst>
              <a:path w="495208" h="533400">
                <a:moveTo>
                  <a:pt x="195226" y="381028"/>
                </a:moveTo>
                <a:lnTo>
                  <a:pt x="385691" y="381028"/>
                </a:lnTo>
                <a:cubicBezTo>
                  <a:pt x="398833" y="381028"/>
                  <a:pt x="409499" y="391694"/>
                  <a:pt x="409499" y="404836"/>
                </a:cubicBezTo>
                <a:cubicBezTo>
                  <a:pt x="409499" y="417978"/>
                  <a:pt x="398833" y="428644"/>
                  <a:pt x="385691" y="428644"/>
                </a:cubicBezTo>
                <a:lnTo>
                  <a:pt x="195226" y="428644"/>
                </a:lnTo>
                <a:cubicBezTo>
                  <a:pt x="182084" y="428644"/>
                  <a:pt x="171418" y="417978"/>
                  <a:pt x="171418" y="404836"/>
                </a:cubicBezTo>
                <a:cubicBezTo>
                  <a:pt x="171418" y="391694"/>
                  <a:pt x="182084" y="381028"/>
                  <a:pt x="195226" y="381028"/>
                </a:cubicBezTo>
                <a:close/>
                <a:moveTo>
                  <a:pt x="195226" y="242842"/>
                </a:moveTo>
                <a:lnTo>
                  <a:pt x="385691" y="242842"/>
                </a:lnTo>
                <a:cubicBezTo>
                  <a:pt x="398833" y="242842"/>
                  <a:pt x="409499" y="253508"/>
                  <a:pt x="409499" y="266650"/>
                </a:cubicBezTo>
                <a:cubicBezTo>
                  <a:pt x="409499" y="279792"/>
                  <a:pt x="398833" y="290458"/>
                  <a:pt x="385691" y="290458"/>
                </a:cubicBezTo>
                <a:lnTo>
                  <a:pt x="195226" y="290458"/>
                </a:lnTo>
                <a:cubicBezTo>
                  <a:pt x="182084" y="290458"/>
                  <a:pt x="171418" y="279792"/>
                  <a:pt x="171418" y="266650"/>
                </a:cubicBezTo>
                <a:cubicBezTo>
                  <a:pt x="171418" y="253508"/>
                  <a:pt x="182084" y="242842"/>
                  <a:pt x="195226" y="242842"/>
                </a:cubicBezTo>
                <a:close/>
                <a:moveTo>
                  <a:pt x="195226" y="104756"/>
                </a:moveTo>
                <a:lnTo>
                  <a:pt x="385691" y="104756"/>
                </a:lnTo>
                <a:cubicBezTo>
                  <a:pt x="398833" y="104756"/>
                  <a:pt x="409499" y="115422"/>
                  <a:pt x="409499" y="128564"/>
                </a:cubicBezTo>
                <a:cubicBezTo>
                  <a:pt x="409499" y="141706"/>
                  <a:pt x="398833" y="152372"/>
                  <a:pt x="385691" y="152372"/>
                </a:cubicBezTo>
                <a:lnTo>
                  <a:pt x="195226" y="152372"/>
                </a:lnTo>
                <a:cubicBezTo>
                  <a:pt x="182084" y="152372"/>
                  <a:pt x="171418" y="141706"/>
                  <a:pt x="171418" y="128564"/>
                </a:cubicBezTo>
                <a:cubicBezTo>
                  <a:pt x="171418" y="115422"/>
                  <a:pt x="182084" y="104756"/>
                  <a:pt x="195226" y="104756"/>
                </a:cubicBezTo>
                <a:close/>
                <a:moveTo>
                  <a:pt x="71424" y="47625"/>
                </a:moveTo>
                <a:cubicBezTo>
                  <a:pt x="58282" y="47625"/>
                  <a:pt x="47616" y="58293"/>
                  <a:pt x="47616" y="71438"/>
                </a:cubicBezTo>
                <a:lnTo>
                  <a:pt x="47616" y="461962"/>
                </a:lnTo>
                <a:cubicBezTo>
                  <a:pt x="47616" y="475107"/>
                  <a:pt x="58282" y="485775"/>
                  <a:pt x="71424" y="485775"/>
                </a:cubicBezTo>
                <a:lnTo>
                  <a:pt x="423784" y="485775"/>
                </a:lnTo>
                <a:cubicBezTo>
                  <a:pt x="436926" y="485775"/>
                  <a:pt x="447592" y="475107"/>
                  <a:pt x="447592" y="461962"/>
                </a:cubicBezTo>
                <a:lnTo>
                  <a:pt x="447592" y="71438"/>
                </a:lnTo>
                <a:cubicBezTo>
                  <a:pt x="447592" y="58293"/>
                  <a:pt x="436926" y="47625"/>
                  <a:pt x="423784" y="47625"/>
                </a:cubicBezTo>
                <a:close/>
                <a:moveTo>
                  <a:pt x="41664" y="0"/>
                </a:moveTo>
                <a:lnTo>
                  <a:pt x="453544" y="0"/>
                </a:lnTo>
                <a:cubicBezTo>
                  <a:pt x="476543" y="0"/>
                  <a:pt x="495208" y="18669"/>
                  <a:pt x="495208" y="41672"/>
                </a:cubicBezTo>
                <a:lnTo>
                  <a:pt x="495208" y="491728"/>
                </a:lnTo>
                <a:cubicBezTo>
                  <a:pt x="495208" y="514731"/>
                  <a:pt x="476543" y="533400"/>
                  <a:pt x="453544" y="533400"/>
                </a:cubicBezTo>
                <a:lnTo>
                  <a:pt x="41664" y="533400"/>
                </a:lnTo>
                <a:cubicBezTo>
                  <a:pt x="18666" y="533400"/>
                  <a:pt x="0" y="514731"/>
                  <a:pt x="0" y="491728"/>
                </a:cubicBezTo>
                <a:lnTo>
                  <a:pt x="0" y="41672"/>
                </a:lnTo>
                <a:cubicBezTo>
                  <a:pt x="0" y="18669"/>
                  <a:pt x="18666" y="0"/>
                  <a:pt x="4166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u="none" strike="noStrike">
              <a:solidFill>
                <a:schemeClr val="dk1">
                  <a:lumMod val="75000"/>
                  <a:lumOff val="25000"/>
                </a:schemeClr>
              </a:solidFill>
              <a:uFillTx/>
              <a:latin typeface="Arial"/>
              <a:ea typeface="微软雅黑"/>
            </a:endParaRPr>
          </a:p>
        </p:txBody>
      </p:sp>
      <p:sp>
        <p:nvSpPr>
          <p:cNvPr id="214" name="矩形 19"/>
          <p:cNvSpPr/>
          <p:nvPr/>
        </p:nvSpPr>
        <p:spPr>
          <a:xfrm>
            <a:off x="5225400" y="3064320"/>
            <a:ext cx="699840" cy="3945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1" u="none" strike="noStrike">
                <a:solidFill>
                  <a:schemeClr val="lt1"/>
                </a:solidFill>
                <a:uFillTx/>
                <a:latin typeface="Arial"/>
                <a:ea typeface="微软雅黑"/>
              </a:rPr>
              <a:t>Title</a:t>
            </a:r>
            <a:endParaRPr lang="fr-MA" sz="2000" b="0" u="none" strike="noStrike">
              <a:solidFill>
                <a:srgbClr val="000000"/>
              </a:solidFill>
              <a:uFillTx/>
              <a:latin typeface="Arial"/>
            </a:endParaRPr>
          </a:p>
        </p:txBody>
      </p:sp>
      <p:sp>
        <p:nvSpPr>
          <p:cNvPr id="215" name="矩形 20"/>
          <p:cNvSpPr/>
          <p:nvPr/>
        </p:nvSpPr>
        <p:spPr>
          <a:xfrm>
            <a:off x="6401880" y="4086000"/>
            <a:ext cx="699840" cy="3945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1" u="none" strike="noStrike">
                <a:solidFill>
                  <a:schemeClr val="lt1"/>
                </a:solidFill>
                <a:uFillTx/>
                <a:latin typeface="Arial"/>
                <a:ea typeface="微软雅黑"/>
              </a:rPr>
              <a:t>Title</a:t>
            </a:r>
            <a:endParaRPr lang="fr-MA" sz="2000" b="0" u="none" strike="noStrike">
              <a:solidFill>
                <a:srgbClr val="000000"/>
              </a:solidFill>
              <a:uFillTx/>
              <a:latin typeface="Arial"/>
            </a:endParaRPr>
          </a:p>
        </p:txBody>
      </p:sp>
      <p:sp>
        <p:nvSpPr>
          <p:cNvPr id="216" name="矩形 21"/>
          <p:cNvSpPr/>
          <p:nvPr/>
        </p:nvSpPr>
        <p:spPr>
          <a:xfrm>
            <a:off x="5214960" y="5077080"/>
            <a:ext cx="699840" cy="3945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1" u="none" strike="noStrike">
                <a:solidFill>
                  <a:schemeClr val="lt1"/>
                </a:solidFill>
                <a:uFillTx/>
                <a:latin typeface="Arial"/>
                <a:ea typeface="微软雅黑"/>
              </a:rPr>
              <a:t>Title</a:t>
            </a:r>
            <a:endParaRPr lang="fr-MA" sz="2000" b="0" u="none" strike="noStrike">
              <a:solidFill>
                <a:srgbClr val="000000"/>
              </a:solidFill>
              <a:uFillTx/>
              <a:latin typeface="Arial"/>
            </a:endParaRPr>
          </a:p>
        </p:txBody>
      </p:sp>
      <p:pic>
        <p:nvPicPr>
          <p:cNvPr id="217" name="Image 216"/>
          <p:cNvPicPr/>
          <p:nvPr/>
        </p:nvPicPr>
        <p:blipFill>
          <a:blip r:embed="rId3"/>
          <a:stretch/>
        </p:blipFill>
        <p:spPr>
          <a:xfrm>
            <a:off x="1080000" y="1620000"/>
            <a:ext cx="6372000" cy="4140000"/>
          </a:xfrm>
          <a:prstGeom prst="rect">
            <a:avLst/>
          </a:prstGeom>
          <a:noFill/>
          <a:ln w="0">
            <a:noFill/>
          </a:ln>
        </p:spPr>
      </p:pic>
      <p:pic>
        <p:nvPicPr>
          <p:cNvPr id="218" name="Image 217"/>
          <p:cNvPicPr/>
          <p:nvPr/>
        </p:nvPicPr>
        <p:blipFill>
          <a:blip r:embed="rId4"/>
          <a:stretch/>
        </p:blipFill>
        <p:spPr>
          <a:xfrm>
            <a:off x="7740000" y="1486800"/>
            <a:ext cx="3960000" cy="3373200"/>
          </a:xfrm>
          <a:prstGeom prst="rect">
            <a:avLst/>
          </a:prstGeom>
          <a:noFill/>
          <a:ln w="0">
            <a:noFill/>
          </a:ln>
        </p:spPr>
      </p:pic>
      <p:sp>
        <p:nvSpPr>
          <p:cNvPr id="219" name="矩形: 圆角 2"/>
          <p:cNvSpPr/>
          <p:nvPr/>
        </p:nvSpPr>
        <p:spPr>
          <a:xfrm>
            <a:off x="-180000" y="504000"/>
            <a:ext cx="4608516" cy="756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r>
              <a:rPr lang="en-US" sz="2600" b="1" u="none" strike="noStrike" dirty="0">
                <a:solidFill>
                  <a:schemeClr val="lt1"/>
                </a:solidFill>
                <a:uFillTx/>
                <a:latin typeface="Arial"/>
              </a:rPr>
              <a:t>RDBMS VS </a:t>
            </a:r>
            <a:r>
              <a:rPr lang="en-US" sz="2600" b="1" u="none" strike="noStrike" dirty="0" err="1">
                <a:solidFill>
                  <a:schemeClr val="lt1"/>
                </a:solidFill>
                <a:uFillTx/>
                <a:latin typeface="Arial"/>
              </a:rPr>
              <a:t>MondoDB</a:t>
            </a:r>
            <a:endParaRPr lang="fr-MA" sz="2600" b="0" u="none" strike="noStrike" dirty="0">
              <a:solidFill>
                <a:schemeClr val="lt1"/>
              </a:solidFill>
              <a:uFillTx/>
              <a:latin typeface="Arial"/>
              <a:ea typeface="微软雅黑"/>
            </a:endParaRP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6" presetClass="entr" presetSubtype="21" dur="500" fill="hold" nodeType="withEffect">
                                  <p:stCondLst>
                                    <p:cond delay="0"/>
                                  </p:stCondLst>
                                  <p:childTnLst>
                                    <p:set>
                                      <p:cBhvr>
                                        <p:cTn id="6" dur="1" fill="hold">
                                          <p:stCondLst>
                                            <p:cond delay="0"/>
                                          </p:stCondLst>
                                        </p:cTn>
                                        <p:tgtEl>
                                          <p:spTgt spid="216"/>
                                        </p:tgtEl>
                                        <p:attrNameLst>
                                          <p:attrName>style.visibility</p:attrName>
                                        </p:attrNameLst>
                                      </p:cBhvr>
                                      <p:to>
                                        <p:strVal val="visible"/>
                                      </p:to>
                                    </p:set>
                                    <p:animEffect transition="in" filter="barn(inVertical)">
                                      <p:cBhvr additive="repl">
                                        <p:cTn id="7" dur="500"/>
                                        <p:tgtEl>
                                          <p:spTgt spid="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矩形 13"/>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fr-MA" sz="1800" b="0" u="none" strike="noStrike">
              <a:solidFill>
                <a:schemeClr val="lt1"/>
              </a:solidFill>
              <a:uFillTx/>
              <a:latin typeface="Arial"/>
              <a:ea typeface="微软雅黑"/>
            </a:endParaRPr>
          </a:p>
        </p:txBody>
      </p:sp>
      <p:sp>
        <p:nvSpPr>
          <p:cNvPr id="221" name="矩形: 圆角 1"/>
          <p:cNvSpPr/>
          <p:nvPr/>
        </p:nvSpPr>
        <p:spPr>
          <a:xfrm>
            <a:off x="269280" y="306000"/>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endParaRPr lang="fr-MA" sz="1800" b="0" u="none" strike="noStrike">
              <a:solidFill>
                <a:srgbClr val="FFFFFF"/>
              </a:solidFill>
              <a:uFillTx/>
              <a:latin typeface="Arial"/>
              <a:ea typeface="微软雅黑"/>
            </a:endParaRPr>
          </a:p>
        </p:txBody>
      </p:sp>
      <p:grpSp>
        <p:nvGrpSpPr>
          <p:cNvPr id="222" name="iṧļiḋê"/>
          <p:cNvGrpSpPr/>
          <p:nvPr/>
        </p:nvGrpSpPr>
        <p:grpSpPr>
          <a:xfrm>
            <a:off x="4927680" y="1440000"/>
            <a:ext cx="6343560" cy="3794040"/>
            <a:chOff x="4927680" y="1440000"/>
            <a:chExt cx="6343560" cy="3794040"/>
          </a:xfrm>
        </p:grpSpPr>
        <p:sp>
          <p:nvSpPr>
            <p:cNvPr id="223" name="îṩḻïḑê"/>
            <p:cNvSpPr/>
            <p:nvPr/>
          </p:nvSpPr>
          <p:spPr>
            <a:xfrm>
              <a:off x="4927680" y="1440000"/>
              <a:ext cx="6232320" cy="2115720"/>
            </a:xfrm>
            <a:prstGeom prst="roundRect">
              <a:avLst>
                <a:gd name="adj" fmla="val 11571"/>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spcBef>
                  <a:spcPts val="1191"/>
                </a:spcBef>
                <a:spcAft>
                  <a:spcPts val="992"/>
                </a:spcAft>
              </a:pPr>
              <a:r>
                <a:rPr lang="fr-MA" sz="2000" b="1" u="none" strike="noStrike" dirty="0">
                  <a:solidFill>
                    <a:schemeClr val="dk1"/>
                  </a:solidFill>
                  <a:uFillTx/>
                  <a:latin typeface="Arial"/>
                  <a:ea typeface="微软雅黑"/>
                </a:rPr>
                <a:t>Une base de données dans MongoDB est un conteneur pour les collections. Elle est l'équivalent d'une base de données dans un système de gestion de base de données relationnelle (SGBDR).</a:t>
              </a:r>
              <a:r>
                <a:rPr lang="fr-MA" sz="2100" b="1" u="none" strike="noStrike" dirty="0">
                  <a:solidFill>
                    <a:schemeClr val="dk1"/>
                  </a:solidFill>
                  <a:uFillTx/>
                  <a:latin typeface="Arial"/>
                  <a:ea typeface="微软雅黑"/>
                </a:rPr>
                <a:t> </a:t>
              </a:r>
            </a:p>
          </p:txBody>
        </p:sp>
        <p:sp>
          <p:nvSpPr>
            <p:cNvPr id="224" name="îṡľîde"/>
            <p:cNvSpPr/>
            <p:nvPr/>
          </p:nvSpPr>
          <p:spPr>
            <a:xfrm>
              <a:off x="5038920" y="3960000"/>
              <a:ext cx="6232320" cy="1274040"/>
            </a:xfrm>
            <a:prstGeom prst="roundRect">
              <a:avLst>
                <a:gd name="adj" fmla="val 11571"/>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fr-MA" sz="1400" b="1" u="none" strike="noStrike">
                <a:solidFill>
                  <a:schemeClr val="dk1"/>
                </a:solidFill>
                <a:uFillTx/>
                <a:latin typeface="Arial"/>
                <a:ea typeface="微软雅黑"/>
              </a:endParaRPr>
            </a:p>
          </p:txBody>
        </p:sp>
      </p:grpSp>
      <p:sp>
        <p:nvSpPr>
          <p:cNvPr id="225" name="îsḻïḋè"/>
          <p:cNvSpPr/>
          <p:nvPr/>
        </p:nvSpPr>
        <p:spPr>
          <a:xfrm>
            <a:off x="5118120" y="4032720"/>
            <a:ext cx="2621880" cy="39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en-US" sz="2000" b="1" u="none" strike="noStrike" cap="all" dirty="0" err="1">
                <a:solidFill>
                  <a:srgbClr val="B85C00"/>
                </a:solidFill>
                <a:uFillTx/>
                <a:latin typeface="Arial"/>
                <a:ea typeface="微软雅黑"/>
              </a:rPr>
              <a:t>Exemple</a:t>
            </a:r>
            <a:r>
              <a:rPr lang="en-US" sz="2000" b="1" u="none" strike="noStrike" cap="all" dirty="0">
                <a:solidFill>
                  <a:srgbClr val="B85C00"/>
                </a:solidFill>
                <a:uFillTx/>
                <a:latin typeface="Arial"/>
                <a:ea typeface="微软雅黑"/>
              </a:rPr>
              <a:t>:</a:t>
            </a:r>
            <a:endParaRPr lang="fr-MA" sz="2000" b="0" u="none" strike="noStrike" dirty="0">
              <a:solidFill>
                <a:srgbClr val="B85C00"/>
              </a:solidFill>
              <a:uFillTx/>
              <a:latin typeface="Arial"/>
            </a:endParaRPr>
          </a:p>
        </p:txBody>
      </p:sp>
      <p:sp>
        <p:nvSpPr>
          <p:cNvPr id="226" name="矩形: 圆角 3"/>
          <p:cNvSpPr/>
          <p:nvPr/>
        </p:nvSpPr>
        <p:spPr>
          <a:xfrm>
            <a:off x="-360001" y="432000"/>
            <a:ext cx="4967511" cy="720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endParaRPr lang="fr-MA" sz="1800" b="0" u="none" strike="noStrike">
              <a:solidFill>
                <a:schemeClr val="lt1"/>
              </a:solidFill>
              <a:uFillTx/>
              <a:latin typeface="Arial"/>
              <a:ea typeface="微软雅黑"/>
            </a:endParaRPr>
          </a:p>
        </p:txBody>
      </p:sp>
      <p:sp>
        <p:nvSpPr>
          <p:cNvPr id="227" name="ZoneTexte 226"/>
          <p:cNvSpPr txBox="1"/>
          <p:nvPr/>
        </p:nvSpPr>
        <p:spPr>
          <a:xfrm>
            <a:off x="71754" y="534600"/>
            <a:ext cx="4104000" cy="905400"/>
          </a:xfrm>
          <a:prstGeom prst="rect">
            <a:avLst/>
          </a:prstGeom>
          <a:noFill/>
          <a:ln w="0">
            <a:noFill/>
          </a:ln>
        </p:spPr>
        <p:txBody>
          <a:bodyPr lIns="0" tIns="0" rIns="0" bIns="0" anchor="t">
            <a:noAutofit/>
          </a:bodyPr>
          <a:lstStyle/>
          <a:p>
            <a:r>
              <a:rPr lang="en-US" sz="3200" b="1" u="none" strike="noStrike" dirty="0">
                <a:solidFill>
                  <a:schemeClr val="lt1"/>
                </a:solidFill>
                <a:uFillTx/>
                <a:latin typeface="Arial"/>
              </a:rPr>
              <a:t>   Base de </a:t>
            </a:r>
            <a:r>
              <a:rPr lang="en-US" sz="3200" b="1" u="none" strike="noStrike" dirty="0" err="1">
                <a:solidFill>
                  <a:schemeClr val="lt1"/>
                </a:solidFill>
                <a:uFillTx/>
                <a:latin typeface="Arial"/>
              </a:rPr>
              <a:t>données</a:t>
            </a:r>
            <a:endParaRPr lang="en-US" sz="3200" b="1" u="none" strike="noStrike" dirty="0">
              <a:solidFill>
                <a:schemeClr val="lt1"/>
              </a:solidFill>
              <a:uFillTx/>
              <a:latin typeface="Arial"/>
              <a:ea typeface="微软雅黑"/>
            </a:endParaRPr>
          </a:p>
        </p:txBody>
      </p:sp>
      <p:sp>
        <p:nvSpPr>
          <p:cNvPr id="228" name="ZoneTexte 227"/>
          <p:cNvSpPr txBox="1"/>
          <p:nvPr/>
        </p:nvSpPr>
        <p:spPr>
          <a:xfrm>
            <a:off x="5169960" y="4428000"/>
            <a:ext cx="5882040" cy="767520"/>
          </a:xfrm>
          <a:prstGeom prst="rect">
            <a:avLst/>
          </a:prstGeom>
          <a:noFill/>
          <a:ln w="0">
            <a:noFill/>
          </a:ln>
        </p:spPr>
        <p:txBody>
          <a:bodyPr lIns="90000" tIns="45000" rIns="90000" bIns="45000" anchor="t">
            <a:noAutofit/>
          </a:bodyPr>
          <a:lstStyle/>
          <a:p>
            <a:r>
              <a:rPr lang="fr-MA" sz="1600" b="1" u="none" strike="noStrike" dirty="0">
                <a:solidFill>
                  <a:srgbClr val="FF0000"/>
                </a:solidFill>
                <a:uFillTx/>
                <a:latin typeface="Arial"/>
              </a:rPr>
              <a:t>Une base de données nommée Bibliothèque pourrait contenir des collections comme Livres, Utilisateurs, et Emprunts.</a:t>
            </a:r>
            <a:endParaRPr lang="fr-MA" sz="1600" b="0" u="none" strike="noStrike" dirty="0">
              <a:solidFill>
                <a:srgbClr val="000000"/>
              </a:solidFill>
              <a:uFillTx/>
              <a:latin typeface="Arial"/>
            </a:endParaRPr>
          </a:p>
        </p:txBody>
      </p:sp>
      <p:pic>
        <p:nvPicPr>
          <p:cNvPr id="229" name="Image 228"/>
          <p:cNvPicPr/>
          <p:nvPr/>
        </p:nvPicPr>
        <p:blipFill>
          <a:blip r:embed="rId2"/>
          <a:stretch/>
        </p:blipFill>
        <p:spPr>
          <a:xfrm>
            <a:off x="864000" y="1801440"/>
            <a:ext cx="3240000" cy="2014560"/>
          </a:xfrm>
          <a:prstGeom prst="rect">
            <a:avLst/>
          </a:prstGeom>
          <a:noFill/>
          <a:ln w="0">
            <a:noFill/>
          </a:ln>
        </p:spPr>
      </p:pic>
      <p:pic>
        <p:nvPicPr>
          <p:cNvPr id="230" name="Image 229"/>
          <p:cNvPicPr/>
          <p:nvPr/>
        </p:nvPicPr>
        <p:blipFill>
          <a:blip r:embed="rId3"/>
          <a:stretch/>
        </p:blipFill>
        <p:spPr>
          <a:xfrm>
            <a:off x="1694520" y="4320000"/>
            <a:ext cx="2805480" cy="1800000"/>
          </a:xfrm>
          <a:prstGeom prst="rect">
            <a:avLst/>
          </a:prstGeom>
          <a:noFill/>
          <a:ln w="0">
            <a:noFill/>
          </a:ln>
        </p:spPr>
      </p:pic>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矩形 1"/>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endParaRPr lang="fr-MA" sz="1800" b="0" u="none" strike="noStrike">
              <a:solidFill>
                <a:schemeClr val="lt1"/>
              </a:solidFill>
              <a:uFillTx/>
              <a:latin typeface="Arial"/>
              <a:ea typeface="微软雅黑"/>
            </a:endParaRPr>
          </a:p>
        </p:txBody>
      </p:sp>
      <p:sp>
        <p:nvSpPr>
          <p:cNvPr id="232" name="矩形: 圆角 5"/>
          <p:cNvSpPr/>
          <p:nvPr/>
        </p:nvSpPr>
        <p:spPr>
          <a:xfrm>
            <a:off x="269280" y="306000"/>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fr-MA" sz="1800" b="0" u="none" strike="noStrike">
              <a:solidFill>
                <a:srgbClr val="FFFFFF"/>
              </a:solidFill>
              <a:uFillTx/>
              <a:latin typeface="Arial"/>
              <a:ea typeface="微软雅黑"/>
            </a:endParaRPr>
          </a:p>
        </p:txBody>
      </p:sp>
      <p:grpSp>
        <p:nvGrpSpPr>
          <p:cNvPr id="233" name="iṧļiḋê 2"/>
          <p:cNvGrpSpPr/>
          <p:nvPr/>
        </p:nvGrpSpPr>
        <p:grpSpPr>
          <a:xfrm>
            <a:off x="4927680" y="1440000"/>
            <a:ext cx="6343560" cy="3866040"/>
            <a:chOff x="4927680" y="1440000"/>
            <a:chExt cx="6343560" cy="3866040"/>
          </a:xfrm>
        </p:grpSpPr>
        <p:sp>
          <p:nvSpPr>
            <p:cNvPr id="234" name="îṩḻïḑê 2"/>
            <p:cNvSpPr/>
            <p:nvPr/>
          </p:nvSpPr>
          <p:spPr>
            <a:xfrm>
              <a:off x="4927680" y="1440000"/>
              <a:ext cx="6232320" cy="2115720"/>
            </a:xfrm>
            <a:prstGeom prst="roundRect">
              <a:avLst>
                <a:gd name="adj" fmla="val 11571"/>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spcBef>
                  <a:spcPts val="1191"/>
                </a:spcBef>
                <a:spcAft>
                  <a:spcPts val="992"/>
                </a:spcAft>
              </a:pPr>
              <a:r>
                <a:rPr lang="fr-MA" sz="2000" b="1" u="none" strike="noStrike" dirty="0">
                  <a:solidFill>
                    <a:schemeClr val="dk1"/>
                  </a:solidFill>
                  <a:uFillTx/>
                  <a:latin typeface="Arial"/>
                  <a:ea typeface="微软雅黑"/>
                </a:rPr>
                <a:t>Une collection est un groupe de documents MongoDB. Elle est similaire à une table dans un SGBDR, mais contrairement aux tables, les documents dans une collection n'ont pas besoin d'avoir la même structure.</a:t>
              </a:r>
              <a:r>
                <a:rPr lang="fr-MA" sz="1200" b="1" u="none" strike="noStrike" dirty="0">
                  <a:solidFill>
                    <a:schemeClr val="dk1"/>
                  </a:solidFill>
                  <a:uFillTx/>
                  <a:latin typeface="Arial"/>
                  <a:ea typeface="微软雅黑"/>
                </a:rPr>
                <a:t>  </a:t>
              </a:r>
              <a:r>
                <a:rPr lang="fr-MA" sz="1400" b="1" u="none" strike="noStrike" dirty="0">
                  <a:solidFill>
                    <a:schemeClr val="dk1"/>
                  </a:solidFill>
                  <a:uFillTx/>
                  <a:latin typeface="Arial"/>
                  <a:ea typeface="微软雅黑"/>
                </a:rPr>
                <a:t> </a:t>
              </a:r>
            </a:p>
          </p:txBody>
        </p:sp>
        <p:sp>
          <p:nvSpPr>
            <p:cNvPr id="235" name="îṡľîde 2"/>
            <p:cNvSpPr/>
            <p:nvPr/>
          </p:nvSpPr>
          <p:spPr>
            <a:xfrm>
              <a:off x="5038920" y="4032000"/>
              <a:ext cx="6232320" cy="1274040"/>
            </a:xfrm>
            <a:prstGeom prst="roundRect">
              <a:avLst>
                <a:gd name="adj" fmla="val 11571"/>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endParaRPr lang="fr-MA" sz="1400" b="1" u="none" strike="noStrike">
                <a:solidFill>
                  <a:schemeClr val="dk1"/>
                </a:solidFill>
                <a:uFillTx/>
                <a:latin typeface="Arial"/>
                <a:ea typeface="微软雅黑"/>
              </a:endParaRPr>
            </a:p>
          </p:txBody>
        </p:sp>
      </p:grpSp>
      <p:sp>
        <p:nvSpPr>
          <p:cNvPr id="236" name="îsḻïḋè 2"/>
          <p:cNvSpPr/>
          <p:nvPr/>
        </p:nvSpPr>
        <p:spPr>
          <a:xfrm>
            <a:off x="5118120" y="3960720"/>
            <a:ext cx="2621880" cy="39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en-US" sz="2000" b="1" u="none" strike="noStrike" cap="all">
                <a:solidFill>
                  <a:srgbClr val="B85C00"/>
                </a:solidFill>
                <a:uFillTx/>
                <a:latin typeface="Arial"/>
                <a:ea typeface="微软雅黑"/>
              </a:rPr>
              <a:t>Exemple:</a:t>
            </a:r>
            <a:endParaRPr lang="fr-MA" sz="2000" b="0" u="none" strike="noStrike">
              <a:solidFill>
                <a:srgbClr val="B85C00"/>
              </a:solidFill>
              <a:uFillTx/>
              <a:latin typeface="Arial"/>
            </a:endParaRPr>
          </a:p>
        </p:txBody>
      </p:sp>
      <p:sp>
        <p:nvSpPr>
          <p:cNvPr id="237" name="矩形: 圆角 6"/>
          <p:cNvSpPr/>
          <p:nvPr/>
        </p:nvSpPr>
        <p:spPr>
          <a:xfrm>
            <a:off x="-360000" y="432000"/>
            <a:ext cx="3960000" cy="720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endParaRPr lang="fr-MA" sz="1800" b="0" u="none" strike="noStrike">
              <a:solidFill>
                <a:schemeClr val="lt1"/>
              </a:solidFill>
              <a:uFillTx/>
              <a:latin typeface="Arial"/>
              <a:ea typeface="微软雅黑"/>
            </a:endParaRPr>
          </a:p>
        </p:txBody>
      </p:sp>
      <p:sp>
        <p:nvSpPr>
          <p:cNvPr id="238" name="ZoneTexte 237"/>
          <p:cNvSpPr txBox="1"/>
          <p:nvPr/>
        </p:nvSpPr>
        <p:spPr>
          <a:xfrm>
            <a:off x="355597" y="534600"/>
            <a:ext cx="4104000" cy="905400"/>
          </a:xfrm>
          <a:prstGeom prst="rect">
            <a:avLst/>
          </a:prstGeom>
          <a:noFill/>
          <a:ln w="0">
            <a:noFill/>
          </a:ln>
        </p:spPr>
        <p:txBody>
          <a:bodyPr lIns="0" tIns="0" rIns="0" bIns="0" anchor="t">
            <a:noAutofit/>
          </a:bodyPr>
          <a:lstStyle/>
          <a:p>
            <a:pPr>
              <a:lnSpc>
                <a:spcPct val="100000"/>
              </a:lnSpc>
              <a:spcBef>
                <a:spcPts val="1191"/>
              </a:spcBef>
              <a:spcAft>
                <a:spcPts val="992"/>
              </a:spcAft>
            </a:pPr>
            <a:r>
              <a:rPr lang="en-US" sz="3200" b="1" u="none" strike="noStrike" dirty="0">
                <a:solidFill>
                  <a:schemeClr val="lt1"/>
                </a:solidFill>
                <a:uFillTx/>
                <a:latin typeface="Arial"/>
              </a:rPr>
              <a:t>Collection</a:t>
            </a:r>
            <a:endParaRPr lang="en-US" sz="3200" b="1" u="none" strike="noStrike" dirty="0">
              <a:solidFill>
                <a:schemeClr val="lt1"/>
              </a:solidFill>
              <a:uFillTx/>
              <a:latin typeface="Arial"/>
              <a:ea typeface="微软雅黑"/>
            </a:endParaRPr>
          </a:p>
        </p:txBody>
      </p:sp>
      <p:sp>
        <p:nvSpPr>
          <p:cNvPr id="239" name="ZoneTexte 238"/>
          <p:cNvSpPr txBox="1"/>
          <p:nvPr/>
        </p:nvSpPr>
        <p:spPr>
          <a:xfrm>
            <a:off x="5133960" y="4320000"/>
            <a:ext cx="5882040" cy="993240"/>
          </a:xfrm>
          <a:prstGeom prst="rect">
            <a:avLst/>
          </a:prstGeom>
          <a:noFill/>
          <a:ln w="0">
            <a:noFill/>
          </a:ln>
        </p:spPr>
        <p:txBody>
          <a:bodyPr lIns="90000" tIns="45000" rIns="90000" bIns="45000" anchor="t">
            <a:noAutofit/>
          </a:bodyPr>
          <a:lstStyle/>
          <a:p>
            <a:pPr>
              <a:lnSpc>
                <a:spcPct val="100000"/>
              </a:lnSpc>
              <a:spcBef>
                <a:spcPts val="1191"/>
              </a:spcBef>
              <a:spcAft>
                <a:spcPts val="992"/>
              </a:spcAft>
            </a:pPr>
            <a:r>
              <a:rPr lang="fr-MA" sz="1600" b="1" u="none" strike="noStrike" dirty="0">
                <a:solidFill>
                  <a:srgbClr val="FF0000"/>
                </a:solidFill>
                <a:uFillTx/>
                <a:latin typeface="Arial"/>
              </a:rPr>
              <a:t>Dans la base de données Bibliothèque, la collection Livres pourrait contenir des documents représentant différents livres, chacun avec des champs comme titre, auteur, et </a:t>
            </a:r>
            <a:r>
              <a:rPr lang="fr-MA" sz="1600" b="1" u="none" strike="noStrike" dirty="0" err="1">
                <a:solidFill>
                  <a:srgbClr val="FF0000"/>
                </a:solidFill>
                <a:uFillTx/>
                <a:latin typeface="Arial"/>
              </a:rPr>
              <a:t>année_de_publication</a:t>
            </a:r>
            <a:r>
              <a:rPr lang="fr-MA" sz="1600" b="1" u="none" strike="noStrike" dirty="0">
                <a:solidFill>
                  <a:srgbClr val="FF0000"/>
                </a:solidFill>
                <a:uFillTx/>
                <a:latin typeface="Arial"/>
              </a:rPr>
              <a:t>.</a:t>
            </a:r>
            <a:endParaRPr lang="fr-MA" sz="1600" b="0" u="none" strike="noStrike" dirty="0">
              <a:solidFill>
                <a:srgbClr val="000000"/>
              </a:solidFill>
              <a:uFillTx/>
              <a:latin typeface="Arial"/>
            </a:endParaRPr>
          </a:p>
        </p:txBody>
      </p:sp>
      <p:pic>
        <p:nvPicPr>
          <p:cNvPr id="240" name="Image 239"/>
          <p:cNvPicPr/>
          <p:nvPr/>
        </p:nvPicPr>
        <p:blipFill>
          <a:blip r:embed="rId2"/>
          <a:stretch/>
        </p:blipFill>
        <p:spPr>
          <a:xfrm>
            <a:off x="432000" y="1944000"/>
            <a:ext cx="4500000" cy="3240000"/>
          </a:xfrm>
          <a:prstGeom prst="rect">
            <a:avLst/>
          </a:prstGeom>
          <a:noFill/>
          <a:ln w="0">
            <a:noFill/>
          </a:ln>
        </p:spPr>
      </p:pic>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矩形 2"/>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endParaRPr lang="fr-MA" sz="1800" b="0" u="none" strike="noStrike">
              <a:solidFill>
                <a:schemeClr val="lt1"/>
              </a:solidFill>
              <a:uFillTx/>
              <a:latin typeface="Arial"/>
              <a:ea typeface="微软雅黑"/>
            </a:endParaRPr>
          </a:p>
        </p:txBody>
      </p:sp>
      <p:sp>
        <p:nvSpPr>
          <p:cNvPr id="242" name="矩形: 圆角 7"/>
          <p:cNvSpPr/>
          <p:nvPr/>
        </p:nvSpPr>
        <p:spPr>
          <a:xfrm>
            <a:off x="269280" y="306000"/>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fr-MA" sz="1800" b="0" u="none" strike="noStrike">
              <a:solidFill>
                <a:srgbClr val="FFFFFF"/>
              </a:solidFill>
              <a:uFillTx/>
              <a:latin typeface="Arial"/>
              <a:ea typeface="微软雅黑"/>
            </a:endParaRPr>
          </a:p>
        </p:txBody>
      </p:sp>
      <p:grpSp>
        <p:nvGrpSpPr>
          <p:cNvPr id="243" name="iṧļiḋê 3"/>
          <p:cNvGrpSpPr/>
          <p:nvPr/>
        </p:nvGrpSpPr>
        <p:grpSpPr>
          <a:xfrm>
            <a:off x="4927680" y="1440000"/>
            <a:ext cx="6343560" cy="3866040"/>
            <a:chOff x="4927680" y="1440000"/>
            <a:chExt cx="6343560" cy="3866040"/>
          </a:xfrm>
        </p:grpSpPr>
        <p:sp>
          <p:nvSpPr>
            <p:cNvPr id="244" name="îṩḻïḑê 3"/>
            <p:cNvSpPr/>
            <p:nvPr/>
          </p:nvSpPr>
          <p:spPr>
            <a:xfrm>
              <a:off x="4927680" y="1440000"/>
              <a:ext cx="6232320" cy="2115720"/>
            </a:xfrm>
            <a:prstGeom prst="roundRect">
              <a:avLst>
                <a:gd name="adj" fmla="val 11571"/>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spcBef>
                  <a:spcPts val="1191"/>
                </a:spcBef>
                <a:spcAft>
                  <a:spcPts val="992"/>
                </a:spcAft>
              </a:pPr>
              <a:r>
                <a:rPr lang="fr-MA" sz="2000" b="1" u="none" strike="noStrike">
                  <a:solidFill>
                    <a:schemeClr val="dk1"/>
                  </a:solidFill>
                  <a:uFillTx/>
                  <a:latin typeface="Arial"/>
                  <a:ea typeface="微软雅黑"/>
                </a:rPr>
                <a:t>Un document est un enregistrement dans une collection. Il est stocké au format BSON (une représentation binaire de JSON) et contient des paires clé-valeur.  </a:t>
              </a:r>
            </a:p>
          </p:txBody>
        </p:sp>
        <p:sp>
          <p:nvSpPr>
            <p:cNvPr id="245" name="îṡľîde 3"/>
            <p:cNvSpPr/>
            <p:nvPr/>
          </p:nvSpPr>
          <p:spPr>
            <a:xfrm>
              <a:off x="5038920" y="4032000"/>
              <a:ext cx="6232320" cy="1274040"/>
            </a:xfrm>
            <a:prstGeom prst="roundRect">
              <a:avLst>
                <a:gd name="adj" fmla="val 11571"/>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endParaRPr lang="fr-MA" sz="1400" b="1" u="none" strike="noStrike">
                <a:solidFill>
                  <a:schemeClr val="dk1"/>
                </a:solidFill>
                <a:uFillTx/>
                <a:latin typeface="Arial"/>
                <a:ea typeface="微软雅黑"/>
              </a:endParaRPr>
            </a:p>
          </p:txBody>
        </p:sp>
      </p:grpSp>
      <p:sp>
        <p:nvSpPr>
          <p:cNvPr id="246" name="îsḻïḋè 3"/>
          <p:cNvSpPr/>
          <p:nvPr/>
        </p:nvSpPr>
        <p:spPr>
          <a:xfrm>
            <a:off x="5118120" y="3960720"/>
            <a:ext cx="2621880" cy="39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en-US" sz="2000" b="1" u="none" strike="noStrike" cap="all">
                <a:solidFill>
                  <a:srgbClr val="B85C00"/>
                </a:solidFill>
                <a:uFillTx/>
                <a:latin typeface="Arial"/>
                <a:ea typeface="微软雅黑"/>
              </a:rPr>
              <a:t>Exemple:</a:t>
            </a:r>
            <a:endParaRPr lang="fr-MA" sz="2000" b="0" u="none" strike="noStrike">
              <a:solidFill>
                <a:srgbClr val="B85C00"/>
              </a:solidFill>
              <a:uFillTx/>
              <a:latin typeface="Arial"/>
            </a:endParaRPr>
          </a:p>
        </p:txBody>
      </p:sp>
      <p:sp>
        <p:nvSpPr>
          <p:cNvPr id="247" name="矩形: 圆角 8"/>
          <p:cNvSpPr/>
          <p:nvPr/>
        </p:nvSpPr>
        <p:spPr>
          <a:xfrm>
            <a:off x="-360000" y="432000"/>
            <a:ext cx="3960000" cy="720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endParaRPr lang="fr-MA" sz="1800" b="0" u="none" strike="noStrike">
              <a:solidFill>
                <a:schemeClr val="lt1"/>
              </a:solidFill>
              <a:uFillTx/>
              <a:latin typeface="Arial"/>
              <a:ea typeface="微软雅黑"/>
            </a:endParaRPr>
          </a:p>
        </p:txBody>
      </p:sp>
      <p:sp>
        <p:nvSpPr>
          <p:cNvPr id="248" name="ZoneTexte 247"/>
          <p:cNvSpPr txBox="1"/>
          <p:nvPr/>
        </p:nvSpPr>
        <p:spPr>
          <a:xfrm>
            <a:off x="151409" y="534420"/>
            <a:ext cx="4104000" cy="905400"/>
          </a:xfrm>
          <a:prstGeom prst="rect">
            <a:avLst/>
          </a:prstGeom>
          <a:noFill/>
          <a:ln w="0">
            <a:noFill/>
          </a:ln>
        </p:spPr>
        <p:txBody>
          <a:bodyPr lIns="0" tIns="0" rIns="0" bIns="0" anchor="t">
            <a:noAutofit/>
          </a:bodyPr>
          <a:lstStyle/>
          <a:p>
            <a:pPr>
              <a:lnSpc>
                <a:spcPct val="100000"/>
              </a:lnSpc>
              <a:spcBef>
                <a:spcPts val="1191"/>
              </a:spcBef>
              <a:spcAft>
                <a:spcPts val="992"/>
              </a:spcAft>
            </a:pPr>
            <a:r>
              <a:rPr lang="en-US" sz="3200" b="1" u="none" strike="noStrike" dirty="0">
                <a:solidFill>
                  <a:schemeClr val="lt1"/>
                </a:solidFill>
                <a:uFillTx/>
                <a:latin typeface="Arial"/>
                <a:ea typeface="微软雅黑"/>
              </a:rPr>
              <a:t> </a:t>
            </a:r>
            <a:r>
              <a:rPr lang="en-US" sz="1200" b="1" u="none" strike="noStrike" dirty="0">
                <a:solidFill>
                  <a:schemeClr val="lt1"/>
                </a:solidFill>
                <a:uFillTx/>
                <a:latin typeface="Arial"/>
                <a:ea typeface="微软雅黑"/>
              </a:rPr>
              <a:t>  </a:t>
            </a:r>
            <a:r>
              <a:rPr lang="en-US" sz="3200" b="1" u="none" strike="noStrike" dirty="0">
                <a:solidFill>
                  <a:schemeClr val="lt1"/>
                </a:solidFill>
                <a:uFillTx/>
                <a:latin typeface="Arial"/>
              </a:rPr>
              <a:t>Document</a:t>
            </a:r>
            <a:endParaRPr lang="en-US" sz="3200" b="1" u="none" strike="noStrike" dirty="0">
              <a:solidFill>
                <a:schemeClr val="lt1"/>
              </a:solidFill>
              <a:uFillTx/>
              <a:latin typeface="Arial"/>
              <a:ea typeface="微软雅黑"/>
            </a:endParaRPr>
          </a:p>
        </p:txBody>
      </p:sp>
      <p:sp>
        <p:nvSpPr>
          <p:cNvPr id="249" name="ZoneTexte 248"/>
          <p:cNvSpPr txBox="1"/>
          <p:nvPr/>
        </p:nvSpPr>
        <p:spPr>
          <a:xfrm>
            <a:off x="5133960" y="4392000"/>
            <a:ext cx="5882040" cy="960840"/>
          </a:xfrm>
          <a:prstGeom prst="rect">
            <a:avLst/>
          </a:prstGeom>
          <a:noFill/>
          <a:ln w="0">
            <a:noFill/>
          </a:ln>
        </p:spPr>
        <p:txBody>
          <a:bodyPr lIns="90000" tIns="45000" rIns="90000" bIns="45000" anchor="t">
            <a:noAutofit/>
          </a:bodyPr>
          <a:lstStyle/>
          <a:p>
            <a:pPr>
              <a:lnSpc>
                <a:spcPct val="100000"/>
              </a:lnSpc>
              <a:spcBef>
                <a:spcPts val="1191"/>
              </a:spcBef>
              <a:spcAft>
                <a:spcPts val="992"/>
              </a:spcAft>
            </a:pPr>
            <a:r>
              <a:rPr lang="fr-MA" sz="1600" b="1" u="none" strike="noStrike">
                <a:solidFill>
                  <a:srgbClr val="FF0000"/>
                </a:solidFill>
                <a:uFillTx/>
                <a:latin typeface="Arial"/>
              </a:rPr>
              <a:t>Un document dans la collection Livres pourrait ressembler à ceci : </a:t>
            </a:r>
            <a:endParaRPr lang="fr-MA" sz="1600" b="0" u="none" strike="noStrike">
              <a:solidFill>
                <a:srgbClr val="000000"/>
              </a:solidFill>
              <a:uFillTx/>
              <a:latin typeface="Arial"/>
            </a:endParaRPr>
          </a:p>
          <a:p>
            <a:pPr>
              <a:lnSpc>
                <a:spcPct val="100000"/>
              </a:lnSpc>
              <a:spcBef>
                <a:spcPts val="1191"/>
              </a:spcBef>
              <a:spcAft>
                <a:spcPts val="992"/>
              </a:spcAft>
            </a:pPr>
            <a:r>
              <a:rPr lang="fr-MA" sz="1000" b="1" u="none" strike="noStrike">
                <a:solidFill>
                  <a:srgbClr val="FF0000"/>
                </a:solidFill>
                <a:uFillTx/>
                <a:latin typeface="Arial"/>
              </a:rPr>
              <a:t>     </a:t>
            </a:r>
            <a:endParaRPr lang="fr-MA" sz="1000" b="0" u="none" strike="noStrike">
              <a:solidFill>
                <a:srgbClr val="000000"/>
              </a:solidFill>
              <a:uFillTx/>
              <a:latin typeface="Arial"/>
            </a:endParaRPr>
          </a:p>
        </p:txBody>
      </p:sp>
      <p:sp>
        <p:nvSpPr>
          <p:cNvPr id="250" name="ZoneTexte 249"/>
          <p:cNvSpPr txBox="1"/>
          <p:nvPr/>
        </p:nvSpPr>
        <p:spPr>
          <a:xfrm>
            <a:off x="540000" y="1814760"/>
            <a:ext cx="4140000" cy="1821240"/>
          </a:xfrm>
          <a:prstGeom prst="rect">
            <a:avLst/>
          </a:prstGeom>
          <a:noFill/>
          <a:ln w="0">
            <a:noFill/>
          </a:ln>
        </p:spPr>
        <p:txBody>
          <a:bodyPr lIns="90000" tIns="45000" rIns="90000" bIns="45000" anchor="t">
            <a:noAutofit/>
          </a:bodyPr>
          <a:lstStyle/>
          <a:p>
            <a:r>
              <a:rPr lang="fr-MA" sz="1500" b="0" u="none" strike="noStrike">
                <a:solidFill>
                  <a:srgbClr val="000000"/>
                </a:solidFill>
                <a:uFillTx/>
                <a:latin typeface="Liberation Mono;Courier New;DejaVu Sans Mono"/>
                <a:ea typeface="Liberation Mono;Courier New;DejaVu Sans Mono"/>
              </a:rPr>
              <a:t>{</a:t>
            </a:r>
            <a:endParaRPr lang="fr-MA" sz="1500" b="0" u="none" strike="noStrike">
              <a:solidFill>
                <a:srgbClr val="000000"/>
              </a:solidFill>
              <a:uFillTx/>
              <a:latin typeface="Arial"/>
            </a:endParaRPr>
          </a:p>
          <a:p>
            <a:r>
              <a:rPr lang="fr-MA" sz="1500" b="0" u="none" strike="noStrike">
                <a:solidFill>
                  <a:srgbClr val="000000"/>
                </a:solidFill>
                <a:uFillTx/>
                <a:latin typeface="Liberation Mono;Courier New;DejaVu Sans Mono"/>
                <a:ea typeface="Liberation Mono;Courier New;DejaVu Sans Mono"/>
              </a:rPr>
              <a:t>  "titre": </a:t>
            </a:r>
            <a:r>
              <a:rPr lang="fr-MA" sz="1500" b="0" u="none" strike="noStrike">
                <a:solidFill>
                  <a:srgbClr val="3FAF46"/>
                </a:solidFill>
                <a:uFillTx/>
                <a:latin typeface="Liberation Mono;Courier New;DejaVu Sans Mono"/>
                <a:ea typeface="Liberation Mono;Courier New;DejaVu Sans Mono"/>
              </a:rPr>
              <a:t>"1984"</a:t>
            </a:r>
            <a:r>
              <a:rPr lang="fr-MA" sz="1500" b="0" u="none" strike="noStrike">
                <a:solidFill>
                  <a:srgbClr val="000000"/>
                </a:solidFill>
                <a:uFillTx/>
                <a:latin typeface="Liberation Mono;Courier New;DejaVu Sans Mono"/>
                <a:ea typeface="Liberation Mono;Courier New;DejaVu Sans Mono"/>
              </a:rPr>
              <a:t>,</a:t>
            </a:r>
            <a:endParaRPr lang="fr-MA" sz="1500" b="0" u="none" strike="noStrike">
              <a:solidFill>
                <a:srgbClr val="000000"/>
              </a:solidFill>
              <a:uFillTx/>
              <a:latin typeface="Arial"/>
            </a:endParaRPr>
          </a:p>
          <a:p>
            <a:r>
              <a:rPr lang="fr-MA" sz="1500" b="0" u="none" strike="noStrike">
                <a:solidFill>
                  <a:srgbClr val="000000"/>
                </a:solidFill>
                <a:uFillTx/>
                <a:latin typeface="Liberation Mono;Courier New;DejaVu Sans Mono"/>
                <a:ea typeface="Liberation Mono;Courier New;DejaVu Sans Mono"/>
              </a:rPr>
              <a:t>  "auteur": </a:t>
            </a:r>
            <a:r>
              <a:rPr lang="fr-MA" sz="1500" b="0" u="none" strike="noStrike">
                <a:solidFill>
                  <a:srgbClr val="3FAF46"/>
                </a:solidFill>
                <a:uFillTx/>
                <a:latin typeface="Liberation Mono;Courier New;DejaVu Sans Mono"/>
                <a:ea typeface="Liberation Mono;Courier New;DejaVu Sans Mono"/>
              </a:rPr>
              <a:t>"George Orwell"</a:t>
            </a:r>
            <a:r>
              <a:rPr lang="fr-MA" sz="1500" b="0" u="none" strike="noStrike">
                <a:solidFill>
                  <a:srgbClr val="000000"/>
                </a:solidFill>
                <a:uFillTx/>
                <a:latin typeface="Liberation Mono;Courier New;DejaVu Sans Mono"/>
                <a:ea typeface="Liberation Mono;Courier New;DejaVu Sans Mono"/>
              </a:rPr>
              <a:t>,</a:t>
            </a:r>
            <a:endParaRPr lang="fr-MA" sz="1500" b="0" u="none" strike="noStrike">
              <a:solidFill>
                <a:srgbClr val="000000"/>
              </a:solidFill>
              <a:uFillTx/>
              <a:latin typeface="Arial"/>
            </a:endParaRPr>
          </a:p>
          <a:p>
            <a:r>
              <a:rPr lang="fr-MA" sz="1500" b="0" u="none" strike="noStrike">
                <a:solidFill>
                  <a:srgbClr val="000000"/>
                </a:solidFill>
                <a:uFillTx/>
                <a:latin typeface="Liberation Mono;Courier New;DejaVu Sans Mono"/>
                <a:ea typeface="Liberation Mono;Courier New;DejaVu Sans Mono"/>
              </a:rPr>
              <a:t>  "année_de_publication": </a:t>
            </a:r>
            <a:r>
              <a:rPr lang="fr-MA" sz="1500" b="0" u="none" strike="noStrike">
                <a:solidFill>
                  <a:srgbClr val="3FAF46"/>
                </a:solidFill>
                <a:uFillTx/>
                <a:latin typeface="Liberation Mono;Courier New;DejaVu Sans Mono"/>
                <a:ea typeface="Liberation Mono;Courier New;DejaVu Sans Mono"/>
              </a:rPr>
              <a:t>1949</a:t>
            </a:r>
            <a:endParaRPr lang="fr-MA" sz="1500" b="0" u="none" strike="noStrike">
              <a:solidFill>
                <a:srgbClr val="000000"/>
              </a:solidFill>
              <a:uFillTx/>
              <a:latin typeface="Arial"/>
            </a:endParaRPr>
          </a:p>
          <a:p>
            <a:r>
              <a:rPr lang="fr-MA" sz="1500" b="0" u="none" strike="noStrike">
                <a:solidFill>
                  <a:srgbClr val="000000"/>
                </a:solidFill>
                <a:uFillTx/>
                <a:latin typeface="Liberation Mono;Courier New;DejaVu Sans Mono"/>
                <a:ea typeface="Liberation Mono;Courier New;DejaVu Sans Mono"/>
              </a:rPr>
              <a:t>} </a:t>
            </a:r>
            <a:endParaRPr lang="fr-MA" sz="1500" b="0" u="none" strike="noStrike">
              <a:solidFill>
                <a:srgbClr val="000000"/>
              </a:solidFill>
              <a:uFillTx/>
              <a:latin typeface="Arial"/>
            </a:endParaRPr>
          </a:p>
        </p:txBody>
      </p:sp>
      <p:pic>
        <p:nvPicPr>
          <p:cNvPr id="251" name="Image 250"/>
          <p:cNvPicPr/>
          <p:nvPr/>
        </p:nvPicPr>
        <p:blipFill>
          <a:blip r:embed="rId2"/>
          <a:stretch/>
        </p:blipFill>
        <p:spPr>
          <a:xfrm>
            <a:off x="1008000" y="3384000"/>
            <a:ext cx="3694320" cy="2340000"/>
          </a:xfrm>
          <a:prstGeom prst="rect">
            <a:avLst/>
          </a:prstGeom>
          <a:noFill/>
          <a:ln w="0">
            <a:noFill/>
          </a:ln>
        </p:spPr>
      </p:pic>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矩形 4"/>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endParaRPr lang="fr-MA" sz="1800" b="0" u="none" strike="noStrike">
              <a:solidFill>
                <a:schemeClr val="lt1"/>
              </a:solidFill>
              <a:uFillTx/>
              <a:latin typeface="Arial"/>
              <a:ea typeface="微软雅黑"/>
            </a:endParaRPr>
          </a:p>
        </p:txBody>
      </p:sp>
      <p:sp>
        <p:nvSpPr>
          <p:cNvPr id="253" name="矩形: 圆角 9"/>
          <p:cNvSpPr/>
          <p:nvPr/>
        </p:nvSpPr>
        <p:spPr>
          <a:xfrm>
            <a:off x="269280" y="306000"/>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fr-MA" sz="1800" b="0" u="none" strike="noStrike">
              <a:solidFill>
                <a:srgbClr val="FFFFFF"/>
              </a:solidFill>
              <a:uFillTx/>
              <a:latin typeface="Arial"/>
              <a:ea typeface="微软雅黑"/>
            </a:endParaRPr>
          </a:p>
        </p:txBody>
      </p:sp>
      <p:grpSp>
        <p:nvGrpSpPr>
          <p:cNvPr id="254" name="iṧļiḋê 4"/>
          <p:cNvGrpSpPr/>
          <p:nvPr/>
        </p:nvGrpSpPr>
        <p:grpSpPr>
          <a:xfrm>
            <a:off x="4927680" y="1440000"/>
            <a:ext cx="6343560" cy="3866040"/>
            <a:chOff x="4927680" y="1440000"/>
            <a:chExt cx="6343560" cy="3866040"/>
          </a:xfrm>
        </p:grpSpPr>
        <p:sp>
          <p:nvSpPr>
            <p:cNvPr id="255" name="îṩḻïḑê 4"/>
            <p:cNvSpPr/>
            <p:nvPr/>
          </p:nvSpPr>
          <p:spPr>
            <a:xfrm>
              <a:off x="4927680" y="1440000"/>
              <a:ext cx="6232320" cy="2115720"/>
            </a:xfrm>
            <a:prstGeom prst="roundRect">
              <a:avLst>
                <a:gd name="adj" fmla="val 11571"/>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spcBef>
                  <a:spcPts val="1191"/>
                </a:spcBef>
                <a:spcAft>
                  <a:spcPts val="992"/>
                </a:spcAft>
              </a:pPr>
              <a:r>
                <a:rPr lang="fr-MA" sz="2000" b="1" u="none" strike="noStrike">
                  <a:solidFill>
                    <a:schemeClr val="dk1"/>
                  </a:solidFill>
                  <a:uFillTx/>
                  <a:latin typeface="Arial"/>
                  <a:ea typeface="微软雅黑"/>
                </a:rPr>
                <a:t>Un champ est une paire clé-valeur dans un document. Les champs sont similaires aux colonnes dans une table relationnelle, mais ils sont plus flexibles car ils peuvent contenir des types de données variés et des structures imbriquées.</a:t>
              </a:r>
            </a:p>
          </p:txBody>
        </p:sp>
        <p:sp>
          <p:nvSpPr>
            <p:cNvPr id="256" name="îṡľîde 4"/>
            <p:cNvSpPr/>
            <p:nvPr/>
          </p:nvSpPr>
          <p:spPr>
            <a:xfrm>
              <a:off x="5038920" y="4032000"/>
              <a:ext cx="6232320" cy="1274040"/>
            </a:xfrm>
            <a:prstGeom prst="roundRect">
              <a:avLst>
                <a:gd name="adj" fmla="val 11571"/>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endParaRPr lang="fr-MA" sz="1400" b="1" u="none" strike="noStrike">
                <a:solidFill>
                  <a:schemeClr val="dk1"/>
                </a:solidFill>
                <a:uFillTx/>
                <a:latin typeface="Arial"/>
                <a:ea typeface="微软雅黑"/>
              </a:endParaRPr>
            </a:p>
          </p:txBody>
        </p:sp>
      </p:grpSp>
      <p:sp>
        <p:nvSpPr>
          <p:cNvPr id="257" name="îsḻïḋè 4"/>
          <p:cNvSpPr/>
          <p:nvPr/>
        </p:nvSpPr>
        <p:spPr>
          <a:xfrm>
            <a:off x="5118120" y="3960720"/>
            <a:ext cx="2621880" cy="39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en-US" sz="2000" b="1" u="none" strike="noStrike" cap="all">
                <a:solidFill>
                  <a:srgbClr val="B85C00"/>
                </a:solidFill>
                <a:uFillTx/>
                <a:latin typeface="Arial"/>
                <a:ea typeface="微软雅黑"/>
              </a:rPr>
              <a:t>Exemple:</a:t>
            </a:r>
            <a:endParaRPr lang="fr-MA" sz="2000" b="0" u="none" strike="noStrike">
              <a:solidFill>
                <a:srgbClr val="B85C00"/>
              </a:solidFill>
              <a:uFillTx/>
              <a:latin typeface="Arial"/>
            </a:endParaRPr>
          </a:p>
        </p:txBody>
      </p:sp>
      <p:sp>
        <p:nvSpPr>
          <p:cNvPr id="258" name="矩形: 圆角 10"/>
          <p:cNvSpPr/>
          <p:nvPr/>
        </p:nvSpPr>
        <p:spPr>
          <a:xfrm>
            <a:off x="-360000" y="432000"/>
            <a:ext cx="3960000" cy="720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endParaRPr lang="fr-MA" sz="1800" b="0" u="none" strike="noStrike">
              <a:solidFill>
                <a:schemeClr val="lt1"/>
              </a:solidFill>
              <a:uFillTx/>
              <a:latin typeface="Arial"/>
              <a:ea typeface="微软雅黑"/>
            </a:endParaRPr>
          </a:p>
        </p:txBody>
      </p:sp>
      <p:sp>
        <p:nvSpPr>
          <p:cNvPr id="259" name="ZoneTexte 258"/>
          <p:cNvSpPr txBox="1"/>
          <p:nvPr/>
        </p:nvSpPr>
        <p:spPr>
          <a:xfrm>
            <a:off x="-144000" y="534600"/>
            <a:ext cx="4104000" cy="905400"/>
          </a:xfrm>
          <a:prstGeom prst="rect">
            <a:avLst/>
          </a:prstGeom>
          <a:noFill/>
          <a:ln w="0">
            <a:noFill/>
          </a:ln>
        </p:spPr>
        <p:txBody>
          <a:bodyPr lIns="0" tIns="0" rIns="0" bIns="0" anchor="t">
            <a:noAutofit/>
          </a:bodyPr>
          <a:lstStyle/>
          <a:p>
            <a:pPr>
              <a:lnSpc>
                <a:spcPct val="100000"/>
              </a:lnSpc>
              <a:spcBef>
                <a:spcPts val="1191"/>
              </a:spcBef>
              <a:spcAft>
                <a:spcPts val="992"/>
              </a:spcAft>
            </a:pPr>
            <a:r>
              <a:rPr lang="en-US" sz="3200" b="1" u="none" strike="noStrike" dirty="0">
                <a:solidFill>
                  <a:schemeClr val="lt1"/>
                </a:solidFill>
                <a:uFillTx/>
                <a:latin typeface="Arial"/>
                <a:ea typeface="微软雅黑"/>
              </a:rPr>
              <a:t>     </a:t>
            </a:r>
            <a:r>
              <a:rPr lang="en-US" sz="3200" b="1" u="none" strike="noStrike" dirty="0">
                <a:solidFill>
                  <a:schemeClr val="lt1"/>
                </a:solidFill>
                <a:uFillTx/>
                <a:latin typeface="Arial"/>
              </a:rPr>
              <a:t>Champ</a:t>
            </a:r>
            <a:endParaRPr lang="en-US" sz="3200" b="1" u="none" strike="noStrike" dirty="0">
              <a:solidFill>
                <a:schemeClr val="lt1"/>
              </a:solidFill>
              <a:uFillTx/>
              <a:latin typeface="Arial"/>
              <a:ea typeface="微软雅黑"/>
            </a:endParaRPr>
          </a:p>
        </p:txBody>
      </p:sp>
      <p:sp>
        <p:nvSpPr>
          <p:cNvPr id="260" name="ZoneTexte 259"/>
          <p:cNvSpPr txBox="1"/>
          <p:nvPr/>
        </p:nvSpPr>
        <p:spPr>
          <a:xfrm>
            <a:off x="5133960" y="4392000"/>
            <a:ext cx="6026040" cy="906120"/>
          </a:xfrm>
          <a:prstGeom prst="rect">
            <a:avLst/>
          </a:prstGeom>
          <a:noFill/>
          <a:ln w="0">
            <a:noFill/>
          </a:ln>
        </p:spPr>
        <p:txBody>
          <a:bodyPr lIns="90000" tIns="45000" rIns="90000" bIns="45000" anchor="t">
            <a:noAutofit/>
          </a:bodyPr>
          <a:lstStyle/>
          <a:p>
            <a:pPr>
              <a:lnSpc>
                <a:spcPct val="100000"/>
              </a:lnSpc>
              <a:spcBef>
                <a:spcPts val="1191"/>
              </a:spcBef>
              <a:spcAft>
                <a:spcPts val="992"/>
              </a:spcAft>
            </a:pPr>
            <a:r>
              <a:rPr lang="fr-MA" sz="1400" b="1" u="none" strike="noStrike">
                <a:solidFill>
                  <a:srgbClr val="FF0000"/>
                </a:solidFill>
                <a:uFillTx/>
                <a:latin typeface="Arial"/>
              </a:rPr>
              <a:t>Dans le document ci-dessus, "titre", "auteur", et "année_de_publication" sont des champs.</a:t>
            </a:r>
            <a:r>
              <a:rPr lang="fr-MA" sz="1000" b="1" u="none" strike="noStrike">
                <a:solidFill>
                  <a:srgbClr val="FF0000"/>
                </a:solidFill>
                <a:uFillTx/>
                <a:latin typeface="Arial"/>
              </a:rPr>
              <a:t> </a:t>
            </a:r>
            <a:endParaRPr lang="fr-MA" sz="1000" b="0" u="none" strike="noStrike">
              <a:solidFill>
                <a:srgbClr val="000000"/>
              </a:solidFill>
              <a:uFillTx/>
              <a:latin typeface="Arial"/>
            </a:endParaRPr>
          </a:p>
          <a:p>
            <a:pPr>
              <a:lnSpc>
                <a:spcPct val="100000"/>
              </a:lnSpc>
              <a:spcBef>
                <a:spcPts val="1191"/>
              </a:spcBef>
              <a:spcAft>
                <a:spcPts val="992"/>
              </a:spcAft>
            </a:pPr>
            <a:r>
              <a:rPr lang="fr-MA" sz="1000" b="1" u="none" strike="noStrike">
                <a:solidFill>
                  <a:srgbClr val="FF0000"/>
                </a:solidFill>
                <a:uFillTx/>
                <a:latin typeface="Arial"/>
              </a:rPr>
              <a:t>     </a:t>
            </a:r>
            <a:endParaRPr lang="fr-MA" sz="1000" b="0" u="none" strike="noStrike">
              <a:solidFill>
                <a:srgbClr val="000000"/>
              </a:solidFill>
              <a:uFillTx/>
              <a:latin typeface="Arial"/>
            </a:endParaRPr>
          </a:p>
        </p:txBody>
      </p:sp>
      <p:pic>
        <p:nvPicPr>
          <p:cNvPr id="261" name="Image 260"/>
          <p:cNvPicPr/>
          <p:nvPr/>
        </p:nvPicPr>
        <p:blipFill>
          <a:blip r:embed="rId2"/>
          <a:stretch/>
        </p:blipFill>
        <p:spPr>
          <a:xfrm>
            <a:off x="1080000" y="2520000"/>
            <a:ext cx="3600000" cy="2700000"/>
          </a:xfrm>
          <a:prstGeom prst="rect">
            <a:avLst/>
          </a:prstGeom>
          <a:noFill/>
          <a:ln w="0">
            <a:noFill/>
          </a:ln>
        </p:spPr>
      </p:pic>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2">
            <a:alphaModFix amt="5000"/>
            <a:duotone>
              <a:schemeClr val="bg2">
                <a:shade val="45000"/>
                <a:satMod val="135000"/>
              </a:schemeClr>
              <a:prstClr val="white"/>
            </a:duotone>
            <a:extLst>
              <a:ext uri="{28A0092B-C50C-407E-A947-70E740481C1C}">
                <a14:useLocalDpi xmlns:a14="http://schemas.microsoft.com/office/drawing/2010/main" val="0"/>
              </a:ext>
            </a:extLst>
          </a:blip>
          <a:srcRect t="394" b="16831"/>
          <a:stretch>
            <a:fillRect/>
          </a:stretch>
        </p:blipFill>
        <p:spPr>
          <a:xfrm>
            <a:off x="0" y="-1"/>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dpi="0" rotWithShape="1">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a:blipFill>
        </p:spPr>
      </p:pic>
      <p:sp>
        <p:nvSpPr>
          <p:cNvPr id="5" name="矩形: 圆角 4"/>
          <p:cNvSpPr/>
          <p:nvPr/>
        </p:nvSpPr>
        <p:spPr>
          <a:xfrm rot="10800000" flipV="1">
            <a:off x="1053211" y="1429840"/>
            <a:ext cx="10058918" cy="3842657"/>
          </a:xfrm>
          <a:prstGeom prst="roundRect">
            <a:avLst>
              <a:gd name="adj" fmla="val 50000"/>
            </a:avLst>
          </a:prstGeom>
          <a:noFill/>
          <a:ln>
            <a:solidFill>
              <a:srgbClr val="206A5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3142878" y="2789911"/>
            <a:ext cx="6029257" cy="830997"/>
          </a:xfrm>
          <a:prstGeom prst="rect">
            <a:avLst/>
          </a:prstGeom>
          <a:noFill/>
        </p:spPr>
        <p:txBody>
          <a:bodyPr wrap="square" lIns="0" tIns="0" rIns="0" bIns="0" rtlCol="0" anchor="t">
            <a:spAutoFit/>
          </a:bodyPr>
          <a:lstStyle>
            <a:defPPr>
              <a:defRPr lang="zh-CN"/>
            </a:defPPr>
            <a:lvl1pPr algn="ctr">
              <a:lnSpc>
                <a:spcPct val="90000"/>
              </a:lnSpc>
              <a:spcBef>
                <a:spcPts val="815"/>
              </a:spcBef>
              <a:defRPr sz="7200" b="1">
                <a:solidFill>
                  <a:srgbClr val="206A5D"/>
                </a:solidFill>
                <a:cs typeface="+mn-ea"/>
              </a:defRPr>
            </a:lvl1pPr>
          </a:lstStyle>
          <a:p>
            <a:r>
              <a:rPr lang="fr-FR" sz="6000" dirty="0"/>
              <a:t>JSON et BSON</a:t>
            </a:r>
            <a:endParaRPr lang="zh-CN" altLang="en-US" sz="6000" dirty="0">
              <a:latin typeface="字体家AI造字剑客" panose="03000503000000000000" pitchFamily="66" charset="-122"/>
              <a:ea typeface="字体家AI造字剑客" panose="03000503000000000000" pitchFamily="66" charset="-122"/>
              <a:sym typeface="+mn-lt"/>
            </a:endParaRPr>
          </a:p>
        </p:txBody>
      </p:sp>
      <p:grpSp>
        <p:nvGrpSpPr>
          <p:cNvPr id="10" name="组合 9"/>
          <p:cNvGrpSpPr/>
          <p:nvPr/>
        </p:nvGrpSpPr>
        <p:grpSpPr>
          <a:xfrm>
            <a:off x="2002796" y="382268"/>
            <a:ext cx="683554" cy="261991"/>
            <a:chOff x="7102" y="5169"/>
            <a:chExt cx="1208" cy="463"/>
          </a:xfrm>
        </p:grpSpPr>
        <p:sp>
          <p:nvSpPr>
            <p:cNvPr id="11" name="箭头: V 形 10"/>
            <p:cNvSpPr/>
            <p:nvPr/>
          </p:nvSpPr>
          <p:spPr>
            <a:xfrm>
              <a:off x="7102"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2" name="箭头: V 形 11"/>
            <p:cNvSpPr/>
            <p:nvPr/>
          </p:nvSpPr>
          <p:spPr>
            <a:xfrm>
              <a:off x="7463"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3" name="箭头: V 形 12"/>
            <p:cNvSpPr/>
            <p:nvPr/>
          </p:nvSpPr>
          <p:spPr>
            <a:xfrm>
              <a:off x="7847"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grpSp>
      <p:sp>
        <p:nvSpPr>
          <p:cNvPr id="14" name="矩形: 圆角 13"/>
          <p:cNvSpPr/>
          <p:nvPr/>
        </p:nvSpPr>
        <p:spPr>
          <a:xfrm>
            <a:off x="3933371" y="6058077"/>
            <a:ext cx="9376229" cy="1625600"/>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p:cNvSpPr/>
          <p:nvPr/>
        </p:nvSpPr>
        <p:spPr>
          <a:xfrm>
            <a:off x="8898129" y="323263"/>
            <a:ext cx="2214000" cy="2213152"/>
          </a:xfrm>
          <a:prstGeom prst="ellipse">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2825951535"/>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2" dur="50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dur="5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nodeType="clickPar">
                      <p:stCondLst>
                        <p:cond delay="indefinite"/>
                      </p:stCondLst>
                      <p:childTnLst>
                        <p:par>
                          <p:cTn id="13" fill="hold">
                            <p:stCondLst>
                              <p:cond delay="0"/>
                            </p:stCondLst>
                            <p:childTnLst>
                              <p:par>
                                <p:cTn id="14" presetID="22" presetClass="entr" presetSubtype="4" dur="50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childTnLst>
                          </p:cTn>
                        </p:par>
                      </p:childTnLst>
                    </p:cTn>
                  </p:par>
                  <p:par>
                    <p:cTn id="17" fill="hold" nodeType="clickPar">
                      <p:stCondLst>
                        <p:cond delay="indefinite"/>
                      </p:stCondLst>
                      <p:childTnLst>
                        <p:par>
                          <p:cTn id="18" fill="hold">
                            <p:stCondLst>
                              <p:cond delay="0"/>
                            </p:stCondLst>
                            <p:childTnLst>
                              <p:par>
                                <p:cTn id="19" presetID="42" presetClass="entr" presetSubtype="0" dur="100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p:stCondLst>
                              <p:cond delay="0"/>
                            </p:stCondLst>
                            <p:childTnLst>
                              <p:par>
                                <p:cTn id="26" presetID="53" presetClass="entr" presetSubtype="16" dur="50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4" grpId="0" animBg="1"/>
      <p:bldP spid="1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17" name="文本框 16"/>
          <p:cNvSpPr txBox="1"/>
          <p:nvPr/>
        </p:nvSpPr>
        <p:spPr>
          <a:xfrm>
            <a:off x="458624" y="2555726"/>
            <a:ext cx="4894611" cy="2431435"/>
          </a:xfrm>
          <a:prstGeom prst="rect">
            <a:avLst/>
          </a:prstGeom>
          <a:noFill/>
        </p:spPr>
        <p:txBody>
          <a:bodyPr wrap="square" rtlCol="0">
            <a:spAutoFit/>
          </a:bodyPr>
          <a:lstStyle/>
          <a:p>
            <a:r>
              <a:rPr lang="fr-FR" sz="1900" b="1" dirty="0"/>
              <a:t>JSON (JavaScript Object Notation) </a:t>
            </a:r>
          </a:p>
          <a:p>
            <a:r>
              <a:rPr lang="fr-FR" sz="1900" dirty="0"/>
              <a:t>est un format léger pour l'échange de données. Bien qu'il soit dérivé de JavaScript, il est indépendant du langage de programmation. Ce format est facile à lire et à écrire, tant pour les humains que pour les machines. Il est composé de paires clé-valeur, comme :</a:t>
            </a:r>
          </a:p>
        </p:txBody>
      </p:sp>
      <p:pic>
        <p:nvPicPr>
          <p:cNvPr id="3" name="Picture 2">
            <a:extLst>
              <a:ext uri="{FF2B5EF4-FFF2-40B4-BE49-F238E27FC236}">
                <a16:creationId xmlns:a16="http://schemas.microsoft.com/office/drawing/2014/main" id="{FD3DB437-0889-67F5-7A9B-E78B71955158}"/>
              </a:ext>
            </a:extLst>
          </p:cNvPr>
          <p:cNvPicPr>
            <a:picLocks noChangeAspect="1"/>
          </p:cNvPicPr>
          <p:nvPr/>
        </p:nvPicPr>
        <p:blipFill>
          <a:blip r:embed="rId2"/>
          <a:stretch>
            <a:fillRect/>
          </a:stretch>
        </p:blipFill>
        <p:spPr>
          <a:xfrm>
            <a:off x="6188158" y="1559933"/>
            <a:ext cx="5696924" cy="4092751"/>
          </a:xfrm>
          <a:prstGeom prst="rect">
            <a:avLst/>
          </a:prstGeom>
        </p:spPr>
      </p:pic>
      <p:pic>
        <p:nvPicPr>
          <p:cNvPr id="1026" name="Picture 2" descr="Toric + JSON | Data Integration">
            <a:extLst>
              <a:ext uri="{FF2B5EF4-FFF2-40B4-BE49-F238E27FC236}">
                <a16:creationId xmlns:a16="http://schemas.microsoft.com/office/drawing/2014/main" id="{5D0A084D-CE18-48A8-A71C-50720BC5E7A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8624" y="550415"/>
            <a:ext cx="1576814" cy="15768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1458253"/>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6" name="文本框 5"/>
          <p:cNvSpPr txBox="1"/>
          <p:nvPr/>
        </p:nvSpPr>
        <p:spPr>
          <a:xfrm>
            <a:off x="644923" y="2745831"/>
            <a:ext cx="5633383" cy="2139047"/>
          </a:xfrm>
          <a:prstGeom prst="rect">
            <a:avLst/>
          </a:prstGeom>
          <a:noFill/>
        </p:spPr>
        <p:txBody>
          <a:bodyPr wrap="square" rtlCol="0">
            <a:spAutoFit/>
          </a:bodyPr>
          <a:lstStyle/>
          <a:p>
            <a:r>
              <a:rPr lang="fr-FR" sz="1900" dirty="0"/>
              <a:t>MongoDB est une base de données qui utilise un modèle de documents pour stocker des données. Les documents MongoDB sont généralement représentés en JSON, ce qui est pratique car JSON est un format facile à manipuler, notamment avec JavaScript.</a:t>
            </a:r>
          </a:p>
          <a:p>
            <a:pPr lvl="1"/>
            <a:endParaRPr lang="fr-FR" sz="1900" dirty="0"/>
          </a:p>
        </p:txBody>
      </p:sp>
      <p:cxnSp>
        <p:nvCxnSpPr>
          <p:cNvPr id="12" name="直接连接符 11"/>
          <p:cNvCxnSpPr/>
          <p:nvPr/>
        </p:nvCxnSpPr>
        <p:spPr>
          <a:xfrm flipH="1">
            <a:off x="6312846" y="2182043"/>
            <a:ext cx="0" cy="3495773"/>
          </a:xfrm>
          <a:prstGeom prst="line">
            <a:avLst/>
          </a:prstGeom>
          <a:ln cap="rnd">
            <a:solidFill>
              <a:srgbClr val="206A5D"/>
            </a:solidFill>
            <a:round/>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424132" y="2453442"/>
            <a:ext cx="5493639" cy="3016210"/>
          </a:xfrm>
          <a:prstGeom prst="rect">
            <a:avLst/>
          </a:prstGeom>
          <a:noFill/>
        </p:spPr>
        <p:txBody>
          <a:bodyPr wrap="square" rtlCol="0">
            <a:spAutoFit/>
          </a:bodyPr>
          <a:lstStyle/>
          <a:p>
            <a:r>
              <a:rPr lang="fr-FR" sz="1900" b="1" dirty="0"/>
              <a:t>Cependant, JSON a quelques limitations dans une base de données :</a:t>
            </a:r>
          </a:p>
          <a:p>
            <a:endParaRPr lang="fr-FR" sz="1900" b="1" dirty="0"/>
          </a:p>
          <a:p>
            <a:pPr marL="342900" lvl="0" indent="-342900">
              <a:buFont typeface="Arial" panose="020B0604020202020204" pitchFamily="34" charset="0"/>
              <a:buChar char="•"/>
            </a:pPr>
            <a:r>
              <a:rPr lang="fr-FR" sz="1900" dirty="0"/>
              <a:t>Il ne supporte pas certains types de données comme les dates ou les données binaires.</a:t>
            </a:r>
          </a:p>
          <a:p>
            <a:pPr marL="342900" lvl="0" indent="-342900">
              <a:buFont typeface="Arial" panose="020B0604020202020204" pitchFamily="34" charset="0"/>
              <a:buChar char="•"/>
            </a:pPr>
            <a:endParaRPr lang="fr-FR" sz="1900" dirty="0"/>
          </a:p>
          <a:p>
            <a:pPr marL="342900" lvl="0" indent="-342900">
              <a:buFont typeface="Arial" panose="020B0604020202020204" pitchFamily="34" charset="0"/>
              <a:buChar char="•"/>
            </a:pPr>
            <a:r>
              <a:rPr lang="fr-FR" sz="1900" dirty="0"/>
              <a:t>La traversée des données JSON peut être plus lente, car JSON n'a pas d'informations supplémentaires sur les types et la taille des données.</a:t>
            </a:r>
          </a:p>
        </p:txBody>
      </p:sp>
      <p:sp>
        <p:nvSpPr>
          <p:cNvPr id="11" name="îṩḻïḑê">
            <a:extLst>
              <a:ext uri="{FF2B5EF4-FFF2-40B4-BE49-F238E27FC236}">
                <a16:creationId xmlns:a16="http://schemas.microsoft.com/office/drawing/2014/main" id="{DDC7E41E-1616-4639-AB0E-3D5E07A5E2F1}"/>
              </a:ext>
            </a:extLst>
          </p:cNvPr>
          <p:cNvSpPr/>
          <p:nvPr/>
        </p:nvSpPr>
        <p:spPr>
          <a:xfrm>
            <a:off x="568173" y="2673473"/>
            <a:ext cx="5633383" cy="2139047"/>
          </a:xfrm>
          <a:prstGeom prst="roundRect">
            <a:avLst>
              <a:gd name="adj" fmla="val 11571"/>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solidFill>
                <a:schemeClr val="tx1"/>
              </a:solidFill>
              <a:cs typeface="+mn-ea"/>
              <a:sym typeface="+mn-lt"/>
            </a:endParaRPr>
          </a:p>
        </p:txBody>
      </p:sp>
      <p:sp>
        <p:nvSpPr>
          <p:cNvPr id="15" name="íṩ1iḍé">
            <a:extLst>
              <a:ext uri="{FF2B5EF4-FFF2-40B4-BE49-F238E27FC236}">
                <a16:creationId xmlns:a16="http://schemas.microsoft.com/office/drawing/2014/main" id="{09C0FC73-AE22-4970-BFBC-50AB556E988B}"/>
              </a:ext>
            </a:extLst>
          </p:cNvPr>
          <p:cNvSpPr/>
          <p:nvPr/>
        </p:nvSpPr>
        <p:spPr>
          <a:xfrm>
            <a:off x="6389597" y="2394738"/>
            <a:ext cx="5487500" cy="3074914"/>
          </a:xfrm>
          <a:prstGeom prst="roundRect">
            <a:avLst>
              <a:gd name="adj" fmla="val 11571"/>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solidFill>
                <a:schemeClr val="tx1"/>
              </a:solidFill>
              <a:cs typeface="+mn-ea"/>
              <a:sym typeface="+mn-lt"/>
            </a:endParaRPr>
          </a:p>
        </p:txBody>
      </p:sp>
      <p:sp>
        <p:nvSpPr>
          <p:cNvPr id="16" name="矩形: 圆角 14">
            <a:extLst>
              <a:ext uri="{FF2B5EF4-FFF2-40B4-BE49-F238E27FC236}">
                <a16:creationId xmlns:a16="http://schemas.microsoft.com/office/drawing/2014/main" id="{F6D177D8-33EA-485F-98C4-3E4E403DE6E2}"/>
              </a:ext>
            </a:extLst>
          </p:cNvPr>
          <p:cNvSpPr/>
          <p:nvPr/>
        </p:nvSpPr>
        <p:spPr>
          <a:xfrm>
            <a:off x="-130347" y="539192"/>
            <a:ext cx="5252763"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fr-FR" b="1" dirty="0"/>
              <a:t>     MongoDB et la relation avec JSON</a:t>
            </a:r>
            <a:endParaRPr lang="fr-FR" dirty="0">
              <a:effectLst/>
            </a:endParaRP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par>
                                <p:cTn id="8" presetID="2" presetClass="entr" presetSubtype="4"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additive="base">
                                        <p:cTn id="10" dur="500" fill="hold"/>
                                        <p:tgtEl>
                                          <p:spTgt spid="17"/>
                                        </p:tgtEl>
                                        <p:attrNameLst>
                                          <p:attrName>ppt_x</p:attrName>
                                        </p:attrNameLst>
                                      </p:cBhvr>
                                      <p:tavLst>
                                        <p:tav tm="0">
                                          <p:val>
                                            <p:strVal val="#ppt_x"/>
                                          </p:val>
                                        </p:tav>
                                        <p:tav tm="100000">
                                          <p:val>
                                            <p:strVal val="#ppt_x"/>
                                          </p:val>
                                        </p:tav>
                                      </p:tavLst>
                                    </p:anim>
                                    <p:anim calcmode="lin" valueType="num">
                                      <p:cBhvr additive="base">
                                        <p:cTn id="11"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2" presetClass="entr" presetSubtype="8" dur="50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0-#ppt_w/2"/>
                                          </p:val>
                                        </p:tav>
                                        <p:tav tm="100000">
                                          <p:val>
                                            <p:strVal val="#ppt_x"/>
                                          </p:val>
                                        </p:tav>
                                      </p:tavLst>
                                    </p:anim>
                                    <p:anim calcmode="lin" valueType="num">
                                      <p:cBhvr additive="base">
                                        <p:cTn id="17"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1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6" name="文本框 5"/>
          <p:cNvSpPr txBox="1"/>
          <p:nvPr/>
        </p:nvSpPr>
        <p:spPr>
          <a:xfrm>
            <a:off x="420593" y="2941830"/>
            <a:ext cx="5524213" cy="2139047"/>
          </a:xfrm>
          <a:prstGeom prst="rect">
            <a:avLst/>
          </a:prstGeom>
          <a:noFill/>
        </p:spPr>
        <p:txBody>
          <a:bodyPr wrap="square" rtlCol="0">
            <a:spAutoFit/>
          </a:bodyPr>
          <a:lstStyle/>
          <a:p>
            <a:r>
              <a:rPr lang="fr-FR" sz="1900" dirty="0"/>
              <a:t>Pour résoudre ces problèmes, MongoDB utilise BSON, qui est la version binaire de JSON. </a:t>
            </a:r>
          </a:p>
          <a:p>
            <a:r>
              <a:rPr lang="fr-FR" sz="1900" dirty="0"/>
              <a:t>BSON est optimisé pour une utilisation dans une base de données : il est plus rapide à parcourir, prend moins d'espace et peut gérer des types de données supplémentaires comme les dates et les données binaires.</a:t>
            </a:r>
          </a:p>
        </p:txBody>
      </p:sp>
      <p:cxnSp>
        <p:nvCxnSpPr>
          <p:cNvPr id="12" name="直接连接符 11"/>
          <p:cNvCxnSpPr/>
          <p:nvPr/>
        </p:nvCxnSpPr>
        <p:spPr>
          <a:xfrm flipH="1">
            <a:off x="6096000" y="2241845"/>
            <a:ext cx="0" cy="3495773"/>
          </a:xfrm>
          <a:prstGeom prst="line">
            <a:avLst/>
          </a:prstGeom>
          <a:ln cap="rnd">
            <a:solidFill>
              <a:srgbClr val="206A5D"/>
            </a:solidFill>
            <a:round/>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365401" y="2888565"/>
            <a:ext cx="5406005" cy="2139047"/>
          </a:xfrm>
          <a:prstGeom prst="rect">
            <a:avLst/>
          </a:prstGeom>
          <a:noFill/>
        </p:spPr>
        <p:txBody>
          <a:bodyPr wrap="square" rtlCol="0">
            <a:spAutoFit/>
          </a:bodyPr>
          <a:lstStyle/>
          <a:p>
            <a:r>
              <a:rPr lang="fr-FR" sz="1900" dirty="0"/>
              <a:t>BSON est donc un format interne pour MongoDB, qui permet de stocker des données de manière plus efficace. Par exemple, un document simple en JSON :</a:t>
            </a:r>
          </a:p>
          <a:p>
            <a:r>
              <a:rPr lang="fr-FR" sz="1900" dirty="0">
                <a:solidFill>
                  <a:srgbClr val="00B050"/>
                </a:solidFill>
              </a:rPr>
              <a:t>{"hello": "world"}</a:t>
            </a:r>
          </a:p>
          <a:p>
            <a:r>
              <a:rPr lang="fr-FR" sz="1900" dirty="0"/>
              <a:t>se transforme en BSON en un format binaire plus compact et plus rapide à traite</a:t>
            </a:r>
          </a:p>
        </p:txBody>
      </p:sp>
      <p:pic>
        <p:nvPicPr>
          <p:cNvPr id="11" name="Picture 10">
            <a:extLst>
              <a:ext uri="{FF2B5EF4-FFF2-40B4-BE49-F238E27FC236}">
                <a16:creationId xmlns:a16="http://schemas.microsoft.com/office/drawing/2014/main" id="{0A3B5F21-2464-F221-B13B-851E611ABC83}"/>
              </a:ext>
            </a:extLst>
          </p:cNvPr>
          <p:cNvPicPr>
            <a:picLocks noChangeAspect="1"/>
          </p:cNvPicPr>
          <p:nvPr/>
        </p:nvPicPr>
        <p:blipFill>
          <a:blip r:embed="rId2"/>
          <a:stretch>
            <a:fillRect/>
          </a:stretch>
        </p:blipFill>
        <p:spPr>
          <a:xfrm>
            <a:off x="4936267" y="1367812"/>
            <a:ext cx="6755514" cy="783340"/>
          </a:xfrm>
          <a:prstGeom prst="rect">
            <a:avLst/>
          </a:prstGeom>
        </p:spPr>
      </p:pic>
      <p:sp>
        <p:nvSpPr>
          <p:cNvPr id="9" name="矩形: 圆角 14">
            <a:extLst>
              <a:ext uri="{FF2B5EF4-FFF2-40B4-BE49-F238E27FC236}">
                <a16:creationId xmlns:a16="http://schemas.microsoft.com/office/drawing/2014/main" id="{AE2A6F30-D98A-45F6-A96D-E6A37D234981}"/>
              </a:ext>
            </a:extLst>
          </p:cNvPr>
          <p:cNvSpPr/>
          <p:nvPr/>
        </p:nvSpPr>
        <p:spPr>
          <a:xfrm>
            <a:off x="-130347" y="539192"/>
            <a:ext cx="5252763"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fr-FR" b="1" dirty="0"/>
              <a:t>     </a:t>
            </a:r>
          </a:p>
          <a:p>
            <a:r>
              <a:rPr lang="fr-FR" b="1" dirty="0"/>
              <a:t>     Le passage à BSON (</a:t>
            </a:r>
            <a:r>
              <a:rPr lang="fr-FR" b="1" dirty="0" err="1"/>
              <a:t>Binary</a:t>
            </a:r>
            <a:r>
              <a:rPr lang="fr-FR" b="1" dirty="0"/>
              <a:t> JSON)</a:t>
            </a:r>
            <a:endParaRPr lang="fr-FR" dirty="0"/>
          </a:p>
          <a:p>
            <a:endParaRPr lang="fr-FR" dirty="0">
              <a:effectLst/>
            </a:endParaRPr>
          </a:p>
        </p:txBody>
      </p:sp>
      <p:pic>
        <p:nvPicPr>
          <p:cNvPr id="3" name="Image 2">
            <a:extLst>
              <a:ext uri="{FF2B5EF4-FFF2-40B4-BE49-F238E27FC236}">
                <a16:creationId xmlns:a16="http://schemas.microsoft.com/office/drawing/2014/main" id="{A9C8DEFC-DB3B-4131-9CC1-B2BE5804C893}"/>
              </a:ext>
            </a:extLst>
          </p:cNvPr>
          <p:cNvPicPr>
            <a:picLocks noChangeAspect="1"/>
          </p:cNvPicPr>
          <p:nvPr/>
        </p:nvPicPr>
        <p:blipFill>
          <a:blip r:embed="rId3"/>
          <a:stretch>
            <a:fillRect/>
          </a:stretch>
        </p:blipFill>
        <p:spPr>
          <a:xfrm>
            <a:off x="420593" y="1110481"/>
            <a:ext cx="2410161" cy="1581371"/>
          </a:xfrm>
          <a:prstGeom prst="rect">
            <a:avLst/>
          </a:prstGeom>
        </p:spPr>
      </p:pic>
    </p:spTree>
    <p:extLst>
      <p:ext uri="{BB962C8B-B14F-4D97-AF65-F5344CB8AC3E}">
        <p14:creationId xmlns:p14="http://schemas.microsoft.com/office/powerpoint/2010/main" val="3386764647"/>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randombar(horizontal)">
                                      <p:cBhvr>
                                        <p:cTn id="14" dur="500"/>
                                        <p:tgtEl>
                                          <p:spTgt spid="17"/>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8" dur="50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0-#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399" y="420665"/>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graphicFrame>
        <p:nvGraphicFramePr>
          <p:cNvPr id="3" name="Table 2">
            <a:extLst>
              <a:ext uri="{FF2B5EF4-FFF2-40B4-BE49-F238E27FC236}">
                <a16:creationId xmlns:a16="http://schemas.microsoft.com/office/drawing/2014/main" id="{82C1B74E-4697-AAB4-D605-7119C9D74CDE}"/>
              </a:ext>
            </a:extLst>
          </p:cNvPr>
          <p:cNvGraphicFramePr>
            <a:graphicFrameLocks noGrp="1"/>
          </p:cNvGraphicFramePr>
          <p:nvPr>
            <p:extLst>
              <p:ext uri="{D42A27DB-BD31-4B8C-83A1-F6EECF244321}">
                <p14:modId xmlns:p14="http://schemas.microsoft.com/office/powerpoint/2010/main" val="1435554672"/>
              </p:ext>
            </p:extLst>
          </p:nvPr>
        </p:nvGraphicFramePr>
        <p:xfrm>
          <a:off x="500742" y="1545543"/>
          <a:ext cx="11190513" cy="4630055"/>
        </p:xfrm>
        <a:graphic>
          <a:graphicData uri="http://schemas.openxmlformats.org/drawingml/2006/table">
            <a:tbl>
              <a:tblPr firstRow="1" firstCol="1" bandRow="1">
                <a:tableStyleId>{93296810-A885-4BE3-A3E7-6D5BEEA58F35}</a:tableStyleId>
              </a:tblPr>
              <a:tblGrid>
                <a:gridCol w="3730171">
                  <a:extLst>
                    <a:ext uri="{9D8B030D-6E8A-4147-A177-3AD203B41FA5}">
                      <a16:colId xmlns:a16="http://schemas.microsoft.com/office/drawing/2014/main" val="68193316"/>
                    </a:ext>
                  </a:extLst>
                </a:gridCol>
                <a:gridCol w="3730171">
                  <a:extLst>
                    <a:ext uri="{9D8B030D-6E8A-4147-A177-3AD203B41FA5}">
                      <a16:colId xmlns:a16="http://schemas.microsoft.com/office/drawing/2014/main" val="1652506346"/>
                    </a:ext>
                  </a:extLst>
                </a:gridCol>
                <a:gridCol w="3730171">
                  <a:extLst>
                    <a:ext uri="{9D8B030D-6E8A-4147-A177-3AD203B41FA5}">
                      <a16:colId xmlns:a16="http://schemas.microsoft.com/office/drawing/2014/main" val="3994802262"/>
                    </a:ext>
                  </a:extLst>
                </a:gridCol>
              </a:tblGrid>
              <a:tr h="926011">
                <a:tc>
                  <a:txBody>
                    <a:bodyPr/>
                    <a:lstStyle/>
                    <a:p>
                      <a:pPr marL="0" marR="0" algn="ctr">
                        <a:lnSpc>
                          <a:spcPct val="107000"/>
                        </a:lnSpc>
                        <a:spcAft>
                          <a:spcPts val="800"/>
                        </a:spcAft>
                        <a:buNone/>
                      </a:pPr>
                      <a:r>
                        <a:rPr lang="fr-FR" sz="2000" kern="100" dirty="0">
                          <a:effectLst/>
                        </a:rPr>
                        <a:t>Critère</a:t>
                      </a:r>
                      <a:endParaRPr lang="fr-FR"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dirty="0">
                          <a:effectLst/>
                        </a:rPr>
                        <a:t>JSON</a:t>
                      </a:r>
                      <a:endParaRPr lang="fr-FR"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a:effectLst/>
                        </a:rPr>
                        <a:t>BSON</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5967014"/>
                  </a:ext>
                </a:extLst>
              </a:tr>
              <a:tr h="926011">
                <a:tc>
                  <a:txBody>
                    <a:bodyPr/>
                    <a:lstStyle/>
                    <a:p>
                      <a:pPr marL="0" marR="0" algn="ctr">
                        <a:lnSpc>
                          <a:spcPct val="107000"/>
                        </a:lnSpc>
                        <a:spcAft>
                          <a:spcPts val="800"/>
                        </a:spcAft>
                        <a:buNone/>
                      </a:pPr>
                      <a:r>
                        <a:rPr lang="fr-FR" sz="2000" kern="100">
                          <a:effectLst/>
                        </a:rPr>
                        <a:t>Encodage</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dirty="0">
                          <a:effectLst/>
                        </a:rPr>
                        <a:t>Texte (UTF-8)</a:t>
                      </a:r>
                      <a:endParaRPr lang="fr-FR"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a:effectLst/>
                        </a:rPr>
                        <a:t>Binaire</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9509132"/>
                  </a:ext>
                </a:extLst>
              </a:tr>
              <a:tr h="926011">
                <a:tc>
                  <a:txBody>
                    <a:bodyPr/>
                    <a:lstStyle/>
                    <a:p>
                      <a:pPr marL="0" marR="0" algn="ctr">
                        <a:lnSpc>
                          <a:spcPct val="107000"/>
                        </a:lnSpc>
                        <a:spcAft>
                          <a:spcPts val="800"/>
                        </a:spcAft>
                        <a:buNone/>
                      </a:pPr>
                      <a:r>
                        <a:rPr lang="fr-FR" sz="2000" kern="100">
                          <a:effectLst/>
                        </a:rPr>
                        <a:t>Types de données</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a:effectLst/>
                        </a:rPr>
                        <a:t>Chaîne, nombre, booléen, tableau, objet, null</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a:effectLst/>
                        </a:rPr>
                        <a:t>Plus de types (date, BinData, etc.)</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30782326"/>
                  </a:ext>
                </a:extLst>
              </a:tr>
              <a:tr h="926011">
                <a:tc>
                  <a:txBody>
                    <a:bodyPr/>
                    <a:lstStyle/>
                    <a:p>
                      <a:pPr marL="0" marR="0" algn="ctr">
                        <a:lnSpc>
                          <a:spcPct val="107000"/>
                        </a:lnSpc>
                        <a:spcAft>
                          <a:spcPts val="800"/>
                        </a:spcAft>
                        <a:buNone/>
                      </a:pPr>
                      <a:r>
                        <a:rPr lang="fr-FR" sz="2000" kern="100">
                          <a:effectLst/>
                        </a:rPr>
                        <a:t>Lisibilité</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a:effectLst/>
                        </a:rPr>
                        <a:t>Lisible par l'humain</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a:effectLst/>
                        </a:rPr>
                        <a:t>Lisible par la machine seulement</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40483998"/>
                  </a:ext>
                </a:extLst>
              </a:tr>
              <a:tr h="926011">
                <a:tc>
                  <a:txBody>
                    <a:bodyPr/>
                    <a:lstStyle/>
                    <a:p>
                      <a:pPr marL="0" marR="0" algn="ctr">
                        <a:lnSpc>
                          <a:spcPct val="107000"/>
                        </a:lnSpc>
                        <a:spcAft>
                          <a:spcPts val="800"/>
                        </a:spcAft>
                        <a:buNone/>
                      </a:pPr>
                      <a:r>
                        <a:rPr lang="fr-FR" sz="2000" kern="100" dirty="0">
                          <a:effectLst/>
                        </a:rPr>
                        <a:t>Performance</a:t>
                      </a:r>
                      <a:endParaRPr lang="fr-FR"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a:effectLst/>
                        </a:rPr>
                        <a:t>Moins optimisé</a:t>
                      </a:r>
                      <a:endParaRPr lang="fr-FR"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Aft>
                          <a:spcPts val="800"/>
                        </a:spcAft>
                        <a:buNone/>
                      </a:pPr>
                      <a:r>
                        <a:rPr lang="fr-FR" sz="2000" kern="100" dirty="0">
                          <a:effectLst/>
                        </a:rPr>
                        <a:t>Plus rapide pour le stockage et la recherche</a:t>
                      </a:r>
                      <a:endParaRPr lang="fr-FR"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77534818"/>
                  </a:ext>
                </a:extLst>
              </a:tr>
            </a:tbl>
          </a:graphicData>
        </a:graphic>
      </p:graphicFrame>
      <p:sp>
        <p:nvSpPr>
          <p:cNvPr id="7" name="矩形: 圆角 14">
            <a:extLst>
              <a:ext uri="{FF2B5EF4-FFF2-40B4-BE49-F238E27FC236}">
                <a16:creationId xmlns:a16="http://schemas.microsoft.com/office/drawing/2014/main" id="{F8E1E36F-C420-414C-8C42-951540006434}"/>
              </a:ext>
            </a:extLst>
          </p:cNvPr>
          <p:cNvSpPr/>
          <p:nvPr/>
        </p:nvSpPr>
        <p:spPr>
          <a:xfrm>
            <a:off x="-130347" y="539192"/>
            <a:ext cx="5252763"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fr-FR" b="1" dirty="0"/>
              <a:t>     </a:t>
            </a:r>
          </a:p>
          <a:p>
            <a:pPr lvl="0" eaLnBrk="0" fontAlgn="base" hangingPunct="0">
              <a:spcBef>
                <a:spcPct val="0"/>
              </a:spcBef>
              <a:spcAft>
                <a:spcPct val="0"/>
              </a:spcAft>
            </a:pPr>
            <a:r>
              <a:rPr lang="fr-FR" b="1" dirty="0">
                <a:latin typeface="+mj-lt"/>
              </a:rPr>
              <a:t>     </a:t>
            </a:r>
            <a:r>
              <a:rPr lang="fr-FR" altLang="fr-FR" b="1" dirty="0">
                <a:solidFill>
                  <a:schemeClr val="bg1"/>
                </a:solidFill>
                <a:latin typeface="+mj-lt"/>
                <a:ea typeface="Calibri" panose="020F0502020204030204" pitchFamily="34" charset="0"/>
                <a:cs typeface="Times New Roman" panose="02020603050405020304" pitchFamily="18" charset="0"/>
              </a:rPr>
              <a:t>Différences entre JSON et BSON</a:t>
            </a:r>
            <a:endParaRPr lang="fr-FR" altLang="fr-FR" dirty="0">
              <a:solidFill>
                <a:schemeClr val="bg1"/>
              </a:solidFill>
              <a:latin typeface="+mj-lt"/>
            </a:endParaRPr>
          </a:p>
          <a:p>
            <a:endParaRPr lang="fr-FR" dirty="0">
              <a:effectLst/>
            </a:endParaRPr>
          </a:p>
        </p:txBody>
      </p:sp>
    </p:spTree>
    <p:extLst>
      <p:ext uri="{BB962C8B-B14F-4D97-AF65-F5344CB8AC3E}">
        <p14:creationId xmlns:p14="http://schemas.microsoft.com/office/powerpoint/2010/main" val="4037517084"/>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3">
            <a:alphaModFix amt="5000"/>
            <a:duotone>
              <a:schemeClr val="bg2">
                <a:shade val="45000"/>
                <a:satMod val="135000"/>
              </a:schemeClr>
              <a:prstClr val="white"/>
            </a:duotone>
            <a:extLst>
              <a:ext uri="{28A0092B-C50C-407E-A947-70E740481C1C}">
                <a14:useLocalDpi xmlns:a14="http://schemas.microsoft.com/office/drawing/2010/main" val="0"/>
              </a:ext>
            </a:extLst>
          </a:blip>
          <a:srcRect t="394" b="16831"/>
          <a:stretch>
            <a:fillRect/>
          </a:stretch>
        </p:blipFill>
        <p:spPr>
          <a:xfrm flipH="1">
            <a:off x="0" y="-1"/>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dpi="0" rotWithShape="1">
            <a:blip r:embed="rId4"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a:blipFill>
        </p:spPr>
      </p:pic>
      <p:sp>
        <p:nvSpPr>
          <p:cNvPr id="2" name="文本框 1"/>
          <p:cNvSpPr txBox="1"/>
          <p:nvPr/>
        </p:nvSpPr>
        <p:spPr>
          <a:xfrm>
            <a:off x="287388" y="1974048"/>
            <a:ext cx="570669" cy="615553"/>
          </a:xfrm>
          <a:prstGeom prst="rect">
            <a:avLst/>
          </a:prstGeom>
          <a:noFill/>
        </p:spPr>
        <p:txBody>
          <a:bodyPr wrap="none" lIns="0" tIns="0" rIns="0" bIns="0" rtlCol="0" anchor="t">
            <a:spAutoFit/>
          </a:bodyPr>
          <a:lstStyle/>
          <a:p>
            <a:pPr algn="ctr"/>
            <a:r>
              <a:rPr lang="en-US" altLang="zh-CN" sz="4000" dirty="0">
                <a:ln>
                  <a:solidFill>
                    <a:srgbClr val="206A5D"/>
                  </a:solidFill>
                </a:ln>
                <a:noFill/>
                <a:cs typeface="+mn-ea"/>
                <a:sym typeface="+mn-lt"/>
              </a:rPr>
              <a:t>01</a:t>
            </a:r>
            <a:endParaRPr lang="zh-CN" altLang="en-US" sz="4000" dirty="0">
              <a:ln>
                <a:solidFill>
                  <a:srgbClr val="206A5D"/>
                </a:solidFill>
              </a:ln>
              <a:noFill/>
              <a:cs typeface="+mn-ea"/>
              <a:sym typeface="+mn-lt"/>
            </a:endParaRPr>
          </a:p>
        </p:txBody>
      </p:sp>
      <p:sp>
        <p:nvSpPr>
          <p:cNvPr id="3" name="文本框 2"/>
          <p:cNvSpPr txBox="1"/>
          <p:nvPr/>
        </p:nvSpPr>
        <p:spPr>
          <a:xfrm>
            <a:off x="892255" y="3149118"/>
            <a:ext cx="4630359" cy="1051570"/>
          </a:xfrm>
          <a:prstGeom prst="rect">
            <a:avLst/>
          </a:prstGeom>
          <a:noFill/>
        </p:spPr>
        <p:txBody>
          <a:bodyPr wrap="square" lIns="0" tIns="0" rIns="0" bIns="0" rtlCol="0" anchor="t">
            <a:spAutoFit/>
          </a:bodyPr>
          <a:lstStyle/>
          <a:p>
            <a:pPr algn="ctr">
              <a:spcBef>
                <a:spcPts val="1191"/>
              </a:spcBef>
              <a:spcAft>
                <a:spcPts val="992"/>
              </a:spcAft>
            </a:pPr>
            <a:r>
              <a:rPr lang="en-US" sz="2000" b="1" dirty="0"/>
              <a:t>Les Structures de </a:t>
            </a:r>
            <a:r>
              <a:rPr lang="en-US" sz="2000" b="1" dirty="0" err="1"/>
              <a:t>Données</a:t>
            </a:r>
            <a:r>
              <a:rPr lang="en-US" sz="2000" b="1" dirty="0"/>
              <a:t> dans MongoDB</a:t>
            </a:r>
            <a:endParaRPr lang="fr-MA" sz="2000" b="1" dirty="0">
              <a:solidFill>
                <a:srgbClr val="000000"/>
              </a:solidFill>
            </a:endParaRPr>
          </a:p>
          <a:p>
            <a:pPr algn="ctr"/>
            <a:endParaRPr lang="zh-CN" altLang="en-US" sz="2000" b="1" dirty="0">
              <a:latin typeface="字体家AI造字剑客" panose="03000503000000000000" pitchFamily="66" charset="-122"/>
              <a:ea typeface="字体家AI造字剑客" panose="03000503000000000000" pitchFamily="66" charset="-122"/>
              <a:sym typeface="+mn-lt"/>
            </a:endParaRPr>
          </a:p>
        </p:txBody>
      </p:sp>
      <p:sp>
        <p:nvSpPr>
          <p:cNvPr id="5" name="文本框 4"/>
          <p:cNvSpPr txBox="1"/>
          <p:nvPr/>
        </p:nvSpPr>
        <p:spPr>
          <a:xfrm>
            <a:off x="287388" y="2953675"/>
            <a:ext cx="570669" cy="615553"/>
          </a:xfrm>
          <a:prstGeom prst="rect">
            <a:avLst/>
          </a:prstGeom>
          <a:noFill/>
        </p:spPr>
        <p:txBody>
          <a:bodyPr wrap="square" lIns="0" tIns="0" rIns="0" bIns="0" rtlCol="0" anchor="t">
            <a:spAutoFit/>
          </a:bodyPr>
          <a:lstStyle/>
          <a:p>
            <a:pPr algn="ctr"/>
            <a:r>
              <a:rPr lang="en-US" altLang="zh-CN" sz="4000" dirty="0">
                <a:ln>
                  <a:solidFill>
                    <a:srgbClr val="206A5D"/>
                  </a:solidFill>
                </a:ln>
                <a:noFill/>
                <a:cs typeface="+mn-ea"/>
                <a:sym typeface="+mn-lt"/>
              </a:rPr>
              <a:t>02</a:t>
            </a:r>
            <a:endParaRPr lang="zh-CN" altLang="en-US" sz="4000" dirty="0">
              <a:ln>
                <a:solidFill>
                  <a:srgbClr val="206A5D"/>
                </a:solidFill>
              </a:ln>
              <a:noFill/>
              <a:cs typeface="+mn-ea"/>
              <a:sym typeface="+mn-lt"/>
            </a:endParaRPr>
          </a:p>
        </p:txBody>
      </p:sp>
      <p:sp>
        <p:nvSpPr>
          <p:cNvPr id="7" name="文本框 6"/>
          <p:cNvSpPr txBox="1"/>
          <p:nvPr/>
        </p:nvSpPr>
        <p:spPr>
          <a:xfrm>
            <a:off x="287388" y="4086386"/>
            <a:ext cx="570669" cy="615553"/>
          </a:xfrm>
          <a:prstGeom prst="rect">
            <a:avLst/>
          </a:prstGeom>
          <a:noFill/>
        </p:spPr>
        <p:txBody>
          <a:bodyPr wrap="none" lIns="0" tIns="0" rIns="0" bIns="0" rtlCol="0" anchor="t">
            <a:spAutoFit/>
          </a:bodyPr>
          <a:lstStyle/>
          <a:p>
            <a:pPr algn="ctr"/>
            <a:r>
              <a:rPr lang="en-US" altLang="zh-CN" sz="4000" dirty="0">
                <a:ln>
                  <a:solidFill>
                    <a:srgbClr val="206A5D"/>
                  </a:solidFill>
                </a:ln>
                <a:noFill/>
                <a:cs typeface="+mn-ea"/>
                <a:sym typeface="+mn-lt"/>
              </a:rPr>
              <a:t>03</a:t>
            </a:r>
            <a:endParaRPr lang="zh-CN" altLang="en-US" sz="4000" dirty="0">
              <a:ln>
                <a:solidFill>
                  <a:srgbClr val="206A5D"/>
                </a:solidFill>
              </a:ln>
              <a:noFill/>
              <a:cs typeface="+mn-ea"/>
              <a:sym typeface="+mn-lt"/>
            </a:endParaRPr>
          </a:p>
        </p:txBody>
      </p:sp>
      <p:sp>
        <p:nvSpPr>
          <p:cNvPr id="9" name="文本框 8"/>
          <p:cNvSpPr txBox="1"/>
          <p:nvPr/>
        </p:nvSpPr>
        <p:spPr>
          <a:xfrm>
            <a:off x="287388" y="5244243"/>
            <a:ext cx="570669" cy="615553"/>
          </a:xfrm>
          <a:prstGeom prst="rect">
            <a:avLst/>
          </a:prstGeom>
          <a:noFill/>
        </p:spPr>
        <p:txBody>
          <a:bodyPr wrap="none" lIns="0" tIns="0" rIns="0" bIns="0" rtlCol="0" anchor="t">
            <a:spAutoFit/>
          </a:bodyPr>
          <a:lstStyle/>
          <a:p>
            <a:pPr algn="ctr"/>
            <a:r>
              <a:rPr lang="en-US" altLang="zh-CN" sz="4000" dirty="0">
                <a:ln>
                  <a:solidFill>
                    <a:srgbClr val="206A5D"/>
                  </a:solidFill>
                </a:ln>
                <a:noFill/>
                <a:cs typeface="+mn-ea"/>
                <a:sym typeface="+mn-lt"/>
              </a:rPr>
              <a:t>04</a:t>
            </a:r>
            <a:endParaRPr lang="zh-CN" altLang="en-US" sz="4000" dirty="0">
              <a:ln>
                <a:solidFill>
                  <a:srgbClr val="206A5D"/>
                </a:solidFill>
              </a:ln>
              <a:noFill/>
              <a:cs typeface="+mn-ea"/>
              <a:sym typeface="+mn-lt"/>
            </a:endParaRPr>
          </a:p>
        </p:txBody>
      </p:sp>
      <p:sp>
        <p:nvSpPr>
          <p:cNvPr id="14" name="矩形: 圆角 13"/>
          <p:cNvSpPr/>
          <p:nvPr/>
        </p:nvSpPr>
        <p:spPr>
          <a:xfrm>
            <a:off x="-2893243" y="55588"/>
            <a:ext cx="9376229" cy="16256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345343" y="375511"/>
            <a:ext cx="3858429" cy="914096"/>
          </a:xfrm>
          <a:prstGeom prst="rect">
            <a:avLst/>
          </a:prstGeom>
          <a:noFill/>
        </p:spPr>
        <p:txBody>
          <a:bodyPr wrap="none" lIns="0" tIns="0" rIns="0" bIns="0" rtlCol="0" anchor="t">
            <a:spAutoFit/>
          </a:bodyPr>
          <a:lstStyle/>
          <a:p>
            <a:pPr algn="ctr">
              <a:lnSpc>
                <a:spcPct val="90000"/>
              </a:lnSpc>
              <a:spcBef>
                <a:spcPts val="815"/>
              </a:spcBef>
            </a:pPr>
            <a:r>
              <a:rPr lang="en-US" altLang="zh-CN" sz="6600" dirty="0" err="1">
                <a:solidFill>
                  <a:schemeClr val="bg1"/>
                </a:solidFill>
                <a:cs typeface="+mn-ea"/>
                <a:sym typeface="+mn-lt"/>
              </a:rPr>
              <a:t>Sommaire</a:t>
            </a:r>
            <a:endParaRPr lang="zh-CN" altLang="en-US" sz="4800" dirty="0">
              <a:solidFill>
                <a:schemeClr val="bg1"/>
              </a:solidFill>
              <a:cs typeface="+mn-ea"/>
              <a:sym typeface="+mn-lt"/>
            </a:endParaRPr>
          </a:p>
        </p:txBody>
      </p:sp>
      <p:sp>
        <p:nvSpPr>
          <p:cNvPr id="22" name="矩形: 圆角 21"/>
          <p:cNvSpPr/>
          <p:nvPr/>
        </p:nvSpPr>
        <p:spPr>
          <a:xfrm rot="5400000">
            <a:off x="11378400" y="5854749"/>
            <a:ext cx="1627200" cy="1625600"/>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TextBox 4">
            <a:extLst>
              <a:ext uri="{FF2B5EF4-FFF2-40B4-BE49-F238E27FC236}">
                <a16:creationId xmlns:a16="http://schemas.microsoft.com/office/drawing/2014/main" id="{91822F32-9FA2-43BA-9BBD-069379C99FBB}"/>
              </a:ext>
            </a:extLst>
          </p:cNvPr>
          <p:cNvSpPr txBox="1"/>
          <p:nvPr/>
        </p:nvSpPr>
        <p:spPr>
          <a:xfrm>
            <a:off x="0" y="5"/>
            <a:ext cx="604867" cy="12715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3">
                <a:solidFill>
                  <a:schemeClr val="tx1">
                    <a:alpha val="0"/>
                  </a:schemeClr>
                </a:solidFill>
                <a:cs typeface="+mn-ea"/>
                <a:sym typeface="+mn-lt"/>
              </a:rPr>
              <a:t>行业</a:t>
            </a:r>
            <a:r>
              <a:rPr lang="en-US" altLang="zh-CN" sz="133">
                <a:solidFill>
                  <a:schemeClr val="tx1">
                    <a:alpha val="0"/>
                  </a:schemeClr>
                </a:solidFill>
                <a:cs typeface="+mn-ea"/>
                <a:sym typeface="+mn-lt"/>
              </a:rPr>
              <a:t>PPT</a:t>
            </a:r>
            <a:r>
              <a:rPr lang="zh-CN" altLang="en-US" sz="133">
                <a:solidFill>
                  <a:schemeClr val="tx1">
                    <a:alpha val="0"/>
                  </a:schemeClr>
                </a:solidFill>
                <a:cs typeface="+mn-ea"/>
                <a:sym typeface="+mn-lt"/>
              </a:rPr>
              <a:t>模板</a:t>
            </a:r>
            <a:r>
              <a:rPr lang="en-US" altLang="zh-CN" sz="133">
                <a:solidFill>
                  <a:schemeClr val="tx1">
                    <a:alpha val="0"/>
                  </a:schemeClr>
                </a:solidFill>
                <a:cs typeface="+mn-ea"/>
                <a:sym typeface="+mn-lt"/>
              </a:rPr>
              <a:t>http://www.1ppt.com/hangye/</a:t>
            </a:r>
          </a:p>
        </p:txBody>
      </p:sp>
      <p:sp>
        <p:nvSpPr>
          <p:cNvPr id="15" name="ZoneTexte 14">
            <a:extLst>
              <a:ext uri="{FF2B5EF4-FFF2-40B4-BE49-F238E27FC236}">
                <a16:creationId xmlns:a16="http://schemas.microsoft.com/office/drawing/2014/main" id="{362C8154-B95B-4279-BFE3-CDF04630FA87}"/>
              </a:ext>
            </a:extLst>
          </p:cNvPr>
          <p:cNvSpPr txBox="1"/>
          <p:nvPr/>
        </p:nvSpPr>
        <p:spPr>
          <a:xfrm>
            <a:off x="971814" y="4179104"/>
            <a:ext cx="2954731" cy="707886"/>
          </a:xfrm>
          <a:prstGeom prst="rect">
            <a:avLst/>
          </a:prstGeom>
          <a:noFill/>
        </p:spPr>
        <p:txBody>
          <a:bodyPr wrap="square" rtlCol="0">
            <a:spAutoFit/>
          </a:bodyPr>
          <a:lstStyle/>
          <a:p>
            <a:r>
              <a:rPr lang="fr-FR" sz="2000" b="1" dirty="0"/>
              <a:t>JSON et BSON</a:t>
            </a:r>
            <a:endParaRPr lang="zh-CN" altLang="en-US" sz="2000" b="1" dirty="0">
              <a:latin typeface="字体家AI造字剑客" panose="03000503000000000000" pitchFamily="66" charset="-122"/>
              <a:ea typeface="字体家AI造字剑客" panose="03000503000000000000" pitchFamily="66" charset="-122"/>
              <a:sym typeface="+mn-lt"/>
            </a:endParaRPr>
          </a:p>
          <a:p>
            <a:endParaRPr lang="fr-FR" sz="2000" b="1" dirty="0"/>
          </a:p>
        </p:txBody>
      </p:sp>
      <p:sp>
        <p:nvSpPr>
          <p:cNvPr id="25" name="文本框 8">
            <a:extLst>
              <a:ext uri="{FF2B5EF4-FFF2-40B4-BE49-F238E27FC236}">
                <a16:creationId xmlns:a16="http://schemas.microsoft.com/office/drawing/2014/main" id="{8405B4E7-117D-4B83-B053-1DEDDE87634E}"/>
              </a:ext>
            </a:extLst>
          </p:cNvPr>
          <p:cNvSpPr txBox="1"/>
          <p:nvPr/>
        </p:nvSpPr>
        <p:spPr>
          <a:xfrm>
            <a:off x="6163091" y="2014011"/>
            <a:ext cx="570669" cy="615553"/>
          </a:xfrm>
          <a:prstGeom prst="rect">
            <a:avLst/>
          </a:prstGeom>
          <a:noFill/>
        </p:spPr>
        <p:txBody>
          <a:bodyPr wrap="none" lIns="0" tIns="0" rIns="0" bIns="0" rtlCol="0" anchor="t">
            <a:spAutoFit/>
          </a:bodyPr>
          <a:lstStyle/>
          <a:p>
            <a:pPr algn="ctr"/>
            <a:r>
              <a:rPr lang="en-US" altLang="zh-CN" sz="4000" dirty="0">
                <a:ln>
                  <a:solidFill>
                    <a:srgbClr val="206A5D"/>
                  </a:solidFill>
                </a:ln>
                <a:noFill/>
                <a:cs typeface="+mn-ea"/>
                <a:sym typeface="+mn-lt"/>
              </a:rPr>
              <a:t>05</a:t>
            </a:r>
            <a:endParaRPr lang="zh-CN" altLang="en-US" sz="4000" dirty="0">
              <a:ln>
                <a:solidFill>
                  <a:srgbClr val="206A5D"/>
                </a:solidFill>
              </a:ln>
              <a:noFill/>
              <a:cs typeface="+mn-ea"/>
              <a:sym typeface="+mn-lt"/>
            </a:endParaRPr>
          </a:p>
        </p:txBody>
      </p:sp>
      <p:sp>
        <p:nvSpPr>
          <p:cNvPr id="26" name="文本框 8">
            <a:extLst>
              <a:ext uri="{FF2B5EF4-FFF2-40B4-BE49-F238E27FC236}">
                <a16:creationId xmlns:a16="http://schemas.microsoft.com/office/drawing/2014/main" id="{D0F44C88-7EBB-4EF5-8834-4D5EFF5D331C}"/>
              </a:ext>
            </a:extLst>
          </p:cNvPr>
          <p:cNvSpPr txBox="1"/>
          <p:nvPr/>
        </p:nvSpPr>
        <p:spPr>
          <a:xfrm>
            <a:off x="6163091" y="3442612"/>
            <a:ext cx="570669" cy="615553"/>
          </a:xfrm>
          <a:prstGeom prst="rect">
            <a:avLst/>
          </a:prstGeom>
          <a:noFill/>
        </p:spPr>
        <p:txBody>
          <a:bodyPr wrap="none" lIns="0" tIns="0" rIns="0" bIns="0" rtlCol="0" anchor="t">
            <a:spAutoFit/>
          </a:bodyPr>
          <a:lstStyle/>
          <a:p>
            <a:pPr algn="ctr"/>
            <a:r>
              <a:rPr lang="en-US" altLang="zh-CN" sz="4000" dirty="0">
                <a:ln>
                  <a:solidFill>
                    <a:srgbClr val="206A5D"/>
                  </a:solidFill>
                </a:ln>
                <a:noFill/>
                <a:cs typeface="+mn-ea"/>
                <a:sym typeface="+mn-lt"/>
              </a:rPr>
              <a:t>06</a:t>
            </a:r>
            <a:endParaRPr lang="zh-CN" altLang="en-US" sz="4000" dirty="0">
              <a:ln>
                <a:solidFill>
                  <a:srgbClr val="206A5D"/>
                </a:solidFill>
              </a:ln>
              <a:noFill/>
              <a:cs typeface="+mn-ea"/>
              <a:sym typeface="+mn-lt"/>
            </a:endParaRPr>
          </a:p>
        </p:txBody>
      </p:sp>
      <p:sp>
        <p:nvSpPr>
          <p:cNvPr id="27" name="文本框 8">
            <a:extLst>
              <a:ext uri="{FF2B5EF4-FFF2-40B4-BE49-F238E27FC236}">
                <a16:creationId xmlns:a16="http://schemas.microsoft.com/office/drawing/2014/main" id="{213DE67B-EF49-4AB7-9C29-C6678CC96BC1}"/>
              </a:ext>
            </a:extLst>
          </p:cNvPr>
          <p:cNvSpPr txBox="1"/>
          <p:nvPr/>
        </p:nvSpPr>
        <p:spPr>
          <a:xfrm>
            <a:off x="6163091" y="4904084"/>
            <a:ext cx="570669" cy="615553"/>
          </a:xfrm>
          <a:prstGeom prst="rect">
            <a:avLst/>
          </a:prstGeom>
          <a:noFill/>
        </p:spPr>
        <p:txBody>
          <a:bodyPr wrap="square" lIns="0" tIns="0" rIns="0" bIns="0" rtlCol="0" anchor="t">
            <a:spAutoFit/>
          </a:bodyPr>
          <a:lstStyle/>
          <a:p>
            <a:pPr algn="ctr"/>
            <a:r>
              <a:rPr lang="en-US" altLang="zh-CN" sz="4000" dirty="0">
                <a:ln>
                  <a:solidFill>
                    <a:srgbClr val="206A5D"/>
                  </a:solidFill>
                </a:ln>
                <a:noFill/>
                <a:cs typeface="+mn-ea"/>
                <a:sym typeface="+mn-lt"/>
              </a:rPr>
              <a:t>07</a:t>
            </a:r>
            <a:endParaRPr lang="zh-CN" altLang="en-US" sz="4000" dirty="0">
              <a:ln>
                <a:solidFill>
                  <a:srgbClr val="206A5D"/>
                </a:solidFill>
              </a:ln>
              <a:noFill/>
              <a:cs typeface="+mn-ea"/>
              <a:sym typeface="+mn-lt"/>
            </a:endParaRPr>
          </a:p>
        </p:txBody>
      </p:sp>
      <p:sp>
        <p:nvSpPr>
          <p:cNvPr id="18" name="ZoneTexte 17">
            <a:extLst>
              <a:ext uri="{FF2B5EF4-FFF2-40B4-BE49-F238E27FC236}">
                <a16:creationId xmlns:a16="http://schemas.microsoft.com/office/drawing/2014/main" id="{11B53955-6E8F-49CB-B4CD-CDB7ACBF37F7}"/>
              </a:ext>
            </a:extLst>
          </p:cNvPr>
          <p:cNvSpPr txBox="1"/>
          <p:nvPr/>
        </p:nvSpPr>
        <p:spPr>
          <a:xfrm>
            <a:off x="1168400" y="5362912"/>
            <a:ext cx="4226196" cy="707886"/>
          </a:xfrm>
          <a:prstGeom prst="rect">
            <a:avLst/>
          </a:prstGeom>
          <a:noFill/>
        </p:spPr>
        <p:txBody>
          <a:bodyPr wrap="square" rtlCol="0">
            <a:spAutoFit/>
          </a:bodyPr>
          <a:lstStyle/>
          <a:p>
            <a:r>
              <a:rPr lang="fr-FR" altLang="zh-CN" sz="2000" b="1" dirty="0">
                <a:latin typeface="+mj-lt"/>
                <a:ea typeface="字体家AI造字剑客" panose="03000503000000000000" pitchFamily="66" charset="-122"/>
                <a:sym typeface="+mn-lt"/>
              </a:rPr>
              <a:t>Types de Données en MongoDB</a:t>
            </a:r>
            <a:endParaRPr lang="zh-CN" altLang="en-US" sz="2000" b="1" dirty="0">
              <a:latin typeface="+mj-lt"/>
              <a:ea typeface="字体家AI造字剑客" panose="03000503000000000000" pitchFamily="66" charset="-122"/>
              <a:sym typeface="+mn-lt"/>
            </a:endParaRPr>
          </a:p>
          <a:p>
            <a:endParaRPr lang="fr-FR" sz="2000" b="1" dirty="0"/>
          </a:p>
        </p:txBody>
      </p:sp>
      <p:sp>
        <p:nvSpPr>
          <p:cNvPr id="28" name="ZoneTexte 27">
            <a:extLst>
              <a:ext uri="{FF2B5EF4-FFF2-40B4-BE49-F238E27FC236}">
                <a16:creationId xmlns:a16="http://schemas.microsoft.com/office/drawing/2014/main" id="{07D91F09-197C-4554-8C6E-0AEB04DD11F4}"/>
              </a:ext>
            </a:extLst>
          </p:cNvPr>
          <p:cNvSpPr txBox="1"/>
          <p:nvPr/>
        </p:nvSpPr>
        <p:spPr>
          <a:xfrm>
            <a:off x="6818716" y="2068285"/>
            <a:ext cx="4969305" cy="1015663"/>
          </a:xfrm>
          <a:prstGeom prst="rect">
            <a:avLst/>
          </a:prstGeom>
          <a:noFill/>
        </p:spPr>
        <p:txBody>
          <a:bodyPr wrap="square" rtlCol="0">
            <a:spAutoFit/>
          </a:bodyPr>
          <a:lstStyle/>
          <a:p>
            <a:r>
              <a:rPr lang="fr-FR" sz="2000" b="1" dirty="0"/>
              <a:t>Introduction à la Modélisation des Données</a:t>
            </a:r>
            <a:endParaRPr lang="zh-CN" altLang="en-US" sz="2000" b="1" dirty="0">
              <a:latin typeface="+mj-lt"/>
              <a:ea typeface="字体家AI造字剑客" panose="03000503000000000000" pitchFamily="66" charset="-122"/>
              <a:sym typeface="+mn-lt"/>
            </a:endParaRPr>
          </a:p>
          <a:p>
            <a:endParaRPr lang="fr-FR" sz="2000" b="1" dirty="0"/>
          </a:p>
        </p:txBody>
      </p:sp>
      <p:sp>
        <p:nvSpPr>
          <p:cNvPr id="29" name="ZoneTexte 28">
            <a:extLst>
              <a:ext uri="{FF2B5EF4-FFF2-40B4-BE49-F238E27FC236}">
                <a16:creationId xmlns:a16="http://schemas.microsoft.com/office/drawing/2014/main" id="{3EE585BB-9AAE-4A30-B3A7-2C7983CAE72A}"/>
              </a:ext>
            </a:extLst>
          </p:cNvPr>
          <p:cNvSpPr txBox="1"/>
          <p:nvPr/>
        </p:nvSpPr>
        <p:spPr>
          <a:xfrm>
            <a:off x="6958345" y="3545147"/>
            <a:ext cx="5347412" cy="707886"/>
          </a:xfrm>
          <a:prstGeom prst="rect">
            <a:avLst/>
          </a:prstGeom>
          <a:noFill/>
        </p:spPr>
        <p:txBody>
          <a:bodyPr wrap="square" rtlCol="0">
            <a:spAutoFit/>
          </a:bodyPr>
          <a:lstStyle/>
          <a:p>
            <a:r>
              <a:rPr lang="en-US" sz="2000" b="1" dirty="0">
                <a:ea typeface="Fraunces Bold"/>
                <a:cs typeface="Fraunces Bold"/>
                <a:sym typeface="Fraunces Bold"/>
              </a:rPr>
              <a:t>Techniques de </a:t>
            </a:r>
            <a:r>
              <a:rPr lang="en-US" sz="2000" b="1" dirty="0" err="1">
                <a:ea typeface="Fraunces Bold"/>
                <a:cs typeface="Fraunces Bold"/>
                <a:sym typeface="Fraunces Bold"/>
              </a:rPr>
              <a:t>Modélisation</a:t>
            </a:r>
            <a:r>
              <a:rPr lang="en-US" sz="2000" b="1" dirty="0">
                <a:ea typeface="Fraunces Bold"/>
                <a:cs typeface="Fraunces Bold"/>
                <a:sym typeface="Fraunces Bold"/>
              </a:rPr>
              <a:t> </a:t>
            </a:r>
            <a:r>
              <a:rPr lang="en-US" sz="2000" b="1" dirty="0" err="1">
                <a:ea typeface="Fraunces Bold"/>
                <a:cs typeface="Fraunces Bold"/>
                <a:sym typeface="Fraunces Bold"/>
              </a:rPr>
              <a:t>en</a:t>
            </a:r>
            <a:r>
              <a:rPr lang="en-US" sz="2000" b="1" dirty="0">
                <a:ea typeface="Fraunces Bold"/>
                <a:cs typeface="Fraunces Bold"/>
                <a:sym typeface="Fraunces Bold"/>
              </a:rPr>
              <a:t> MongoDB</a:t>
            </a:r>
          </a:p>
          <a:p>
            <a:endParaRPr lang="fr-FR" sz="2000" b="1" dirty="0"/>
          </a:p>
        </p:txBody>
      </p:sp>
      <p:sp>
        <p:nvSpPr>
          <p:cNvPr id="31" name="ZoneTexte 30">
            <a:extLst>
              <a:ext uri="{FF2B5EF4-FFF2-40B4-BE49-F238E27FC236}">
                <a16:creationId xmlns:a16="http://schemas.microsoft.com/office/drawing/2014/main" id="{97AD093C-8572-4762-A226-26A7ED9BBC84}"/>
              </a:ext>
            </a:extLst>
          </p:cNvPr>
          <p:cNvSpPr txBox="1"/>
          <p:nvPr/>
        </p:nvSpPr>
        <p:spPr>
          <a:xfrm>
            <a:off x="6847520" y="4965639"/>
            <a:ext cx="4849564" cy="923330"/>
          </a:xfrm>
          <a:prstGeom prst="rect">
            <a:avLst/>
          </a:prstGeom>
          <a:noFill/>
        </p:spPr>
        <p:txBody>
          <a:bodyPr wrap="square" rtlCol="0">
            <a:spAutoFit/>
          </a:bodyPr>
          <a:lstStyle/>
          <a:p>
            <a:r>
              <a:rPr lang="fr-FR" sz="1800" b="1" dirty="0"/>
              <a:t>Les Bonnes Pratiques De Modélisation</a:t>
            </a:r>
          </a:p>
          <a:p>
            <a:r>
              <a:rPr lang="fr-FR" sz="1800" b="1" dirty="0"/>
              <a:t> Des Données Sous MongoDB</a:t>
            </a:r>
            <a:endParaRPr lang="en-US" sz="1800" b="1" dirty="0">
              <a:ea typeface="Fraunces Bold"/>
              <a:cs typeface="Fraunces Bold"/>
              <a:sym typeface="Fraunces Bold"/>
            </a:endParaRPr>
          </a:p>
          <a:p>
            <a:endParaRPr lang="fr-FR" sz="1800" b="1" dirty="0"/>
          </a:p>
        </p:txBody>
      </p:sp>
      <p:sp>
        <p:nvSpPr>
          <p:cNvPr id="32" name="ZoneTexte 31">
            <a:extLst>
              <a:ext uri="{FF2B5EF4-FFF2-40B4-BE49-F238E27FC236}">
                <a16:creationId xmlns:a16="http://schemas.microsoft.com/office/drawing/2014/main" id="{0E1D2F1B-2C6A-4B81-B310-E373DE9626CF}"/>
              </a:ext>
            </a:extLst>
          </p:cNvPr>
          <p:cNvSpPr txBox="1"/>
          <p:nvPr/>
        </p:nvSpPr>
        <p:spPr>
          <a:xfrm>
            <a:off x="-448740" y="2161343"/>
            <a:ext cx="4487221" cy="3693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815"/>
              </a:spcBef>
              <a:spcAft>
                <a:spcPts val="0"/>
              </a:spcAft>
              <a:buClrTx/>
              <a:buSzTx/>
              <a:buFontTx/>
              <a:buNone/>
              <a:tabLst/>
              <a:defRPr/>
            </a:pPr>
            <a:r>
              <a:rPr kumimoji="0" lang="fr-FR" sz="2000" b="1" i="0" u="none" strike="noStrike" kern="1200" cap="none" spc="0" normalizeH="0" baseline="0" noProof="0" dirty="0">
                <a:ln>
                  <a:noFill/>
                </a:ln>
                <a:effectLst/>
                <a:uLnTx/>
                <a:uFillTx/>
                <a:latin typeface="Arial"/>
                <a:ea typeface="微软雅黑"/>
                <a:cs typeface="+mn-cs"/>
              </a:rPr>
              <a:t>Introduction</a:t>
            </a: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10" presetClass="entr" presetSubtype="0"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childTnLst>
                    </p:cTn>
                  </p:par>
                  <p:par>
                    <p:cTn id="12" fill="hold" nodeType="clickPar">
                      <p:stCondLst>
                        <p:cond delay="indefinite"/>
                      </p:stCondLst>
                      <p:childTnLst>
                        <p:par>
                          <p:cTn id="13" fill="hold">
                            <p:stCondLst>
                              <p:cond delay="0"/>
                            </p:stCondLst>
                            <p:childTnLst>
                              <p:par>
                                <p:cTn id="14" presetID="22" presetClass="entr" presetSubtype="4" dur="500" fill="hold" grpId="0" nodeType="click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wipe(down)">
                                      <p:cBhvr>
                                        <p:cTn id="1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p:bldP spid="2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17271"/>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grpSp>
        <p:nvGrpSpPr>
          <p:cNvPr id="21" name="Group 1"/>
          <p:cNvGrpSpPr/>
          <p:nvPr/>
        </p:nvGrpSpPr>
        <p:grpSpPr>
          <a:xfrm>
            <a:off x="1507307" y="1669264"/>
            <a:ext cx="7707714" cy="3839483"/>
            <a:chOff x="941268" y="2894140"/>
            <a:chExt cx="2873630" cy="2845288"/>
          </a:xfrm>
        </p:grpSpPr>
        <p:sp>
          <p:nvSpPr>
            <p:cNvPr id="22" name="Google Shape;342;p18"/>
            <p:cNvSpPr/>
            <p:nvPr/>
          </p:nvSpPr>
          <p:spPr>
            <a:xfrm>
              <a:off x="941268" y="2894140"/>
              <a:ext cx="2873630" cy="1955094"/>
            </a:xfrm>
            <a:custGeom>
              <a:avLst/>
              <a:gdLst/>
              <a:ahLst/>
              <a:cxnLst/>
              <a:rect l="l" t="t" r="r" b="b"/>
              <a:pathLst>
                <a:path w="556" h="378" extrusionOk="0">
                  <a:moveTo>
                    <a:pt x="530" y="378"/>
                  </a:moveTo>
                  <a:cubicBezTo>
                    <a:pt x="0" y="378"/>
                    <a:pt x="0" y="378"/>
                    <a:pt x="0" y="378"/>
                  </a:cubicBezTo>
                  <a:cubicBezTo>
                    <a:pt x="0" y="26"/>
                    <a:pt x="0" y="26"/>
                    <a:pt x="0" y="26"/>
                  </a:cubicBezTo>
                  <a:cubicBezTo>
                    <a:pt x="0" y="11"/>
                    <a:pt x="12" y="0"/>
                    <a:pt x="27" y="0"/>
                  </a:cubicBezTo>
                  <a:cubicBezTo>
                    <a:pt x="530" y="0"/>
                    <a:pt x="530" y="0"/>
                    <a:pt x="530" y="0"/>
                  </a:cubicBezTo>
                  <a:cubicBezTo>
                    <a:pt x="544" y="0"/>
                    <a:pt x="556" y="11"/>
                    <a:pt x="556" y="26"/>
                  </a:cubicBezTo>
                  <a:cubicBezTo>
                    <a:pt x="556" y="352"/>
                    <a:pt x="556" y="352"/>
                    <a:pt x="556" y="352"/>
                  </a:cubicBezTo>
                  <a:cubicBezTo>
                    <a:pt x="556" y="366"/>
                    <a:pt x="544" y="378"/>
                    <a:pt x="530" y="378"/>
                  </a:cubicBezTo>
                  <a:close/>
                </a:path>
              </a:pathLst>
            </a:custGeom>
            <a:solidFill>
              <a:srgbClr val="C6AF92"/>
            </a:solidFill>
            <a:ln>
              <a:noFill/>
            </a:ln>
          </p:spPr>
          <p:txBody>
            <a:bodyPr spcFirstLastPara="1" wrap="square" lIns="91425" tIns="45700" rIns="91425" bIns="45700" anchor="t" anchorCtr="0">
              <a:noAutofit/>
            </a:bodyPr>
            <a:lstStyle/>
            <a:p>
              <a:pPr marL="0" marR="0" lvl="0" indent="0" algn="l" rtl="0">
                <a:lnSpc>
                  <a:spcPct val="100000"/>
                </a:lnSpc>
                <a:spcBef>
                  <a:spcPct val="0"/>
                </a:spcBef>
                <a:spcAft>
                  <a:spcPct val="0"/>
                </a:spcAft>
                <a:buNone/>
              </a:pPr>
              <a:endParaRPr sz="1800" b="0" i="0" u="none" dirty="0">
                <a:solidFill>
                  <a:schemeClr val="dk1"/>
                </a:solidFill>
                <a:cs typeface="+mn-ea"/>
                <a:sym typeface="+mn-lt"/>
              </a:endParaRPr>
            </a:p>
          </p:txBody>
        </p:sp>
        <p:sp>
          <p:nvSpPr>
            <p:cNvPr id="23" name="Google Shape;343;p18"/>
            <p:cNvSpPr/>
            <p:nvPr/>
          </p:nvSpPr>
          <p:spPr>
            <a:xfrm>
              <a:off x="941268" y="4849234"/>
              <a:ext cx="1695099" cy="470385"/>
            </a:xfrm>
            <a:custGeom>
              <a:avLst/>
              <a:gdLst/>
              <a:ahLst/>
              <a:cxnLst/>
              <a:rect l="l" t="t" r="r" b="b"/>
              <a:pathLst>
                <a:path w="991" h="275" extrusionOk="0">
                  <a:moveTo>
                    <a:pt x="991" y="275"/>
                  </a:moveTo>
                  <a:lnTo>
                    <a:pt x="0" y="0"/>
                  </a:lnTo>
                  <a:lnTo>
                    <a:pt x="991" y="0"/>
                  </a:lnTo>
                  <a:lnTo>
                    <a:pt x="991" y="275"/>
                  </a:lnTo>
                  <a:close/>
                </a:path>
              </a:pathLst>
            </a:custGeom>
            <a:solidFill>
              <a:srgbClr val="C6AF92">
                <a:alpha val="40000"/>
              </a:srgbClr>
            </a:solidFill>
            <a:ln>
              <a:noFill/>
            </a:ln>
          </p:spPr>
          <p:txBody>
            <a:bodyPr spcFirstLastPara="1" wrap="square" lIns="91425" tIns="45700" rIns="91425" bIns="45700" anchor="t" anchorCtr="0">
              <a:noAutofit/>
            </a:bodyPr>
            <a:lstStyle/>
            <a:p>
              <a:pPr marL="0" marR="0" lvl="0" indent="0" algn="l" rtl="0">
                <a:lnSpc>
                  <a:spcPct val="100000"/>
                </a:lnSpc>
                <a:spcBef>
                  <a:spcPct val="0"/>
                </a:spcBef>
                <a:spcAft>
                  <a:spcPct val="0"/>
                </a:spcAft>
                <a:buNone/>
              </a:pPr>
              <a:endParaRPr sz="1800" b="0" i="0" u="none" dirty="0">
                <a:solidFill>
                  <a:schemeClr val="dk1"/>
                </a:solidFill>
                <a:cs typeface="+mn-ea"/>
                <a:sym typeface="+mn-lt"/>
              </a:endParaRPr>
            </a:p>
          </p:txBody>
        </p:sp>
        <p:sp>
          <p:nvSpPr>
            <p:cNvPr id="24" name="Google Shape;344;p18"/>
            <p:cNvSpPr/>
            <p:nvPr/>
          </p:nvSpPr>
          <p:spPr>
            <a:xfrm>
              <a:off x="1575861" y="5015890"/>
              <a:ext cx="1060506" cy="294205"/>
            </a:xfrm>
            <a:custGeom>
              <a:avLst/>
              <a:gdLst/>
              <a:ahLst/>
              <a:cxnLst/>
              <a:rect l="l" t="t" r="r" b="b"/>
              <a:pathLst>
                <a:path w="620" h="172" extrusionOk="0">
                  <a:moveTo>
                    <a:pt x="0" y="172"/>
                  </a:moveTo>
                  <a:lnTo>
                    <a:pt x="620" y="172"/>
                  </a:lnTo>
                  <a:lnTo>
                    <a:pt x="0" y="0"/>
                  </a:lnTo>
                  <a:lnTo>
                    <a:pt x="0" y="172"/>
                  </a:lnTo>
                  <a:close/>
                </a:path>
              </a:pathLst>
            </a:custGeom>
            <a:solidFill>
              <a:srgbClr val="C6AF92">
                <a:alpha val="20000"/>
              </a:srgbClr>
            </a:solidFill>
            <a:ln>
              <a:noFill/>
            </a:ln>
          </p:spPr>
          <p:txBody>
            <a:bodyPr spcFirstLastPara="1" wrap="square" lIns="91425" tIns="45700" rIns="91425" bIns="45700" anchor="t" anchorCtr="0">
              <a:noAutofit/>
            </a:bodyPr>
            <a:lstStyle/>
            <a:p>
              <a:pPr marL="0" marR="0" lvl="0" indent="0" algn="l" rtl="0">
                <a:lnSpc>
                  <a:spcPct val="100000"/>
                </a:lnSpc>
                <a:spcBef>
                  <a:spcPct val="0"/>
                </a:spcBef>
                <a:spcAft>
                  <a:spcPct val="0"/>
                </a:spcAft>
                <a:buNone/>
              </a:pPr>
              <a:endParaRPr sz="1800" b="0" i="0" u="none" dirty="0">
                <a:solidFill>
                  <a:schemeClr val="dk1"/>
                </a:solidFill>
                <a:cs typeface="+mn-ea"/>
                <a:sym typeface="+mn-lt"/>
              </a:endParaRPr>
            </a:p>
          </p:txBody>
        </p:sp>
        <p:sp>
          <p:nvSpPr>
            <p:cNvPr id="25" name="Google Shape;345;p18"/>
            <p:cNvSpPr/>
            <p:nvPr/>
          </p:nvSpPr>
          <p:spPr>
            <a:xfrm>
              <a:off x="1575861" y="5310095"/>
              <a:ext cx="528542" cy="429333"/>
            </a:xfrm>
            <a:custGeom>
              <a:avLst/>
              <a:gdLst/>
              <a:ahLst/>
              <a:cxnLst/>
              <a:rect l="l" t="t" r="r" b="b"/>
              <a:pathLst>
                <a:path w="309" h="251" extrusionOk="0">
                  <a:moveTo>
                    <a:pt x="309" y="251"/>
                  </a:moveTo>
                  <a:lnTo>
                    <a:pt x="0" y="0"/>
                  </a:lnTo>
                  <a:lnTo>
                    <a:pt x="309" y="0"/>
                  </a:lnTo>
                  <a:lnTo>
                    <a:pt x="309" y="251"/>
                  </a:lnTo>
                  <a:close/>
                </a:path>
              </a:pathLst>
            </a:custGeom>
            <a:solidFill>
              <a:srgbClr val="C6AF92">
                <a:alpha val="10000"/>
              </a:srgbClr>
            </a:solidFill>
            <a:ln>
              <a:noFill/>
            </a:ln>
          </p:spPr>
          <p:txBody>
            <a:bodyPr spcFirstLastPara="1" wrap="square" lIns="91425" tIns="45700" rIns="91425" bIns="45700" anchor="t" anchorCtr="0">
              <a:noAutofit/>
            </a:bodyPr>
            <a:lstStyle/>
            <a:p>
              <a:pPr marL="0" marR="0" lvl="0" indent="0" algn="l" rtl="0">
                <a:lnSpc>
                  <a:spcPct val="100000"/>
                </a:lnSpc>
                <a:spcBef>
                  <a:spcPct val="0"/>
                </a:spcBef>
                <a:spcAft>
                  <a:spcPct val="0"/>
                </a:spcAft>
                <a:buNone/>
              </a:pPr>
              <a:endParaRPr sz="1800" b="0" i="0" u="none" dirty="0">
                <a:solidFill>
                  <a:schemeClr val="dk1"/>
                </a:solidFill>
                <a:cs typeface="+mn-ea"/>
                <a:sym typeface="+mn-lt"/>
              </a:endParaRPr>
            </a:p>
          </p:txBody>
        </p:sp>
      </p:grpSp>
      <p:grpSp>
        <p:nvGrpSpPr>
          <p:cNvPr id="35" name="Group 1"/>
          <p:cNvGrpSpPr/>
          <p:nvPr/>
        </p:nvGrpSpPr>
        <p:grpSpPr>
          <a:xfrm flipH="1">
            <a:off x="5574678" y="5411271"/>
            <a:ext cx="701498" cy="694580"/>
            <a:chOff x="941268" y="2894140"/>
            <a:chExt cx="2873630" cy="2845288"/>
          </a:xfrm>
        </p:grpSpPr>
        <p:sp>
          <p:nvSpPr>
            <p:cNvPr id="36" name="Google Shape;342;p18"/>
            <p:cNvSpPr/>
            <p:nvPr/>
          </p:nvSpPr>
          <p:spPr>
            <a:xfrm>
              <a:off x="941268" y="2894140"/>
              <a:ext cx="2873630" cy="1955094"/>
            </a:xfrm>
            <a:custGeom>
              <a:avLst/>
              <a:gdLst/>
              <a:ahLst/>
              <a:cxnLst/>
              <a:rect l="l" t="t" r="r" b="b"/>
              <a:pathLst>
                <a:path w="556" h="378" extrusionOk="0">
                  <a:moveTo>
                    <a:pt x="530" y="378"/>
                  </a:moveTo>
                  <a:cubicBezTo>
                    <a:pt x="0" y="378"/>
                    <a:pt x="0" y="378"/>
                    <a:pt x="0" y="378"/>
                  </a:cubicBezTo>
                  <a:cubicBezTo>
                    <a:pt x="0" y="26"/>
                    <a:pt x="0" y="26"/>
                    <a:pt x="0" y="26"/>
                  </a:cubicBezTo>
                  <a:cubicBezTo>
                    <a:pt x="0" y="11"/>
                    <a:pt x="12" y="0"/>
                    <a:pt x="27" y="0"/>
                  </a:cubicBezTo>
                  <a:cubicBezTo>
                    <a:pt x="530" y="0"/>
                    <a:pt x="530" y="0"/>
                    <a:pt x="530" y="0"/>
                  </a:cubicBezTo>
                  <a:cubicBezTo>
                    <a:pt x="544" y="0"/>
                    <a:pt x="556" y="11"/>
                    <a:pt x="556" y="26"/>
                  </a:cubicBezTo>
                  <a:cubicBezTo>
                    <a:pt x="556" y="352"/>
                    <a:pt x="556" y="352"/>
                    <a:pt x="556" y="352"/>
                  </a:cubicBezTo>
                  <a:cubicBezTo>
                    <a:pt x="556" y="366"/>
                    <a:pt x="544" y="378"/>
                    <a:pt x="530" y="378"/>
                  </a:cubicBezTo>
                  <a:close/>
                </a:path>
              </a:pathLst>
            </a:custGeom>
            <a:solidFill>
              <a:srgbClr val="206A5D"/>
            </a:solidFill>
            <a:ln>
              <a:noFill/>
            </a:ln>
          </p:spPr>
          <p:txBody>
            <a:bodyPr spcFirstLastPara="1" wrap="square" lIns="91425" tIns="45700" rIns="91425" bIns="45700" anchor="t" anchorCtr="0">
              <a:noAutofit/>
            </a:bodyPr>
            <a:lstStyle/>
            <a:p>
              <a:pPr marL="0" marR="0" lvl="0" indent="0" algn="l" rtl="0">
                <a:lnSpc>
                  <a:spcPct val="100000"/>
                </a:lnSpc>
                <a:spcBef>
                  <a:spcPct val="0"/>
                </a:spcBef>
                <a:spcAft>
                  <a:spcPct val="0"/>
                </a:spcAft>
                <a:buNone/>
              </a:pPr>
              <a:endParaRPr sz="1800" b="0" i="0" u="none" dirty="0">
                <a:solidFill>
                  <a:schemeClr val="dk1"/>
                </a:solidFill>
                <a:cs typeface="+mn-ea"/>
                <a:sym typeface="+mn-lt"/>
              </a:endParaRPr>
            </a:p>
          </p:txBody>
        </p:sp>
        <p:sp>
          <p:nvSpPr>
            <p:cNvPr id="37" name="Google Shape;343;p18"/>
            <p:cNvSpPr/>
            <p:nvPr/>
          </p:nvSpPr>
          <p:spPr>
            <a:xfrm>
              <a:off x="941268" y="4849234"/>
              <a:ext cx="1695099" cy="470385"/>
            </a:xfrm>
            <a:custGeom>
              <a:avLst/>
              <a:gdLst/>
              <a:ahLst/>
              <a:cxnLst/>
              <a:rect l="l" t="t" r="r" b="b"/>
              <a:pathLst>
                <a:path w="991" h="275" extrusionOk="0">
                  <a:moveTo>
                    <a:pt x="991" y="275"/>
                  </a:moveTo>
                  <a:lnTo>
                    <a:pt x="0" y="0"/>
                  </a:lnTo>
                  <a:lnTo>
                    <a:pt x="991" y="0"/>
                  </a:lnTo>
                  <a:lnTo>
                    <a:pt x="991" y="275"/>
                  </a:lnTo>
                  <a:close/>
                </a:path>
              </a:pathLst>
            </a:custGeom>
            <a:solidFill>
              <a:srgbClr val="206A5D">
                <a:alpha val="40000"/>
              </a:srgbClr>
            </a:solidFill>
            <a:ln>
              <a:noFill/>
            </a:ln>
          </p:spPr>
          <p:txBody>
            <a:bodyPr spcFirstLastPara="1" wrap="square" lIns="91425" tIns="45700" rIns="91425" bIns="45700" anchor="t" anchorCtr="0">
              <a:noAutofit/>
            </a:bodyPr>
            <a:lstStyle/>
            <a:p>
              <a:pPr marL="0" marR="0" lvl="0" indent="0" algn="l" rtl="0">
                <a:lnSpc>
                  <a:spcPct val="100000"/>
                </a:lnSpc>
                <a:spcBef>
                  <a:spcPct val="0"/>
                </a:spcBef>
                <a:spcAft>
                  <a:spcPct val="0"/>
                </a:spcAft>
                <a:buNone/>
              </a:pPr>
              <a:endParaRPr sz="1800" b="0" i="0" u="none" dirty="0">
                <a:solidFill>
                  <a:schemeClr val="dk1"/>
                </a:solidFill>
                <a:cs typeface="+mn-ea"/>
                <a:sym typeface="+mn-lt"/>
              </a:endParaRPr>
            </a:p>
          </p:txBody>
        </p:sp>
        <p:sp>
          <p:nvSpPr>
            <p:cNvPr id="38" name="Google Shape;344;p18"/>
            <p:cNvSpPr/>
            <p:nvPr/>
          </p:nvSpPr>
          <p:spPr>
            <a:xfrm>
              <a:off x="1575861" y="5015890"/>
              <a:ext cx="1060506" cy="294205"/>
            </a:xfrm>
            <a:custGeom>
              <a:avLst/>
              <a:gdLst/>
              <a:ahLst/>
              <a:cxnLst/>
              <a:rect l="l" t="t" r="r" b="b"/>
              <a:pathLst>
                <a:path w="620" h="172" extrusionOk="0">
                  <a:moveTo>
                    <a:pt x="0" y="172"/>
                  </a:moveTo>
                  <a:lnTo>
                    <a:pt x="620" y="172"/>
                  </a:lnTo>
                  <a:lnTo>
                    <a:pt x="0" y="0"/>
                  </a:lnTo>
                  <a:lnTo>
                    <a:pt x="0" y="172"/>
                  </a:lnTo>
                  <a:close/>
                </a:path>
              </a:pathLst>
            </a:custGeom>
            <a:solidFill>
              <a:srgbClr val="206A5D">
                <a:alpha val="20000"/>
              </a:srgbClr>
            </a:solidFill>
            <a:ln>
              <a:noFill/>
            </a:ln>
          </p:spPr>
          <p:txBody>
            <a:bodyPr spcFirstLastPara="1" wrap="square" lIns="91425" tIns="45700" rIns="91425" bIns="45700" anchor="t" anchorCtr="0">
              <a:noAutofit/>
            </a:bodyPr>
            <a:lstStyle/>
            <a:p>
              <a:pPr marL="0" marR="0" lvl="0" indent="0" algn="l" rtl="0">
                <a:lnSpc>
                  <a:spcPct val="100000"/>
                </a:lnSpc>
                <a:spcBef>
                  <a:spcPct val="0"/>
                </a:spcBef>
                <a:spcAft>
                  <a:spcPct val="0"/>
                </a:spcAft>
                <a:buNone/>
              </a:pPr>
              <a:endParaRPr sz="1800" b="0" i="0" u="none" dirty="0">
                <a:solidFill>
                  <a:schemeClr val="dk1"/>
                </a:solidFill>
                <a:cs typeface="+mn-ea"/>
                <a:sym typeface="+mn-lt"/>
              </a:endParaRPr>
            </a:p>
          </p:txBody>
        </p:sp>
        <p:sp>
          <p:nvSpPr>
            <p:cNvPr id="39" name="Google Shape;345;p18"/>
            <p:cNvSpPr/>
            <p:nvPr/>
          </p:nvSpPr>
          <p:spPr>
            <a:xfrm>
              <a:off x="1575861" y="5310095"/>
              <a:ext cx="528542" cy="429333"/>
            </a:xfrm>
            <a:custGeom>
              <a:avLst/>
              <a:gdLst/>
              <a:ahLst/>
              <a:cxnLst/>
              <a:rect l="l" t="t" r="r" b="b"/>
              <a:pathLst>
                <a:path w="309" h="251" extrusionOk="0">
                  <a:moveTo>
                    <a:pt x="309" y="251"/>
                  </a:moveTo>
                  <a:lnTo>
                    <a:pt x="0" y="0"/>
                  </a:lnTo>
                  <a:lnTo>
                    <a:pt x="309" y="0"/>
                  </a:lnTo>
                  <a:lnTo>
                    <a:pt x="309" y="251"/>
                  </a:lnTo>
                  <a:close/>
                </a:path>
              </a:pathLst>
            </a:custGeom>
            <a:solidFill>
              <a:srgbClr val="206A5D">
                <a:alpha val="10000"/>
              </a:srgbClr>
            </a:solidFill>
            <a:ln>
              <a:noFill/>
            </a:ln>
          </p:spPr>
          <p:txBody>
            <a:bodyPr spcFirstLastPara="1" wrap="square" lIns="91425" tIns="45700" rIns="91425" bIns="45700" anchor="t" anchorCtr="0">
              <a:noAutofit/>
            </a:bodyPr>
            <a:lstStyle/>
            <a:p>
              <a:pPr marL="0" marR="0" lvl="0" indent="0" algn="l" rtl="0">
                <a:lnSpc>
                  <a:spcPct val="100000"/>
                </a:lnSpc>
                <a:spcBef>
                  <a:spcPct val="0"/>
                </a:spcBef>
                <a:spcAft>
                  <a:spcPct val="0"/>
                </a:spcAft>
                <a:buNone/>
              </a:pPr>
              <a:endParaRPr sz="1800" b="0" i="0" u="none" dirty="0">
                <a:solidFill>
                  <a:schemeClr val="dk1"/>
                </a:solidFill>
                <a:cs typeface="+mn-ea"/>
                <a:sym typeface="+mn-lt"/>
              </a:endParaRPr>
            </a:p>
          </p:txBody>
        </p:sp>
      </p:grpSp>
      <p:sp>
        <p:nvSpPr>
          <p:cNvPr id="41" name="椭圆 40"/>
          <p:cNvSpPr/>
          <p:nvPr/>
        </p:nvSpPr>
        <p:spPr>
          <a:xfrm>
            <a:off x="7249373" y="1227730"/>
            <a:ext cx="925300" cy="925299"/>
          </a:xfrm>
          <a:prstGeom prst="ellipse">
            <a:avLst/>
          </a:prstGeom>
          <a:solidFill>
            <a:schemeClr val="bg1"/>
          </a:solidFill>
          <a:ln w="31750">
            <a:noFill/>
          </a:ln>
          <a:effectLst>
            <a:outerShdw blurRad="4064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prstClr val="white"/>
              </a:solidFill>
              <a:cs typeface="+mn-ea"/>
              <a:sym typeface="+mn-lt"/>
            </a:endParaRPr>
          </a:p>
        </p:txBody>
      </p:sp>
      <p:sp>
        <p:nvSpPr>
          <p:cNvPr id="42" name="iconfont-1124-841231"/>
          <p:cNvSpPr>
            <a:spLocks noChangeAspect="1"/>
          </p:cNvSpPr>
          <p:nvPr/>
        </p:nvSpPr>
        <p:spPr>
          <a:xfrm>
            <a:off x="5763741" y="5511072"/>
            <a:ext cx="338990" cy="285477"/>
          </a:xfrm>
          <a:custGeom>
            <a:avLst/>
            <a:gdLst>
              <a:gd name="T0" fmla="*/ 0 w 10133"/>
              <a:gd name="T1" fmla="*/ 6934 h 8534"/>
              <a:gd name="T2" fmla="*/ 1066 w 10133"/>
              <a:gd name="T3" fmla="*/ 6934 h 8534"/>
              <a:gd name="T4" fmla="*/ 1066 w 10133"/>
              <a:gd name="T5" fmla="*/ 7200 h 8534"/>
              <a:gd name="T6" fmla="*/ 533 w 10133"/>
              <a:gd name="T7" fmla="*/ 7200 h 8534"/>
              <a:gd name="T8" fmla="*/ 533 w 10133"/>
              <a:gd name="T9" fmla="*/ 7734 h 8534"/>
              <a:gd name="T10" fmla="*/ 1066 w 10133"/>
              <a:gd name="T11" fmla="*/ 7734 h 8534"/>
              <a:gd name="T12" fmla="*/ 1066 w 10133"/>
              <a:gd name="T13" fmla="*/ 8000 h 8534"/>
              <a:gd name="T14" fmla="*/ 0 w 10133"/>
              <a:gd name="T15" fmla="*/ 8000 h 8534"/>
              <a:gd name="T16" fmla="*/ 0 w 10133"/>
              <a:gd name="T17" fmla="*/ 8534 h 8534"/>
              <a:gd name="T18" fmla="*/ 1600 w 10133"/>
              <a:gd name="T19" fmla="*/ 8534 h 8534"/>
              <a:gd name="T20" fmla="*/ 1600 w 10133"/>
              <a:gd name="T21" fmla="*/ 6400 h 8534"/>
              <a:gd name="T22" fmla="*/ 0 w 10133"/>
              <a:gd name="T23" fmla="*/ 6400 h 8534"/>
              <a:gd name="T24" fmla="*/ 0 w 10133"/>
              <a:gd name="T25" fmla="*/ 6934 h 8534"/>
              <a:gd name="T26" fmla="*/ 533 w 10133"/>
              <a:gd name="T27" fmla="*/ 2134 h 8534"/>
              <a:gd name="T28" fmla="*/ 1066 w 10133"/>
              <a:gd name="T29" fmla="*/ 2134 h 8534"/>
              <a:gd name="T30" fmla="*/ 1066 w 10133"/>
              <a:gd name="T31" fmla="*/ 0 h 8534"/>
              <a:gd name="T32" fmla="*/ 0 w 10133"/>
              <a:gd name="T33" fmla="*/ 0 h 8534"/>
              <a:gd name="T34" fmla="*/ 0 w 10133"/>
              <a:gd name="T35" fmla="*/ 534 h 8534"/>
              <a:gd name="T36" fmla="*/ 533 w 10133"/>
              <a:gd name="T37" fmla="*/ 534 h 8534"/>
              <a:gd name="T38" fmla="*/ 533 w 10133"/>
              <a:gd name="T39" fmla="*/ 2134 h 8534"/>
              <a:gd name="T40" fmla="*/ 0 w 10133"/>
              <a:gd name="T41" fmla="*/ 3734 h 8534"/>
              <a:gd name="T42" fmla="*/ 960 w 10133"/>
              <a:gd name="T43" fmla="*/ 3734 h 8534"/>
              <a:gd name="T44" fmla="*/ 0 w 10133"/>
              <a:gd name="T45" fmla="*/ 4854 h 8534"/>
              <a:gd name="T46" fmla="*/ 0 w 10133"/>
              <a:gd name="T47" fmla="*/ 5334 h 8534"/>
              <a:gd name="T48" fmla="*/ 1600 w 10133"/>
              <a:gd name="T49" fmla="*/ 5334 h 8534"/>
              <a:gd name="T50" fmla="*/ 1600 w 10133"/>
              <a:gd name="T51" fmla="*/ 4800 h 8534"/>
              <a:gd name="T52" fmla="*/ 640 w 10133"/>
              <a:gd name="T53" fmla="*/ 4800 h 8534"/>
              <a:gd name="T54" fmla="*/ 1600 w 10133"/>
              <a:gd name="T55" fmla="*/ 3680 h 8534"/>
              <a:gd name="T56" fmla="*/ 1600 w 10133"/>
              <a:gd name="T57" fmla="*/ 3200 h 8534"/>
              <a:gd name="T58" fmla="*/ 0 w 10133"/>
              <a:gd name="T59" fmla="*/ 3200 h 8534"/>
              <a:gd name="T60" fmla="*/ 0 w 10133"/>
              <a:gd name="T61" fmla="*/ 3734 h 8534"/>
              <a:gd name="T62" fmla="*/ 2666 w 10133"/>
              <a:gd name="T63" fmla="*/ 534 h 8534"/>
              <a:gd name="T64" fmla="*/ 2666 w 10133"/>
              <a:gd name="T65" fmla="*/ 1600 h 8534"/>
              <a:gd name="T66" fmla="*/ 10133 w 10133"/>
              <a:gd name="T67" fmla="*/ 1600 h 8534"/>
              <a:gd name="T68" fmla="*/ 10133 w 10133"/>
              <a:gd name="T69" fmla="*/ 534 h 8534"/>
              <a:gd name="T70" fmla="*/ 2666 w 10133"/>
              <a:gd name="T71" fmla="*/ 534 h 8534"/>
              <a:gd name="T72" fmla="*/ 2666 w 10133"/>
              <a:gd name="T73" fmla="*/ 8000 h 8534"/>
              <a:gd name="T74" fmla="*/ 10133 w 10133"/>
              <a:gd name="T75" fmla="*/ 8000 h 8534"/>
              <a:gd name="T76" fmla="*/ 10133 w 10133"/>
              <a:gd name="T77" fmla="*/ 6934 h 8534"/>
              <a:gd name="T78" fmla="*/ 2666 w 10133"/>
              <a:gd name="T79" fmla="*/ 6934 h 8534"/>
              <a:gd name="T80" fmla="*/ 2666 w 10133"/>
              <a:gd name="T81" fmla="*/ 8000 h 8534"/>
              <a:gd name="T82" fmla="*/ 2666 w 10133"/>
              <a:gd name="T83" fmla="*/ 4800 h 8534"/>
              <a:gd name="T84" fmla="*/ 10133 w 10133"/>
              <a:gd name="T85" fmla="*/ 4800 h 8534"/>
              <a:gd name="T86" fmla="*/ 10133 w 10133"/>
              <a:gd name="T87" fmla="*/ 3734 h 8534"/>
              <a:gd name="T88" fmla="*/ 2666 w 10133"/>
              <a:gd name="T89" fmla="*/ 3734 h 8534"/>
              <a:gd name="T90" fmla="*/ 2666 w 10133"/>
              <a:gd name="T91" fmla="*/ 4800 h 8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133" h="8534">
                <a:moveTo>
                  <a:pt x="0" y="6934"/>
                </a:moveTo>
                <a:lnTo>
                  <a:pt x="1066" y="6934"/>
                </a:lnTo>
                <a:lnTo>
                  <a:pt x="1066" y="7200"/>
                </a:lnTo>
                <a:lnTo>
                  <a:pt x="533" y="7200"/>
                </a:lnTo>
                <a:lnTo>
                  <a:pt x="533" y="7734"/>
                </a:lnTo>
                <a:lnTo>
                  <a:pt x="1066" y="7734"/>
                </a:lnTo>
                <a:lnTo>
                  <a:pt x="1066" y="8000"/>
                </a:lnTo>
                <a:lnTo>
                  <a:pt x="0" y="8000"/>
                </a:lnTo>
                <a:lnTo>
                  <a:pt x="0" y="8534"/>
                </a:lnTo>
                <a:lnTo>
                  <a:pt x="1600" y="8534"/>
                </a:lnTo>
                <a:lnTo>
                  <a:pt x="1600" y="6400"/>
                </a:lnTo>
                <a:lnTo>
                  <a:pt x="0" y="6400"/>
                </a:lnTo>
                <a:lnTo>
                  <a:pt x="0" y="6934"/>
                </a:lnTo>
                <a:close/>
                <a:moveTo>
                  <a:pt x="533" y="2134"/>
                </a:moveTo>
                <a:lnTo>
                  <a:pt x="1066" y="2134"/>
                </a:lnTo>
                <a:lnTo>
                  <a:pt x="1066" y="0"/>
                </a:lnTo>
                <a:lnTo>
                  <a:pt x="0" y="0"/>
                </a:lnTo>
                <a:lnTo>
                  <a:pt x="0" y="534"/>
                </a:lnTo>
                <a:lnTo>
                  <a:pt x="533" y="534"/>
                </a:lnTo>
                <a:lnTo>
                  <a:pt x="533" y="2134"/>
                </a:lnTo>
                <a:close/>
                <a:moveTo>
                  <a:pt x="0" y="3734"/>
                </a:moveTo>
                <a:lnTo>
                  <a:pt x="960" y="3734"/>
                </a:lnTo>
                <a:lnTo>
                  <a:pt x="0" y="4854"/>
                </a:lnTo>
                <a:lnTo>
                  <a:pt x="0" y="5334"/>
                </a:lnTo>
                <a:lnTo>
                  <a:pt x="1600" y="5334"/>
                </a:lnTo>
                <a:lnTo>
                  <a:pt x="1600" y="4800"/>
                </a:lnTo>
                <a:lnTo>
                  <a:pt x="640" y="4800"/>
                </a:lnTo>
                <a:lnTo>
                  <a:pt x="1600" y="3680"/>
                </a:lnTo>
                <a:lnTo>
                  <a:pt x="1600" y="3200"/>
                </a:lnTo>
                <a:lnTo>
                  <a:pt x="0" y="3200"/>
                </a:lnTo>
                <a:lnTo>
                  <a:pt x="0" y="3734"/>
                </a:lnTo>
                <a:close/>
                <a:moveTo>
                  <a:pt x="2666" y="534"/>
                </a:moveTo>
                <a:lnTo>
                  <a:pt x="2666" y="1600"/>
                </a:lnTo>
                <a:lnTo>
                  <a:pt x="10133" y="1600"/>
                </a:lnTo>
                <a:lnTo>
                  <a:pt x="10133" y="534"/>
                </a:lnTo>
                <a:lnTo>
                  <a:pt x="2666" y="534"/>
                </a:lnTo>
                <a:close/>
                <a:moveTo>
                  <a:pt x="2666" y="8000"/>
                </a:moveTo>
                <a:lnTo>
                  <a:pt x="10133" y="8000"/>
                </a:lnTo>
                <a:lnTo>
                  <a:pt x="10133" y="6934"/>
                </a:lnTo>
                <a:lnTo>
                  <a:pt x="2666" y="6934"/>
                </a:lnTo>
                <a:lnTo>
                  <a:pt x="2666" y="8000"/>
                </a:lnTo>
                <a:close/>
                <a:moveTo>
                  <a:pt x="2666" y="4800"/>
                </a:moveTo>
                <a:lnTo>
                  <a:pt x="10133" y="4800"/>
                </a:lnTo>
                <a:lnTo>
                  <a:pt x="10133" y="3734"/>
                </a:lnTo>
                <a:lnTo>
                  <a:pt x="2666" y="3734"/>
                </a:lnTo>
                <a:lnTo>
                  <a:pt x="2666" y="48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43" name="verified-commercial-list_57632"/>
          <p:cNvSpPr>
            <a:spLocks noChangeAspect="1"/>
          </p:cNvSpPr>
          <p:nvPr/>
        </p:nvSpPr>
        <p:spPr>
          <a:xfrm>
            <a:off x="7535014" y="1486972"/>
            <a:ext cx="376320" cy="436453"/>
          </a:xfrm>
          <a:custGeom>
            <a:avLst/>
            <a:gdLst>
              <a:gd name="connsiteX0" fmla="*/ 232301 w 523313"/>
              <a:gd name="connsiteY0" fmla="*/ 453100 h 606933"/>
              <a:gd name="connsiteX1" fmla="*/ 443362 w 523313"/>
              <a:gd name="connsiteY1" fmla="*/ 453100 h 606933"/>
              <a:gd name="connsiteX2" fmla="*/ 443362 w 523313"/>
              <a:gd name="connsiteY2" fmla="*/ 496498 h 606933"/>
              <a:gd name="connsiteX3" fmla="*/ 232301 w 523313"/>
              <a:gd name="connsiteY3" fmla="*/ 496498 h 606933"/>
              <a:gd name="connsiteX4" fmla="*/ 166906 w 523313"/>
              <a:gd name="connsiteY4" fmla="*/ 405116 h 606933"/>
              <a:gd name="connsiteX5" fmla="*/ 197654 w 523313"/>
              <a:gd name="connsiteY5" fmla="*/ 435818 h 606933"/>
              <a:gd name="connsiteX6" fmla="*/ 118601 w 523313"/>
              <a:gd name="connsiteY6" fmla="*/ 514704 h 606933"/>
              <a:gd name="connsiteX7" fmla="*/ 70777 w 523313"/>
              <a:gd name="connsiteY7" fmla="*/ 466951 h 606933"/>
              <a:gd name="connsiteX8" fmla="*/ 101525 w 523313"/>
              <a:gd name="connsiteY8" fmla="*/ 436249 h 606933"/>
              <a:gd name="connsiteX9" fmla="*/ 118601 w 523313"/>
              <a:gd name="connsiteY9" fmla="*/ 453300 h 606933"/>
              <a:gd name="connsiteX10" fmla="*/ 232301 w 523313"/>
              <a:gd name="connsiteY10" fmla="*/ 344783 h 606933"/>
              <a:gd name="connsiteX11" fmla="*/ 443362 w 523313"/>
              <a:gd name="connsiteY11" fmla="*/ 344783 h 606933"/>
              <a:gd name="connsiteX12" fmla="*/ 443362 w 523313"/>
              <a:gd name="connsiteY12" fmla="*/ 388251 h 606933"/>
              <a:gd name="connsiteX13" fmla="*/ 232301 w 523313"/>
              <a:gd name="connsiteY13" fmla="*/ 388251 h 606933"/>
              <a:gd name="connsiteX14" fmla="*/ 166906 w 523313"/>
              <a:gd name="connsiteY14" fmla="*/ 296939 h 606933"/>
              <a:gd name="connsiteX15" fmla="*/ 197654 w 523313"/>
              <a:gd name="connsiteY15" fmla="*/ 327627 h 606933"/>
              <a:gd name="connsiteX16" fmla="*/ 118601 w 523313"/>
              <a:gd name="connsiteY16" fmla="*/ 406527 h 606933"/>
              <a:gd name="connsiteX17" fmla="*/ 70777 w 523313"/>
              <a:gd name="connsiteY17" fmla="*/ 358795 h 606933"/>
              <a:gd name="connsiteX18" fmla="*/ 101525 w 523313"/>
              <a:gd name="connsiteY18" fmla="*/ 328106 h 606933"/>
              <a:gd name="connsiteX19" fmla="*/ 118601 w 523313"/>
              <a:gd name="connsiteY19" fmla="*/ 345150 h 606933"/>
              <a:gd name="connsiteX20" fmla="*/ 232301 w 523313"/>
              <a:gd name="connsiteY20" fmla="*/ 236606 h 606933"/>
              <a:gd name="connsiteX21" fmla="*/ 443362 w 523313"/>
              <a:gd name="connsiteY21" fmla="*/ 236606 h 606933"/>
              <a:gd name="connsiteX22" fmla="*/ 443362 w 523313"/>
              <a:gd name="connsiteY22" fmla="*/ 280004 h 606933"/>
              <a:gd name="connsiteX23" fmla="*/ 232301 w 523313"/>
              <a:gd name="connsiteY23" fmla="*/ 280004 h 606933"/>
              <a:gd name="connsiteX24" fmla="*/ 166906 w 523313"/>
              <a:gd name="connsiteY24" fmla="*/ 188762 h 606933"/>
              <a:gd name="connsiteX25" fmla="*/ 197654 w 523313"/>
              <a:gd name="connsiteY25" fmla="*/ 219470 h 606933"/>
              <a:gd name="connsiteX26" fmla="*/ 118601 w 523313"/>
              <a:gd name="connsiteY26" fmla="*/ 298421 h 606933"/>
              <a:gd name="connsiteX27" fmla="*/ 70777 w 523313"/>
              <a:gd name="connsiteY27" fmla="*/ 250610 h 606933"/>
              <a:gd name="connsiteX28" fmla="*/ 101525 w 523313"/>
              <a:gd name="connsiteY28" fmla="*/ 219902 h 606933"/>
              <a:gd name="connsiteX29" fmla="*/ 118601 w 523313"/>
              <a:gd name="connsiteY29" fmla="*/ 236956 h 606933"/>
              <a:gd name="connsiteX30" fmla="*/ 393684 w 523313"/>
              <a:gd name="connsiteY30" fmla="*/ 74154 h 606933"/>
              <a:gd name="connsiteX31" fmla="*/ 393684 w 523313"/>
              <a:gd name="connsiteY31" fmla="*/ 129434 h 606933"/>
              <a:gd name="connsiteX32" fmla="*/ 449096 w 523313"/>
              <a:gd name="connsiteY32" fmla="*/ 129434 h 606933"/>
              <a:gd name="connsiteX33" fmla="*/ 43513 w 523313"/>
              <a:gd name="connsiteY33" fmla="*/ 43448 h 606933"/>
              <a:gd name="connsiteX34" fmla="*/ 43513 w 523313"/>
              <a:gd name="connsiteY34" fmla="*/ 563533 h 606933"/>
              <a:gd name="connsiteX35" fmla="*/ 479848 w 523313"/>
              <a:gd name="connsiteY35" fmla="*/ 563533 h 606933"/>
              <a:gd name="connsiteX36" fmla="*/ 479848 w 523313"/>
              <a:gd name="connsiteY36" fmla="*/ 172883 h 606933"/>
              <a:gd name="connsiteX37" fmla="*/ 350219 w 523313"/>
              <a:gd name="connsiteY37" fmla="*/ 172883 h 606933"/>
              <a:gd name="connsiteX38" fmla="*/ 350219 w 523313"/>
              <a:gd name="connsiteY38" fmla="*/ 43448 h 606933"/>
              <a:gd name="connsiteX39" fmla="*/ 0 w 523313"/>
              <a:gd name="connsiteY39" fmla="*/ 0 h 606933"/>
              <a:gd name="connsiteX40" fmla="*/ 380971 w 523313"/>
              <a:gd name="connsiteY40" fmla="*/ 0 h 606933"/>
              <a:gd name="connsiteX41" fmla="*/ 523313 w 523313"/>
              <a:gd name="connsiteY41" fmla="*/ 142177 h 606933"/>
              <a:gd name="connsiteX42" fmla="*/ 523313 w 523313"/>
              <a:gd name="connsiteY42" fmla="*/ 606933 h 606933"/>
              <a:gd name="connsiteX43" fmla="*/ 0 w 523313"/>
              <a:gd name="connsiteY43" fmla="*/ 606933 h 60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3313" h="606933">
                <a:moveTo>
                  <a:pt x="232301" y="453100"/>
                </a:moveTo>
                <a:lnTo>
                  <a:pt x="443362" y="453100"/>
                </a:lnTo>
                <a:lnTo>
                  <a:pt x="443362" y="496498"/>
                </a:lnTo>
                <a:lnTo>
                  <a:pt x="232301" y="496498"/>
                </a:lnTo>
                <a:close/>
                <a:moveTo>
                  <a:pt x="166906" y="405116"/>
                </a:moveTo>
                <a:lnTo>
                  <a:pt x="197654" y="435818"/>
                </a:lnTo>
                <a:lnTo>
                  <a:pt x="118601" y="514704"/>
                </a:lnTo>
                <a:lnTo>
                  <a:pt x="70777" y="466951"/>
                </a:lnTo>
                <a:lnTo>
                  <a:pt x="101525" y="436249"/>
                </a:lnTo>
                <a:lnTo>
                  <a:pt x="118601" y="453300"/>
                </a:lnTo>
                <a:close/>
                <a:moveTo>
                  <a:pt x="232301" y="344783"/>
                </a:moveTo>
                <a:lnTo>
                  <a:pt x="443362" y="344783"/>
                </a:lnTo>
                <a:lnTo>
                  <a:pt x="443362" y="388251"/>
                </a:lnTo>
                <a:lnTo>
                  <a:pt x="232301" y="388251"/>
                </a:lnTo>
                <a:close/>
                <a:moveTo>
                  <a:pt x="166906" y="296939"/>
                </a:moveTo>
                <a:lnTo>
                  <a:pt x="197654" y="327627"/>
                </a:lnTo>
                <a:lnTo>
                  <a:pt x="118601" y="406527"/>
                </a:lnTo>
                <a:lnTo>
                  <a:pt x="70777" y="358795"/>
                </a:lnTo>
                <a:lnTo>
                  <a:pt x="101525" y="328106"/>
                </a:lnTo>
                <a:lnTo>
                  <a:pt x="118601" y="345150"/>
                </a:lnTo>
                <a:close/>
                <a:moveTo>
                  <a:pt x="232301" y="236606"/>
                </a:moveTo>
                <a:lnTo>
                  <a:pt x="443362" y="236606"/>
                </a:lnTo>
                <a:lnTo>
                  <a:pt x="443362" y="280004"/>
                </a:lnTo>
                <a:lnTo>
                  <a:pt x="232301" y="280004"/>
                </a:lnTo>
                <a:close/>
                <a:moveTo>
                  <a:pt x="166906" y="188762"/>
                </a:moveTo>
                <a:lnTo>
                  <a:pt x="197654" y="219470"/>
                </a:lnTo>
                <a:lnTo>
                  <a:pt x="118601" y="298421"/>
                </a:lnTo>
                <a:lnTo>
                  <a:pt x="70777" y="250610"/>
                </a:lnTo>
                <a:lnTo>
                  <a:pt x="101525" y="219902"/>
                </a:lnTo>
                <a:lnTo>
                  <a:pt x="118601" y="236956"/>
                </a:lnTo>
                <a:close/>
                <a:moveTo>
                  <a:pt x="393684" y="74154"/>
                </a:moveTo>
                <a:lnTo>
                  <a:pt x="393684" y="129434"/>
                </a:lnTo>
                <a:lnTo>
                  <a:pt x="449096" y="129434"/>
                </a:lnTo>
                <a:close/>
                <a:moveTo>
                  <a:pt x="43513" y="43448"/>
                </a:moveTo>
                <a:lnTo>
                  <a:pt x="43513" y="563533"/>
                </a:lnTo>
                <a:lnTo>
                  <a:pt x="479848" y="563533"/>
                </a:lnTo>
                <a:lnTo>
                  <a:pt x="479848" y="172883"/>
                </a:lnTo>
                <a:lnTo>
                  <a:pt x="350219" y="172883"/>
                </a:lnTo>
                <a:lnTo>
                  <a:pt x="350219" y="43448"/>
                </a:lnTo>
                <a:close/>
                <a:moveTo>
                  <a:pt x="0" y="0"/>
                </a:moveTo>
                <a:lnTo>
                  <a:pt x="380971" y="0"/>
                </a:lnTo>
                <a:lnTo>
                  <a:pt x="523313" y="142177"/>
                </a:lnTo>
                <a:lnTo>
                  <a:pt x="523313" y="606933"/>
                </a:lnTo>
                <a:lnTo>
                  <a:pt x="0" y="606933"/>
                </a:lnTo>
                <a:close/>
              </a:path>
            </a:pathLst>
          </a:custGeom>
          <a:solidFill>
            <a:srgbClr val="C6A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44" name="矩形: 圆角 14">
            <a:extLst>
              <a:ext uri="{FF2B5EF4-FFF2-40B4-BE49-F238E27FC236}">
                <a16:creationId xmlns:a16="http://schemas.microsoft.com/office/drawing/2014/main" id="{47C457A3-DE60-44B5-8E1A-1CBAF1E82780}"/>
              </a:ext>
            </a:extLst>
          </p:cNvPr>
          <p:cNvSpPr/>
          <p:nvPr/>
        </p:nvSpPr>
        <p:spPr>
          <a:xfrm>
            <a:off x="-85959" y="543455"/>
            <a:ext cx="5909710"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fr-FR" b="1" dirty="0"/>
              <a:t>     </a:t>
            </a:r>
          </a:p>
          <a:p>
            <a:pPr algn="ctr"/>
            <a:r>
              <a:rPr lang="fr-FR" b="1" dirty="0">
                <a:latin typeface="+mj-lt"/>
              </a:rPr>
              <a:t>  </a:t>
            </a:r>
            <a:r>
              <a:rPr lang="fr-FR" b="1" dirty="0"/>
              <a:t>MongoDB et la conversion entre JSON et BSON</a:t>
            </a:r>
            <a:endParaRPr lang="fr-FR" dirty="0"/>
          </a:p>
          <a:p>
            <a:endParaRPr lang="fr-FR" dirty="0">
              <a:effectLst/>
            </a:endParaRPr>
          </a:p>
        </p:txBody>
      </p:sp>
      <p:sp>
        <p:nvSpPr>
          <p:cNvPr id="46" name="文本框 5">
            <a:extLst>
              <a:ext uri="{FF2B5EF4-FFF2-40B4-BE49-F238E27FC236}">
                <a16:creationId xmlns:a16="http://schemas.microsoft.com/office/drawing/2014/main" id="{C3551E3E-0CF3-4488-8E3A-D65396CFFE8F}"/>
              </a:ext>
            </a:extLst>
          </p:cNvPr>
          <p:cNvSpPr txBox="1"/>
          <p:nvPr/>
        </p:nvSpPr>
        <p:spPr>
          <a:xfrm>
            <a:off x="1667105" y="2137898"/>
            <a:ext cx="7050767" cy="1938992"/>
          </a:xfrm>
          <a:prstGeom prst="rect">
            <a:avLst/>
          </a:prstGeom>
          <a:noFill/>
        </p:spPr>
        <p:txBody>
          <a:bodyPr wrap="square" rtlCol="0">
            <a:spAutoFit/>
          </a:bodyPr>
          <a:lstStyle/>
          <a:p>
            <a:r>
              <a:rPr lang="fr-FR" sz="2000" dirty="0">
                <a:solidFill>
                  <a:schemeClr val="bg1"/>
                </a:solidFill>
              </a:rPr>
              <a:t>Quand tu utilises MongoDB, tu travailles généralement avec des objets JSON dans ton application. Mais quand MongoDB stocke ces données, il les convertit en BSON. Lors des requêtes, MongoDB transforme les données BSON en JSON pour que ton application puisse les utiliser facilement.</a:t>
            </a: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4" dur="50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down)">
                                      <p:cBhvr>
                                        <p:cTn id="7" dur="500"/>
                                        <p:tgtEl>
                                          <p:spTgt spid="42"/>
                                        </p:tgtEl>
                                      </p:cBhvr>
                                    </p:animEffect>
                                  </p:childTnLst>
                                </p:cTn>
                              </p:par>
                              <p:par>
                                <p:cTn id="8" presetID="22" presetClass="entr" presetSubtype="4" dur="50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wipe(down)">
                                      <p:cBhvr>
                                        <p:cTn id="10" dur="500"/>
                                        <p:tgtEl>
                                          <p:spTgt spid="43"/>
                                        </p:tgtEl>
                                      </p:cBhvr>
                                    </p:animEffect>
                                  </p:childTnLst>
                                </p:cTn>
                              </p:par>
                              <p:par>
                                <p:cTn id="11" presetID="22" presetClass="entr" presetSubtype="4" dur="50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down)">
                                      <p:cBhvr>
                                        <p:cTn id="13" dur="500"/>
                                        <p:tgtEl>
                                          <p:spTgt spid="21"/>
                                        </p:tgtEl>
                                      </p:cBhvr>
                                    </p:animEffect>
                                  </p:childTnLst>
                                </p:cTn>
                              </p:par>
                              <p:par>
                                <p:cTn id="14" presetID="22" presetClass="entr" presetSubtype="4" dur="500" fill="hold"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down)">
                                      <p:cBhvr>
                                        <p:cTn id="16" dur="500"/>
                                        <p:tgtEl>
                                          <p:spTgt spid="35"/>
                                        </p:tgtEl>
                                      </p:cBhvr>
                                    </p:animEffect>
                                  </p:childTnLst>
                                </p:cTn>
                              </p:par>
                              <p:par>
                                <p:cTn id="17" presetID="22" presetClass="entr" presetSubtype="4" dur="500"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wipe(down)">
                                      <p:cBhvr>
                                        <p:cTn id="19" dur="500"/>
                                        <p:tgtEl>
                                          <p:spTgt spid="41"/>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dur="500" fill="hold" grpId="0" nodeType="clickEffect">
                                  <p:stCondLst>
                                    <p:cond delay="0"/>
                                  </p:stCondLst>
                                  <p:childTnLst>
                                    <p:set>
                                      <p:cBhvr>
                                        <p:cTn id="23" dur="1" fill="hold">
                                          <p:stCondLst>
                                            <p:cond delay="0"/>
                                          </p:stCondLst>
                                        </p:cTn>
                                        <p:tgtEl>
                                          <p:spTgt spid="44"/>
                                        </p:tgtEl>
                                        <p:attrNameLst>
                                          <p:attrName>style.visibility</p:attrName>
                                        </p:attrNameLst>
                                      </p:cBhvr>
                                      <p:to>
                                        <p:strVal val="visible"/>
                                      </p:to>
                                    </p:set>
                                    <p:anim calcmode="lin" valueType="num">
                                      <p:cBhvr additive="base">
                                        <p:cTn id="24" dur="500" fill="hold"/>
                                        <p:tgtEl>
                                          <p:spTgt spid="44"/>
                                        </p:tgtEl>
                                        <p:attrNameLst>
                                          <p:attrName>ppt_x</p:attrName>
                                        </p:attrNameLst>
                                      </p:cBhvr>
                                      <p:tavLst>
                                        <p:tav tm="0">
                                          <p:val>
                                            <p:strVal val="0-#ppt_w/2"/>
                                          </p:val>
                                        </p:tav>
                                        <p:tav tm="100000">
                                          <p:val>
                                            <p:strVal val="#ppt_x"/>
                                          </p:val>
                                        </p:tav>
                                      </p:tavLst>
                                    </p:anim>
                                    <p:anim calcmode="lin" valueType="num">
                                      <p:cBhvr additive="base">
                                        <p:cTn id="25" dur="500" fill="hold"/>
                                        <p:tgtEl>
                                          <p:spTgt spid="44"/>
                                        </p:tgtEl>
                                        <p:attrNameLst>
                                          <p:attrName>ppt_y</p:attrName>
                                        </p:attrNameLst>
                                      </p:cBhvr>
                                      <p:tavLst>
                                        <p:tav tm="0">
                                          <p:val>
                                            <p:strVal val="#ppt_y"/>
                                          </p:val>
                                        </p:tav>
                                        <p:tav tm="100000">
                                          <p:val>
                                            <p:strVal val="#ppt_y"/>
                                          </p:val>
                                        </p:tav>
                                      </p:tavLst>
                                    </p:anim>
                                  </p:childTnLst>
                                </p:cTn>
                              </p:par>
                              <p:par>
                                <p:cTn id="26" presetID="10" presetClass="entr" presetSubtype="0" fill="hold" grpId="0" nodeType="with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fade">
                                      <p:cBhvr>
                                        <p:cTn id="2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3" grpId="0" animBg="1"/>
      <p:bldP spid="44" grpId="0" animBg="1"/>
      <p:bldP spid="4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2">
            <a:alphaModFix amt="5000"/>
            <a:duotone>
              <a:schemeClr val="bg2">
                <a:shade val="45000"/>
                <a:satMod val="135000"/>
              </a:schemeClr>
              <a:prstClr val="white"/>
            </a:duotone>
            <a:extLst>
              <a:ext uri="{28A0092B-C50C-407E-A947-70E740481C1C}">
                <a14:useLocalDpi xmlns:a14="http://schemas.microsoft.com/office/drawing/2010/main" val="0"/>
              </a:ext>
            </a:extLst>
          </a:blip>
          <a:srcRect t="394" b="16831"/>
          <a:stretch>
            <a:fillRect/>
          </a:stretch>
        </p:blipFill>
        <p:spPr>
          <a:xfrm>
            <a:off x="0" y="-1"/>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dpi="0" rotWithShape="1">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a:blipFill>
        </p:spPr>
      </p:pic>
      <p:sp>
        <p:nvSpPr>
          <p:cNvPr id="5" name="矩形: 圆角 4"/>
          <p:cNvSpPr/>
          <p:nvPr/>
        </p:nvSpPr>
        <p:spPr>
          <a:xfrm rot="10800000" flipV="1">
            <a:off x="1053211" y="1429840"/>
            <a:ext cx="10058918" cy="3842657"/>
          </a:xfrm>
          <a:prstGeom prst="roundRect">
            <a:avLst>
              <a:gd name="adj" fmla="val 50000"/>
            </a:avLst>
          </a:prstGeom>
          <a:noFill/>
          <a:ln>
            <a:solidFill>
              <a:srgbClr val="206A5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2207070" y="2401335"/>
            <a:ext cx="7935736" cy="1764586"/>
          </a:xfrm>
          <a:prstGeom prst="rect">
            <a:avLst/>
          </a:prstGeom>
          <a:noFill/>
        </p:spPr>
        <p:txBody>
          <a:bodyPr wrap="square" lIns="0" tIns="0" rIns="0" bIns="0" rtlCol="0" anchor="t">
            <a:spAutoFit/>
          </a:bodyPr>
          <a:lstStyle>
            <a:defPPr>
              <a:defRPr lang="zh-CN"/>
            </a:defPPr>
            <a:lvl1pPr algn="ctr">
              <a:lnSpc>
                <a:spcPct val="90000"/>
              </a:lnSpc>
              <a:spcBef>
                <a:spcPts val="815"/>
              </a:spcBef>
              <a:defRPr sz="7200" b="1">
                <a:solidFill>
                  <a:srgbClr val="206A5D"/>
                </a:solidFill>
                <a:cs typeface="+mn-ea"/>
              </a:defRPr>
            </a:lvl1pPr>
          </a:lstStyle>
          <a:p>
            <a:r>
              <a:rPr lang="fr-FR" altLang="zh-CN" sz="6000" dirty="0">
                <a:latin typeface="+mj-lt"/>
                <a:ea typeface="字体家AI造字剑客" panose="03000503000000000000" pitchFamily="66" charset="-122"/>
                <a:sym typeface="+mn-lt"/>
              </a:rPr>
              <a:t>Types de Données </a:t>
            </a:r>
          </a:p>
          <a:p>
            <a:r>
              <a:rPr lang="fr-FR" altLang="zh-CN" sz="6000" dirty="0">
                <a:latin typeface="+mj-lt"/>
                <a:ea typeface="字体家AI造字剑客" panose="03000503000000000000" pitchFamily="66" charset="-122"/>
                <a:sym typeface="+mn-lt"/>
              </a:rPr>
              <a:t>en MongoDB</a:t>
            </a:r>
            <a:endParaRPr lang="zh-CN" altLang="en-US" sz="6000" dirty="0">
              <a:latin typeface="+mj-lt"/>
              <a:ea typeface="字体家AI造字剑客" panose="03000503000000000000" pitchFamily="66" charset="-122"/>
              <a:sym typeface="+mn-lt"/>
            </a:endParaRPr>
          </a:p>
        </p:txBody>
      </p:sp>
      <p:grpSp>
        <p:nvGrpSpPr>
          <p:cNvPr id="10" name="组合 9"/>
          <p:cNvGrpSpPr/>
          <p:nvPr/>
        </p:nvGrpSpPr>
        <p:grpSpPr>
          <a:xfrm>
            <a:off x="2002796" y="382268"/>
            <a:ext cx="683554" cy="261991"/>
            <a:chOff x="7102" y="5169"/>
            <a:chExt cx="1208" cy="463"/>
          </a:xfrm>
        </p:grpSpPr>
        <p:sp>
          <p:nvSpPr>
            <p:cNvPr id="11" name="箭头: V 形 10"/>
            <p:cNvSpPr/>
            <p:nvPr/>
          </p:nvSpPr>
          <p:spPr>
            <a:xfrm>
              <a:off x="7102"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2" name="箭头: V 形 11"/>
            <p:cNvSpPr/>
            <p:nvPr/>
          </p:nvSpPr>
          <p:spPr>
            <a:xfrm>
              <a:off x="7463"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3" name="箭头: V 形 12"/>
            <p:cNvSpPr/>
            <p:nvPr/>
          </p:nvSpPr>
          <p:spPr>
            <a:xfrm>
              <a:off x="7847"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grpSp>
      <p:sp>
        <p:nvSpPr>
          <p:cNvPr id="14" name="矩形: 圆角 13"/>
          <p:cNvSpPr/>
          <p:nvPr/>
        </p:nvSpPr>
        <p:spPr>
          <a:xfrm>
            <a:off x="3933371" y="6058077"/>
            <a:ext cx="9376229" cy="1625600"/>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p:cNvSpPr/>
          <p:nvPr/>
        </p:nvSpPr>
        <p:spPr>
          <a:xfrm>
            <a:off x="8898129" y="323263"/>
            <a:ext cx="2214000" cy="2213152"/>
          </a:xfrm>
          <a:prstGeom prst="ellipse">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2" dur="50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dur="5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nodeType="clickPar">
                      <p:stCondLst>
                        <p:cond delay="indefinite"/>
                      </p:stCondLst>
                      <p:childTnLst>
                        <p:par>
                          <p:cTn id="13" fill="hold">
                            <p:stCondLst>
                              <p:cond delay="0"/>
                            </p:stCondLst>
                            <p:childTnLst>
                              <p:par>
                                <p:cTn id="14" presetID="22" presetClass="entr" presetSubtype="4" dur="50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childTnLst>
                          </p:cTn>
                        </p:par>
                      </p:childTnLst>
                    </p:cTn>
                  </p:par>
                  <p:par>
                    <p:cTn id="17" fill="hold" nodeType="clickPar">
                      <p:stCondLst>
                        <p:cond delay="indefinite"/>
                      </p:stCondLst>
                      <p:childTnLst>
                        <p:par>
                          <p:cTn id="18" fill="hold">
                            <p:stCondLst>
                              <p:cond delay="0"/>
                            </p:stCondLst>
                            <p:childTnLst>
                              <p:par>
                                <p:cTn id="19" presetID="42" presetClass="entr" presetSubtype="0" dur="100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p:stCondLst>
                              <p:cond delay="0"/>
                            </p:stCondLst>
                            <p:childTnLst>
                              <p:par>
                                <p:cTn id="26" presetID="53" presetClass="entr" presetSubtype="16" dur="50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4" grpId="0" animBg="1"/>
      <p:bldP spid="1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6" name="文本框 5"/>
          <p:cNvSpPr txBox="1"/>
          <p:nvPr/>
        </p:nvSpPr>
        <p:spPr>
          <a:xfrm>
            <a:off x="6392202" y="2548693"/>
            <a:ext cx="5378264" cy="3170099"/>
          </a:xfrm>
          <a:prstGeom prst="rect">
            <a:avLst/>
          </a:prstGeom>
          <a:noFill/>
        </p:spPr>
        <p:txBody>
          <a:bodyPr wrap="square" rtlCol="0">
            <a:spAutoFit/>
          </a:bodyPr>
          <a:lstStyle/>
          <a:p>
            <a:pPr lvl="0"/>
            <a:r>
              <a:rPr lang="fr-FR" sz="2400" b="1" dirty="0"/>
              <a:t>Utilisé pour les valeurs à virgule flottante.</a:t>
            </a:r>
          </a:p>
          <a:p>
            <a:pPr lvl="0"/>
            <a:endParaRPr lang="fr-FR" sz="2400" b="1" dirty="0"/>
          </a:p>
          <a:p>
            <a:pPr lvl="0"/>
            <a:r>
              <a:rPr lang="fr-FR" sz="2800" b="1" dirty="0">
                <a:solidFill>
                  <a:srgbClr val="206A5D"/>
                </a:solidFill>
              </a:rPr>
              <a:t>Précision</a:t>
            </a:r>
            <a:r>
              <a:rPr lang="fr-FR" sz="2400" dirty="0"/>
              <a:t> : 15 chiffres décimaux.</a:t>
            </a:r>
          </a:p>
          <a:p>
            <a:pPr lvl="0"/>
            <a:endParaRPr lang="fr-FR" sz="2400" dirty="0"/>
          </a:p>
          <a:p>
            <a:pPr lvl="0"/>
            <a:r>
              <a:rPr lang="fr-FR" sz="2800" b="1" dirty="0">
                <a:solidFill>
                  <a:srgbClr val="206A5D"/>
                </a:solidFill>
              </a:rPr>
              <a:t>Exemple</a:t>
            </a:r>
            <a:r>
              <a:rPr lang="fr-FR" sz="2400" dirty="0"/>
              <a:t> :</a:t>
            </a:r>
          </a:p>
          <a:p>
            <a:r>
              <a:rPr lang="fr-FR" sz="2400" dirty="0"/>
              <a:t>{ "</a:t>
            </a:r>
            <a:r>
              <a:rPr lang="fr-FR" sz="2400" dirty="0" err="1"/>
              <a:t>note_moyenne</a:t>
            </a:r>
            <a:r>
              <a:rPr lang="fr-FR" sz="2400" dirty="0"/>
              <a:t>": 17.5, "</a:t>
            </a:r>
            <a:r>
              <a:rPr lang="fr-FR" sz="2400" dirty="0" err="1"/>
              <a:t>taux_reussite</a:t>
            </a:r>
            <a:r>
              <a:rPr lang="fr-FR" sz="2400" dirty="0"/>
              <a:t>": 99.9 }</a:t>
            </a:r>
          </a:p>
        </p:txBody>
      </p:sp>
      <p:cxnSp>
        <p:nvCxnSpPr>
          <p:cNvPr id="12" name="直接连接符 11"/>
          <p:cNvCxnSpPr/>
          <p:nvPr/>
        </p:nvCxnSpPr>
        <p:spPr>
          <a:xfrm flipH="1">
            <a:off x="6310758" y="2165645"/>
            <a:ext cx="0" cy="3495773"/>
          </a:xfrm>
          <a:prstGeom prst="line">
            <a:avLst/>
          </a:prstGeom>
          <a:ln cap="rnd">
            <a:solidFill>
              <a:srgbClr val="206A5D"/>
            </a:solidFill>
            <a:round/>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89644" y="2509733"/>
            <a:ext cx="5493639" cy="3477875"/>
          </a:xfrm>
          <a:prstGeom prst="rect">
            <a:avLst/>
          </a:prstGeom>
          <a:noFill/>
        </p:spPr>
        <p:txBody>
          <a:bodyPr wrap="square" rtlCol="0">
            <a:spAutoFit/>
          </a:bodyPr>
          <a:lstStyle/>
          <a:p>
            <a:pPr lvl="0"/>
            <a:r>
              <a:rPr lang="fr-FR" sz="2400" b="1" dirty="0"/>
              <a:t>Utilisé pour stocker des valeurs numériques entières</a:t>
            </a:r>
            <a:r>
              <a:rPr lang="fr-FR" sz="2400" dirty="0"/>
              <a:t>.</a:t>
            </a:r>
          </a:p>
          <a:p>
            <a:pPr lvl="0"/>
            <a:endParaRPr lang="fr-FR" sz="2400" dirty="0"/>
          </a:p>
          <a:p>
            <a:pPr lvl="0"/>
            <a:r>
              <a:rPr lang="fr-FR" sz="2400" dirty="0"/>
              <a:t>MongoDB différencie deux types : </a:t>
            </a:r>
          </a:p>
          <a:p>
            <a:pPr lvl="1"/>
            <a:r>
              <a:rPr lang="fr-FR" sz="2400" b="1" dirty="0"/>
              <a:t>int32</a:t>
            </a:r>
            <a:r>
              <a:rPr lang="fr-FR" sz="2400" dirty="0"/>
              <a:t> : Nombre entier sur 32 bits.</a:t>
            </a:r>
          </a:p>
          <a:p>
            <a:pPr lvl="1"/>
            <a:r>
              <a:rPr lang="fr-FR" sz="2400" b="1" dirty="0"/>
              <a:t>int64</a:t>
            </a:r>
            <a:r>
              <a:rPr lang="fr-FR" sz="2400" dirty="0"/>
              <a:t> : Nombre entier sur 64 bits (pour les grandes valeurs).</a:t>
            </a:r>
          </a:p>
          <a:p>
            <a:pPr lvl="0"/>
            <a:r>
              <a:rPr lang="fr-FR" sz="2800" b="1" dirty="0">
                <a:solidFill>
                  <a:srgbClr val="206A5D"/>
                </a:solidFill>
              </a:rPr>
              <a:t>Exemple :</a:t>
            </a:r>
          </a:p>
          <a:p>
            <a:r>
              <a:rPr lang="fr-FR" sz="2400" dirty="0"/>
              <a:t>{ "</a:t>
            </a:r>
            <a:r>
              <a:rPr lang="fr-FR" sz="2400" dirty="0" err="1"/>
              <a:t>age</a:t>
            </a:r>
            <a:r>
              <a:rPr lang="fr-FR" sz="2400" dirty="0"/>
              <a:t>": 30, "</a:t>
            </a:r>
            <a:r>
              <a:rPr lang="fr-FR" sz="2400" dirty="0" err="1"/>
              <a:t>année_naissance</a:t>
            </a:r>
            <a:r>
              <a:rPr lang="fr-FR" sz="2400" dirty="0"/>
              <a:t>": 1995 }</a:t>
            </a:r>
          </a:p>
        </p:txBody>
      </p:sp>
      <p:sp>
        <p:nvSpPr>
          <p:cNvPr id="18" name="矩形: 圆角 3">
            <a:extLst>
              <a:ext uri="{FF2B5EF4-FFF2-40B4-BE49-F238E27FC236}">
                <a16:creationId xmlns:a16="http://schemas.microsoft.com/office/drawing/2014/main" id="{322AFB79-06F0-F488-B502-F53992E75747}"/>
              </a:ext>
            </a:extLst>
          </p:cNvPr>
          <p:cNvSpPr/>
          <p:nvPr/>
        </p:nvSpPr>
        <p:spPr>
          <a:xfrm>
            <a:off x="340520" y="555011"/>
            <a:ext cx="5008911" cy="1070192"/>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a:cs typeface="+mn-ea"/>
                <a:sym typeface="+mn-lt"/>
              </a:rPr>
              <a:t>Integer (Nombre entier)</a:t>
            </a:r>
            <a:endParaRPr lang="zh-CN" altLang="en-US" sz="3000" b="1" dirty="0">
              <a:cs typeface="+mn-ea"/>
              <a:sym typeface="+mn-lt"/>
            </a:endParaRPr>
          </a:p>
        </p:txBody>
      </p:sp>
      <p:sp>
        <p:nvSpPr>
          <p:cNvPr id="19" name="矩形: 圆角 3">
            <a:extLst>
              <a:ext uri="{FF2B5EF4-FFF2-40B4-BE49-F238E27FC236}">
                <a16:creationId xmlns:a16="http://schemas.microsoft.com/office/drawing/2014/main" id="{B1169824-1CF2-33EB-137E-A532C7AC7AAD}"/>
              </a:ext>
            </a:extLst>
          </p:cNvPr>
          <p:cNvSpPr/>
          <p:nvPr/>
        </p:nvSpPr>
        <p:spPr>
          <a:xfrm>
            <a:off x="6096000" y="546657"/>
            <a:ext cx="5739316" cy="995283"/>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a:cs typeface="+mn-ea"/>
                <a:sym typeface="+mn-lt"/>
              </a:rPr>
              <a:t>Double (Nombres décimaux)</a:t>
            </a:r>
            <a:endParaRPr lang="zh-CN" altLang="en-US" sz="3000" b="1" dirty="0">
              <a:cs typeface="+mn-ea"/>
              <a:sym typeface="+mn-lt"/>
            </a:endParaRPr>
          </a:p>
        </p:txBody>
      </p:sp>
    </p:spTree>
    <p:extLst>
      <p:ext uri="{BB962C8B-B14F-4D97-AF65-F5344CB8AC3E}">
        <p14:creationId xmlns:p14="http://schemas.microsoft.com/office/powerpoint/2010/main" val="2682510779"/>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down)">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left)">
                                      <p:cBhvr>
                                        <p:cTn id="15" dur="500"/>
                                        <p:tgtEl>
                                          <p:spTgt spid="19"/>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18" grpId="0" animBg="1"/>
      <p:bldP spid="1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6" name="文本框 5"/>
          <p:cNvSpPr txBox="1"/>
          <p:nvPr/>
        </p:nvSpPr>
        <p:spPr>
          <a:xfrm>
            <a:off x="408559" y="2296757"/>
            <a:ext cx="5881243" cy="4278094"/>
          </a:xfrm>
          <a:prstGeom prst="rect">
            <a:avLst/>
          </a:prstGeom>
          <a:noFill/>
        </p:spPr>
        <p:txBody>
          <a:bodyPr wrap="square" rtlCol="0">
            <a:spAutoFit/>
          </a:bodyPr>
          <a:lstStyle/>
          <a:p>
            <a:pPr lvl="0"/>
            <a:r>
              <a:rPr lang="fr-FR" sz="2400" b="1" dirty="0"/>
              <a:t>Utilisé pour stocker des textes.</a:t>
            </a:r>
          </a:p>
          <a:p>
            <a:pPr lvl="0"/>
            <a:endParaRPr lang="fr-FR" sz="2400" b="1" dirty="0"/>
          </a:p>
          <a:p>
            <a:pPr lvl="0"/>
            <a:r>
              <a:rPr lang="fr-FR" sz="2800" b="1" dirty="0">
                <a:solidFill>
                  <a:srgbClr val="206A5D"/>
                </a:solidFill>
              </a:rPr>
              <a:t>Caractéristiques</a:t>
            </a:r>
            <a:r>
              <a:rPr lang="fr-FR" sz="2400" dirty="0">
                <a:solidFill>
                  <a:srgbClr val="206A5D"/>
                </a:solidFill>
              </a:rPr>
              <a:t> : </a:t>
            </a:r>
          </a:p>
          <a:p>
            <a:pPr lvl="0"/>
            <a:endParaRPr lang="fr-FR" sz="2400" dirty="0">
              <a:solidFill>
                <a:srgbClr val="206A5D"/>
              </a:solidFill>
            </a:endParaRPr>
          </a:p>
          <a:p>
            <a:pPr lvl="1"/>
            <a:r>
              <a:rPr lang="fr-FR" sz="2400" dirty="0"/>
              <a:t>UTF-8 par défaut.</a:t>
            </a:r>
          </a:p>
          <a:p>
            <a:pPr lvl="1"/>
            <a:r>
              <a:rPr lang="fr-FR" sz="2400" dirty="0"/>
              <a:t>Limite de taille : 16 Mo par document.</a:t>
            </a:r>
          </a:p>
          <a:p>
            <a:pPr lvl="1"/>
            <a:endParaRPr lang="fr-FR" sz="2400" dirty="0"/>
          </a:p>
          <a:p>
            <a:pPr lvl="0"/>
            <a:r>
              <a:rPr lang="fr-FR" sz="2800" b="1" dirty="0">
                <a:solidFill>
                  <a:srgbClr val="206A5D"/>
                </a:solidFill>
              </a:rPr>
              <a:t>Exemple :</a:t>
            </a:r>
          </a:p>
          <a:p>
            <a:pPr lvl="0"/>
            <a:endParaRPr lang="fr-FR" sz="2400" dirty="0"/>
          </a:p>
          <a:p>
            <a:r>
              <a:rPr lang="fr-FR" sz="2400" dirty="0"/>
              <a:t>{ "nom": "Amal", "ville": "Casablanca" }</a:t>
            </a:r>
          </a:p>
          <a:p>
            <a:pPr lvl="1"/>
            <a:endParaRPr lang="fr-FR" sz="2400" dirty="0"/>
          </a:p>
        </p:txBody>
      </p:sp>
      <p:cxnSp>
        <p:nvCxnSpPr>
          <p:cNvPr id="12" name="直接连接符 11"/>
          <p:cNvCxnSpPr/>
          <p:nvPr/>
        </p:nvCxnSpPr>
        <p:spPr>
          <a:xfrm flipH="1">
            <a:off x="6310758" y="2165645"/>
            <a:ext cx="0" cy="3495773"/>
          </a:xfrm>
          <a:prstGeom prst="line">
            <a:avLst/>
          </a:prstGeom>
          <a:ln cap="rnd">
            <a:solidFill>
              <a:srgbClr val="206A5D"/>
            </a:solidFill>
            <a:round/>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428961" y="2509733"/>
            <a:ext cx="5493639" cy="2062103"/>
          </a:xfrm>
          <a:prstGeom prst="rect">
            <a:avLst/>
          </a:prstGeom>
          <a:noFill/>
        </p:spPr>
        <p:txBody>
          <a:bodyPr wrap="square" rtlCol="0">
            <a:spAutoFit/>
          </a:bodyPr>
          <a:lstStyle/>
          <a:p>
            <a:pPr lvl="0"/>
            <a:r>
              <a:rPr lang="fr-FR" sz="2400" b="1" dirty="0"/>
              <a:t>Stocke les valeurs </a:t>
            </a:r>
            <a:r>
              <a:rPr lang="fr-FR" sz="2400" b="1" dirty="0" err="1">
                <a:solidFill>
                  <a:srgbClr val="206A5D"/>
                </a:solidFill>
              </a:rPr>
              <a:t>true</a:t>
            </a:r>
            <a:r>
              <a:rPr lang="fr-FR" sz="2400" b="1" dirty="0"/>
              <a:t> ou </a:t>
            </a:r>
            <a:r>
              <a:rPr lang="fr-FR" sz="2400" b="1" dirty="0">
                <a:solidFill>
                  <a:srgbClr val="206A5D"/>
                </a:solidFill>
              </a:rPr>
              <a:t>false</a:t>
            </a:r>
            <a:r>
              <a:rPr lang="fr-FR" sz="2400" b="1" dirty="0"/>
              <a:t>.</a:t>
            </a:r>
          </a:p>
          <a:p>
            <a:pPr lvl="0"/>
            <a:endParaRPr lang="fr-FR" sz="2400" dirty="0"/>
          </a:p>
          <a:p>
            <a:pPr lvl="0"/>
            <a:r>
              <a:rPr lang="fr-FR" sz="2800" b="1" dirty="0">
                <a:solidFill>
                  <a:srgbClr val="206A5D"/>
                </a:solidFill>
              </a:rPr>
              <a:t>Exemple :</a:t>
            </a:r>
          </a:p>
          <a:p>
            <a:pPr lvl="0"/>
            <a:endParaRPr lang="fr-FR" sz="2800" b="1" dirty="0">
              <a:solidFill>
                <a:srgbClr val="206A5D"/>
              </a:solidFill>
            </a:endParaRPr>
          </a:p>
          <a:p>
            <a:r>
              <a:rPr lang="fr-FR" sz="2400" dirty="0"/>
              <a:t>{ "inscrit": </a:t>
            </a:r>
            <a:r>
              <a:rPr lang="fr-FR" sz="2400" dirty="0" err="1"/>
              <a:t>true</a:t>
            </a:r>
            <a:r>
              <a:rPr lang="fr-FR" sz="2400" dirty="0"/>
              <a:t>, "</a:t>
            </a:r>
            <a:r>
              <a:rPr lang="fr-FR" sz="2400" dirty="0" err="1"/>
              <a:t>diplomé</a:t>
            </a:r>
            <a:r>
              <a:rPr lang="fr-FR" sz="2400" dirty="0"/>
              <a:t>": false }</a:t>
            </a:r>
          </a:p>
        </p:txBody>
      </p:sp>
      <p:sp>
        <p:nvSpPr>
          <p:cNvPr id="18" name="矩形: 圆角 3">
            <a:extLst>
              <a:ext uri="{FF2B5EF4-FFF2-40B4-BE49-F238E27FC236}">
                <a16:creationId xmlns:a16="http://schemas.microsoft.com/office/drawing/2014/main" id="{322AFB79-06F0-F488-B502-F53992E75747}"/>
              </a:ext>
            </a:extLst>
          </p:cNvPr>
          <p:cNvSpPr/>
          <p:nvPr/>
        </p:nvSpPr>
        <p:spPr>
          <a:xfrm>
            <a:off x="408559" y="487679"/>
            <a:ext cx="5243521" cy="1114623"/>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a:cs typeface="+mn-ea"/>
                <a:sym typeface="+mn-lt"/>
              </a:rPr>
              <a:t>String (Chaîne de caractères)</a:t>
            </a:r>
            <a:endParaRPr lang="zh-CN" altLang="en-US" sz="3000" b="1" dirty="0">
              <a:cs typeface="+mn-ea"/>
              <a:sym typeface="+mn-lt"/>
            </a:endParaRPr>
          </a:p>
        </p:txBody>
      </p:sp>
      <p:sp>
        <p:nvSpPr>
          <p:cNvPr id="19" name="矩形: 圆角 3">
            <a:extLst>
              <a:ext uri="{FF2B5EF4-FFF2-40B4-BE49-F238E27FC236}">
                <a16:creationId xmlns:a16="http://schemas.microsoft.com/office/drawing/2014/main" id="{B1169824-1CF2-33EB-137E-A532C7AC7AAD}"/>
              </a:ext>
            </a:extLst>
          </p:cNvPr>
          <p:cNvSpPr/>
          <p:nvPr/>
        </p:nvSpPr>
        <p:spPr>
          <a:xfrm>
            <a:off x="6539920" y="519409"/>
            <a:ext cx="5169281" cy="1041887"/>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a:cs typeface="+mn-ea"/>
                <a:sym typeface="+mn-lt"/>
              </a:rPr>
              <a:t>Boolean (Booléen)</a:t>
            </a:r>
            <a:endParaRPr lang="zh-CN" altLang="en-US" sz="3000" b="1" dirty="0">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circle(in)">
                                      <p:cBhvr>
                                        <p:cTn id="10" dur="20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ppt_x"/>
                                          </p:val>
                                        </p:tav>
                                        <p:tav tm="100000">
                                          <p:val>
                                            <p:strVal val="#ppt_x"/>
                                          </p:val>
                                        </p:tav>
                                      </p:tavLst>
                                    </p:anim>
                                    <p:anim calcmode="lin" valueType="num">
                                      <p:cBhvr additive="base">
                                        <p:cTn id="16" dur="5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18" grpId="0" animBg="1"/>
      <p:bldP spid="1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6" name="文本框 5"/>
          <p:cNvSpPr txBox="1"/>
          <p:nvPr/>
        </p:nvSpPr>
        <p:spPr>
          <a:xfrm>
            <a:off x="408559" y="2296757"/>
            <a:ext cx="5881243" cy="3970318"/>
          </a:xfrm>
          <a:prstGeom prst="rect">
            <a:avLst/>
          </a:prstGeom>
          <a:noFill/>
        </p:spPr>
        <p:txBody>
          <a:bodyPr wrap="square" rtlCol="0">
            <a:spAutoFit/>
          </a:bodyPr>
          <a:lstStyle/>
          <a:p>
            <a:pPr lvl="0"/>
            <a:r>
              <a:rPr lang="fr-FR" sz="2800" b="1" dirty="0"/>
              <a:t>Stocke des </a:t>
            </a:r>
            <a:r>
              <a:rPr lang="fr-FR" sz="2800" b="1" dirty="0">
                <a:solidFill>
                  <a:srgbClr val="206A5D"/>
                </a:solidFill>
              </a:rPr>
              <a:t>listes de valeurs</a:t>
            </a:r>
            <a:r>
              <a:rPr lang="fr-FR" sz="2800" b="1" dirty="0"/>
              <a:t>.</a:t>
            </a:r>
          </a:p>
          <a:p>
            <a:pPr lvl="0"/>
            <a:r>
              <a:rPr lang="fr-FR" sz="2800" b="1" dirty="0"/>
              <a:t>Peut contenir des types de données mixtes.</a:t>
            </a:r>
          </a:p>
          <a:p>
            <a:pPr lvl="0"/>
            <a:endParaRPr lang="fr-FR" sz="2800" b="1" dirty="0"/>
          </a:p>
          <a:p>
            <a:pPr lvl="0"/>
            <a:r>
              <a:rPr lang="fr-FR" sz="2800" b="1" dirty="0">
                <a:solidFill>
                  <a:srgbClr val="206A5D"/>
                </a:solidFill>
              </a:rPr>
              <a:t>Exemple :</a:t>
            </a:r>
          </a:p>
          <a:p>
            <a:pPr lvl="0"/>
            <a:endParaRPr lang="fr-FR" sz="2800" b="1" dirty="0">
              <a:solidFill>
                <a:srgbClr val="206A5D"/>
              </a:solidFill>
            </a:endParaRPr>
          </a:p>
          <a:p>
            <a:r>
              <a:rPr lang="fr-FR" sz="2800" dirty="0"/>
              <a:t>{   "compétences": ["Java", "MongoDB", "Python"], </a:t>
            </a:r>
          </a:p>
          <a:p>
            <a:r>
              <a:rPr lang="fr-FR" sz="2800" dirty="0"/>
              <a:t>  "notes": [12, 15.5, 18] }</a:t>
            </a:r>
          </a:p>
        </p:txBody>
      </p:sp>
      <p:cxnSp>
        <p:nvCxnSpPr>
          <p:cNvPr id="12" name="直接连接符 11"/>
          <p:cNvCxnSpPr/>
          <p:nvPr/>
        </p:nvCxnSpPr>
        <p:spPr>
          <a:xfrm flipH="1">
            <a:off x="6310758" y="2165645"/>
            <a:ext cx="0" cy="3495773"/>
          </a:xfrm>
          <a:prstGeom prst="line">
            <a:avLst/>
          </a:prstGeom>
          <a:ln cap="rnd">
            <a:solidFill>
              <a:srgbClr val="206A5D"/>
            </a:solidFill>
            <a:round/>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428961" y="1731525"/>
            <a:ext cx="5493639" cy="4832092"/>
          </a:xfrm>
          <a:prstGeom prst="rect">
            <a:avLst/>
          </a:prstGeom>
          <a:noFill/>
        </p:spPr>
        <p:txBody>
          <a:bodyPr wrap="square" rtlCol="0">
            <a:spAutoFit/>
          </a:bodyPr>
          <a:lstStyle/>
          <a:p>
            <a:pPr lvl="0"/>
            <a:r>
              <a:rPr lang="fr-FR" sz="2800" b="1" dirty="0"/>
              <a:t>Permet de </a:t>
            </a:r>
            <a:r>
              <a:rPr lang="fr-FR" sz="2800" b="1" dirty="0">
                <a:solidFill>
                  <a:srgbClr val="206A5D"/>
                </a:solidFill>
              </a:rPr>
              <a:t>structurer les données hiérarchiquement.</a:t>
            </a:r>
          </a:p>
          <a:p>
            <a:pPr lvl="0"/>
            <a:r>
              <a:rPr lang="fr-FR" sz="2800" b="1" dirty="0"/>
              <a:t>Idéal pour les relations "un-à-plusieurs".</a:t>
            </a:r>
          </a:p>
          <a:p>
            <a:pPr lvl="0"/>
            <a:endParaRPr lang="fr-FR" sz="2800" b="1" dirty="0"/>
          </a:p>
          <a:p>
            <a:pPr lvl="0"/>
            <a:r>
              <a:rPr lang="fr-FR" sz="2800" b="1" dirty="0">
                <a:solidFill>
                  <a:srgbClr val="206A5D"/>
                </a:solidFill>
              </a:rPr>
              <a:t>Exemple :</a:t>
            </a:r>
          </a:p>
          <a:p>
            <a:r>
              <a:rPr lang="fr-FR" sz="2800" dirty="0"/>
              <a:t>{   "nom": "Amal",</a:t>
            </a:r>
          </a:p>
          <a:p>
            <a:r>
              <a:rPr lang="fr-FR" sz="2800" dirty="0"/>
              <a:t>  "adresse": {  "ville": "Casablanca",   "</a:t>
            </a:r>
            <a:r>
              <a:rPr lang="fr-FR" sz="2800" dirty="0" err="1"/>
              <a:t>code_postal</a:t>
            </a:r>
            <a:r>
              <a:rPr lang="fr-FR" sz="2800" dirty="0"/>
              <a:t>": "20000" }</a:t>
            </a:r>
          </a:p>
          <a:p>
            <a:r>
              <a:rPr lang="fr-FR" sz="2800" dirty="0"/>
              <a:t>}</a:t>
            </a:r>
          </a:p>
        </p:txBody>
      </p:sp>
      <p:sp>
        <p:nvSpPr>
          <p:cNvPr id="18" name="矩形: 圆角 3">
            <a:extLst>
              <a:ext uri="{FF2B5EF4-FFF2-40B4-BE49-F238E27FC236}">
                <a16:creationId xmlns:a16="http://schemas.microsoft.com/office/drawing/2014/main" id="{322AFB79-06F0-F488-B502-F53992E75747}"/>
              </a:ext>
            </a:extLst>
          </p:cNvPr>
          <p:cNvSpPr/>
          <p:nvPr/>
        </p:nvSpPr>
        <p:spPr>
          <a:xfrm>
            <a:off x="408559" y="533545"/>
            <a:ext cx="4981520" cy="1011378"/>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err="1">
                <a:cs typeface="+mn-ea"/>
                <a:sym typeface="+mn-lt"/>
              </a:rPr>
              <a:t>Array</a:t>
            </a:r>
            <a:r>
              <a:rPr lang="fr-FR" altLang="zh-CN" sz="3000" b="1" dirty="0">
                <a:cs typeface="+mn-ea"/>
                <a:sym typeface="+mn-lt"/>
              </a:rPr>
              <a:t> (Tableau)</a:t>
            </a:r>
            <a:endParaRPr lang="zh-CN" altLang="en-US" sz="3000" b="1" dirty="0">
              <a:cs typeface="+mn-ea"/>
              <a:sym typeface="+mn-lt"/>
            </a:endParaRPr>
          </a:p>
        </p:txBody>
      </p:sp>
      <p:sp>
        <p:nvSpPr>
          <p:cNvPr id="19" name="矩形: 圆角 3">
            <a:extLst>
              <a:ext uri="{FF2B5EF4-FFF2-40B4-BE49-F238E27FC236}">
                <a16:creationId xmlns:a16="http://schemas.microsoft.com/office/drawing/2014/main" id="{B1169824-1CF2-33EB-137E-A532C7AC7AAD}"/>
              </a:ext>
            </a:extLst>
          </p:cNvPr>
          <p:cNvSpPr/>
          <p:nvPr/>
        </p:nvSpPr>
        <p:spPr>
          <a:xfrm>
            <a:off x="6289802" y="484384"/>
            <a:ext cx="5493639" cy="1011378"/>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a:cs typeface="+mn-ea"/>
                <a:sym typeface="+mn-lt"/>
              </a:rPr>
              <a:t>Embedded Document (Document intégré)</a:t>
            </a:r>
            <a:endParaRPr lang="zh-CN" altLang="en-US" sz="3000" b="1" dirty="0">
              <a:cs typeface="+mn-ea"/>
              <a:sym typeface="+mn-lt"/>
            </a:endParaRPr>
          </a:p>
        </p:txBody>
      </p:sp>
    </p:spTree>
    <p:extLst>
      <p:ext uri="{BB962C8B-B14F-4D97-AF65-F5344CB8AC3E}">
        <p14:creationId xmlns:p14="http://schemas.microsoft.com/office/powerpoint/2010/main" val="4093316314"/>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randombar(horizontal)">
                                      <p:cBhvr>
                                        <p:cTn id="19" dur="500"/>
                                        <p:tgtEl>
                                          <p:spTgt spid="17"/>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randombar(horizontal)">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18" grpId="0" animBg="1"/>
      <p:bldP spid="1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6" name="文本框 5"/>
          <p:cNvSpPr txBox="1"/>
          <p:nvPr/>
        </p:nvSpPr>
        <p:spPr>
          <a:xfrm>
            <a:off x="408559" y="2296757"/>
            <a:ext cx="5881243" cy="3539430"/>
          </a:xfrm>
          <a:prstGeom prst="rect">
            <a:avLst/>
          </a:prstGeom>
          <a:noFill/>
        </p:spPr>
        <p:txBody>
          <a:bodyPr wrap="square" rtlCol="0">
            <a:spAutoFit/>
          </a:bodyPr>
          <a:lstStyle/>
          <a:p>
            <a:pPr lvl="0"/>
            <a:r>
              <a:rPr lang="fr-FR" sz="2800" b="1" dirty="0"/>
              <a:t>Représente une valeur </a:t>
            </a:r>
            <a:r>
              <a:rPr lang="fr-FR" sz="2800" b="1" dirty="0">
                <a:solidFill>
                  <a:srgbClr val="206A5D"/>
                </a:solidFill>
              </a:rPr>
              <a:t>inexistante</a:t>
            </a:r>
            <a:r>
              <a:rPr lang="fr-FR" sz="2800" b="1" dirty="0"/>
              <a:t> ou </a:t>
            </a:r>
            <a:r>
              <a:rPr lang="fr-FR" sz="2800" b="1" dirty="0">
                <a:solidFill>
                  <a:srgbClr val="206A5D"/>
                </a:solidFill>
              </a:rPr>
              <a:t>vide</a:t>
            </a:r>
            <a:r>
              <a:rPr lang="fr-FR" sz="2800" b="1" dirty="0"/>
              <a:t>.</a:t>
            </a:r>
          </a:p>
          <a:p>
            <a:pPr lvl="0"/>
            <a:r>
              <a:rPr lang="fr-FR" sz="2800" b="1" dirty="0"/>
              <a:t>Utilisé pour indiquer qu'une valeur n'est pas définie.</a:t>
            </a:r>
          </a:p>
          <a:p>
            <a:pPr lvl="0"/>
            <a:endParaRPr lang="fr-FR" sz="2800" b="1" dirty="0"/>
          </a:p>
          <a:p>
            <a:pPr lvl="0"/>
            <a:r>
              <a:rPr lang="fr-FR" sz="2800" b="1" dirty="0">
                <a:solidFill>
                  <a:srgbClr val="206A5D"/>
                </a:solidFill>
              </a:rPr>
              <a:t>Exemple :</a:t>
            </a:r>
          </a:p>
          <a:p>
            <a:pPr lvl="0"/>
            <a:endParaRPr lang="fr-FR" sz="2800" dirty="0"/>
          </a:p>
          <a:p>
            <a:r>
              <a:rPr lang="fr-FR" sz="2800" dirty="0"/>
              <a:t>{ "commentaire": </a:t>
            </a:r>
            <a:r>
              <a:rPr lang="fr-FR" sz="2800" dirty="0" err="1"/>
              <a:t>null</a:t>
            </a:r>
            <a:r>
              <a:rPr lang="fr-FR" sz="2800" dirty="0"/>
              <a:t> }</a:t>
            </a:r>
          </a:p>
        </p:txBody>
      </p:sp>
      <p:cxnSp>
        <p:nvCxnSpPr>
          <p:cNvPr id="12" name="直接连接符 11"/>
          <p:cNvCxnSpPr/>
          <p:nvPr/>
        </p:nvCxnSpPr>
        <p:spPr>
          <a:xfrm flipH="1">
            <a:off x="6310758" y="2165645"/>
            <a:ext cx="0" cy="3495773"/>
          </a:xfrm>
          <a:prstGeom prst="line">
            <a:avLst/>
          </a:prstGeom>
          <a:ln cap="rnd">
            <a:solidFill>
              <a:srgbClr val="206A5D"/>
            </a:solidFill>
            <a:round/>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428961" y="1731525"/>
            <a:ext cx="5493639" cy="5016758"/>
          </a:xfrm>
          <a:prstGeom prst="rect">
            <a:avLst/>
          </a:prstGeom>
          <a:noFill/>
        </p:spPr>
        <p:txBody>
          <a:bodyPr wrap="square" rtlCol="0">
            <a:spAutoFit/>
          </a:bodyPr>
          <a:lstStyle/>
          <a:p>
            <a:pPr lvl="0"/>
            <a:r>
              <a:rPr lang="fr-FR" sz="2400" b="1" dirty="0"/>
              <a:t>Identifiant </a:t>
            </a:r>
            <a:r>
              <a:rPr lang="fr-FR" sz="2400" b="1" dirty="0">
                <a:solidFill>
                  <a:srgbClr val="206A5D"/>
                </a:solidFill>
              </a:rPr>
              <a:t>unique</a:t>
            </a:r>
            <a:r>
              <a:rPr lang="fr-FR" sz="2400" b="1" dirty="0"/>
              <a:t> généré automatiquement par MongoDB.</a:t>
            </a:r>
          </a:p>
          <a:p>
            <a:pPr lvl="0"/>
            <a:r>
              <a:rPr lang="fr-FR" sz="2400" b="1" dirty="0"/>
              <a:t>Composé de 12 octets : </a:t>
            </a:r>
          </a:p>
          <a:p>
            <a:pPr lvl="1"/>
            <a:r>
              <a:rPr lang="fr-FR" sz="2400" b="1" dirty="0">
                <a:solidFill>
                  <a:srgbClr val="206A5D"/>
                </a:solidFill>
              </a:rPr>
              <a:t>4 octets </a:t>
            </a:r>
            <a:r>
              <a:rPr lang="fr-FR" sz="2400" b="1" dirty="0"/>
              <a:t>pour l’horodatage.</a:t>
            </a:r>
          </a:p>
          <a:p>
            <a:pPr lvl="1"/>
            <a:r>
              <a:rPr lang="fr-FR" sz="2400" b="1" dirty="0">
                <a:solidFill>
                  <a:srgbClr val="206A5D"/>
                </a:solidFill>
              </a:rPr>
              <a:t>5 octets </a:t>
            </a:r>
            <a:r>
              <a:rPr lang="fr-FR" sz="2400" b="1" dirty="0"/>
              <a:t>pour l'identifiant de l'hôte et du processus.</a:t>
            </a:r>
          </a:p>
          <a:p>
            <a:pPr lvl="1"/>
            <a:r>
              <a:rPr lang="fr-FR" sz="2400" b="1" dirty="0">
                <a:solidFill>
                  <a:srgbClr val="206A5D"/>
                </a:solidFill>
              </a:rPr>
              <a:t>3 octets </a:t>
            </a:r>
            <a:r>
              <a:rPr lang="fr-FR" sz="2400" b="1" dirty="0"/>
              <a:t>pour un compteur incrémental.</a:t>
            </a:r>
          </a:p>
          <a:p>
            <a:pPr lvl="1"/>
            <a:endParaRPr lang="fr-FR" sz="1600" b="1" dirty="0">
              <a:solidFill>
                <a:srgbClr val="206A5D"/>
              </a:solidFill>
            </a:endParaRPr>
          </a:p>
          <a:p>
            <a:pPr lvl="0"/>
            <a:r>
              <a:rPr lang="fr-FR" sz="2800" b="1" dirty="0">
                <a:solidFill>
                  <a:srgbClr val="206A5D"/>
                </a:solidFill>
              </a:rPr>
              <a:t>Exemple :</a:t>
            </a:r>
          </a:p>
          <a:p>
            <a:r>
              <a:rPr lang="fr-FR" sz="2400" dirty="0"/>
              <a:t>{ "_id": </a:t>
            </a:r>
            <a:r>
              <a:rPr lang="fr-FR" sz="2400" dirty="0" err="1"/>
              <a:t>ObjectId</a:t>
            </a:r>
            <a:r>
              <a:rPr lang="fr-FR" sz="2400" dirty="0"/>
              <a:t>("507f1f77bcf86cd799439011") }</a:t>
            </a:r>
          </a:p>
        </p:txBody>
      </p:sp>
      <p:sp>
        <p:nvSpPr>
          <p:cNvPr id="18" name="矩形: 圆角 3">
            <a:extLst>
              <a:ext uri="{FF2B5EF4-FFF2-40B4-BE49-F238E27FC236}">
                <a16:creationId xmlns:a16="http://schemas.microsoft.com/office/drawing/2014/main" id="{322AFB79-06F0-F488-B502-F53992E75747}"/>
              </a:ext>
            </a:extLst>
          </p:cNvPr>
          <p:cNvSpPr/>
          <p:nvPr/>
        </p:nvSpPr>
        <p:spPr>
          <a:xfrm>
            <a:off x="472285" y="637068"/>
            <a:ext cx="4577235" cy="1006159"/>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err="1">
                <a:cs typeface="+mn-ea"/>
                <a:sym typeface="+mn-lt"/>
              </a:rPr>
              <a:t>Null</a:t>
            </a:r>
            <a:endParaRPr lang="zh-CN" altLang="en-US" sz="3000" b="1" dirty="0">
              <a:cs typeface="+mn-ea"/>
              <a:sym typeface="+mn-lt"/>
            </a:endParaRPr>
          </a:p>
        </p:txBody>
      </p:sp>
      <p:sp>
        <p:nvSpPr>
          <p:cNvPr id="19" name="矩形: 圆角 3">
            <a:extLst>
              <a:ext uri="{FF2B5EF4-FFF2-40B4-BE49-F238E27FC236}">
                <a16:creationId xmlns:a16="http://schemas.microsoft.com/office/drawing/2014/main" id="{B1169824-1CF2-33EB-137E-A532C7AC7AAD}"/>
              </a:ext>
            </a:extLst>
          </p:cNvPr>
          <p:cNvSpPr/>
          <p:nvPr/>
        </p:nvSpPr>
        <p:spPr>
          <a:xfrm>
            <a:off x="6715052" y="562206"/>
            <a:ext cx="4901135" cy="1006159"/>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err="1">
                <a:cs typeface="+mn-ea"/>
                <a:sym typeface="+mn-lt"/>
              </a:rPr>
              <a:t>ObjectId</a:t>
            </a:r>
            <a:endParaRPr lang="zh-CN" altLang="en-US" sz="3000" b="1" dirty="0">
              <a:cs typeface="+mn-ea"/>
              <a:sym typeface="+mn-lt"/>
            </a:endParaRPr>
          </a:p>
        </p:txBody>
      </p:sp>
    </p:spTree>
    <p:extLst>
      <p:ext uri="{BB962C8B-B14F-4D97-AF65-F5344CB8AC3E}">
        <p14:creationId xmlns:p14="http://schemas.microsoft.com/office/powerpoint/2010/main" val="441528724"/>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randombar(horizontal)">
                                      <p:cBhvr>
                                        <p:cTn id="13" dur="500"/>
                                        <p:tgtEl>
                                          <p:spTgt spid="17"/>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randombar(horizontal)">
                                      <p:cBhvr>
                                        <p:cTn id="1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18" grpId="0" animBg="1"/>
      <p:bldP spid="1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6" name="文本框 5"/>
          <p:cNvSpPr txBox="1"/>
          <p:nvPr/>
        </p:nvSpPr>
        <p:spPr>
          <a:xfrm>
            <a:off x="330739" y="2024387"/>
            <a:ext cx="5881243" cy="3847207"/>
          </a:xfrm>
          <a:prstGeom prst="rect">
            <a:avLst/>
          </a:prstGeom>
          <a:noFill/>
        </p:spPr>
        <p:txBody>
          <a:bodyPr wrap="square" rtlCol="0">
            <a:spAutoFit/>
          </a:bodyPr>
          <a:lstStyle/>
          <a:p>
            <a:pPr lvl="0"/>
            <a:r>
              <a:rPr lang="fr-FR" sz="2400" b="1" dirty="0"/>
              <a:t>Stocke les </a:t>
            </a:r>
            <a:r>
              <a:rPr lang="fr-FR" sz="2400" b="1" dirty="0">
                <a:solidFill>
                  <a:srgbClr val="206A5D"/>
                </a:solidFill>
              </a:rPr>
              <a:t>dates et heures </a:t>
            </a:r>
            <a:r>
              <a:rPr lang="fr-FR" sz="2400" b="1" dirty="0"/>
              <a:t>en millisecondes depuis </a:t>
            </a:r>
            <a:r>
              <a:rPr lang="fr-FR" sz="2400" b="1" dirty="0">
                <a:solidFill>
                  <a:srgbClr val="206A5D"/>
                </a:solidFill>
              </a:rPr>
              <a:t>l'époque Unix </a:t>
            </a:r>
            <a:r>
              <a:rPr lang="fr-FR" sz="2400" b="1" dirty="0"/>
              <a:t>(1er janvier 1970).</a:t>
            </a:r>
          </a:p>
          <a:p>
            <a:pPr lvl="0"/>
            <a:endParaRPr lang="fr-FR" sz="2400" dirty="0"/>
          </a:p>
          <a:p>
            <a:pPr lvl="0"/>
            <a:r>
              <a:rPr lang="fr-FR" sz="2800" b="1" dirty="0">
                <a:solidFill>
                  <a:srgbClr val="206A5D"/>
                </a:solidFill>
              </a:rPr>
              <a:t>Exemple :</a:t>
            </a:r>
          </a:p>
          <a:p>
            <a:r>
              <a:rPr lang="fr-FR" sz="2400" dirty="0"/>
              <a:t>{ "</a:t>
            </a:r>
            <a:r>
              <a:rPr lang="fr-FR" sz="2400" dirty="0" err="1"/>
              <a:t>date_inscription</a:t>
            </a:r>
            <a:r>
              <a:rPr lang="fr-FR" sz="2400" dirty="0"/>
              <a:t>": </a:t>
            </a:r>
            <a:r>
              <a:rPr lang="fr-FR" sz="2400" dirty="0" err="1"/>
              <a:t>ISODate</a:t>
            </a:r>
            <a:r>
              <a:rPr lang="fr-FR" sz="2400" dirty="0"/>
              <a:t>("2025-03-06T00:00:00Z") }</a:t>
            </a:r>
          </a:p>
          <a:p>
            <a:pPr lvl="0"/>
            <a:r>
              <a:rPr lang="fr-FR" sz="2400" b="1" dirty="0">
                <a:solidFill>
                  <a:srgbClr val="206A5D"/>
                </a:solidFill>
              </a:rPr>
              <a:t>Pour insérer la date actuelle :</a:t>
            </a:r>
            <a:endParaRPr lang="fr-FR" sz="2400" dirty="0">
              <a:solidFill>
                <a:srgbClr val="206A5D"/>
              </a:solidFill>
            </a:endParaRPr>
          </a:p>
          <a:p>
            <a:r>
              <a:rPr lang="en-US" sz="2400" dirty="0" err="1"/>
              <a:t>db.collection.insertOne</a:t>
            </a:r>
            <a:r>
              <a:rPr lang="en-US" sz="2400" dirty="0"/>
              <a:t>({ "</a:t>
            </a:r>
            <a:r>
              <a:rPr lang="en-US" sz="2400" dirty="0" err="1"/>
              <a:t>date_creation</a:t>
            </a:r>
            <a:r>
              <a:rPr lang="en-US" sz="2400" dirty="0"/>
              <a:t>": new Date() })</a:t>
            </a:r>
            <a:endParaRPr lang="fr-FR" sz="2400" dirty="0"/>
          </a:p>
        </p:txBody>
      </p:sp>
      <p:cxnSp>
        <p:nvCxnSpPr>
          <p:cNvPr id="12" name="直接连接符 11"/>
          <p:cNvCxnSpPr/>
          <p:nvPr/>
        </p:nvCxnSpPr>
        <p:spPr>
          <a:xfrm flipH="1">
            <a:off x="6310758" y="2165645"/>
            <a:ext cx="0" cy="3495773"/>
          </a:xfrm>
          <a:prstGeom prst="line">
            <a:avLst/>
          </a:prstGeom>
          <a:ln cap="rnd">
            <a:solidFill>
              <a:srgbClr val="206A5D"/>
            </a:solidFill>
            <a:round/>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428961" y="2003897"/>
            <a:ext cx="5493639" cy="3970318"/>
          </a:xfrm>
          <a:prstGeom prst="rect">
            <a:avLst/>
          </a:prstGeom>
          <a:noFill/>
        </p:spPr>
        <p:txBody>
          <a:bodyPr wrap="square" rtlCol="0">
            <a:spAutoFit/>
          </a:bodyPr>
          <a:lstStyle/>
          <a:p>
            <a:pPr lvl="0"/>
            <a:r>
              <a:rPr lang="fr-FR" sz="2800" dirty="0"/>
              <a:t>Utilisé pour stocker des données binaires comme des images, des fichiers, etc.</a:t>
            </a:r>
          </a:p>
          <a:p>
            <a:pPr lvl="0"/>
            <a:endParaRPr lang="fr-FR" sz="2800" dirty="0"/>
          </a:p>
          <a:p>
            <a:pPr lvl="0"/>
            <a:r>
              <a:rPr lang="fr-FR" sz="2800" b="1" dirty="0">
                <a:solidFill>
                  <a:srgbClr val="206A5D"/>
                </a:solidFill>
              </a:rPr>
              <a:t>Exemple :</a:t>
            </a:r>
          </a:p>
          <a:p>
            <a:pPr lvl="0"/>
            <a:endParaRPr lang="fr-FR" sz="2800" b="1" dirty="0">
              <a:solidFill>
                <a:srgbClr val="206A5D"/>
              </a:solidFill>
            </a:endParaRPr>
          </a:p>
          <a:p>
            <a:r>
              <a:rPr lang="fr-FR" sz="2800" dirty="0"/>
              <a:t>{ "</a:t>
            </a:r>
            <a:r>
              <a:rPr lang="fr-FR" sz="2800" dirty="0" err="1"/>
              <a:t>image_profil</a:t>
            </a:r>
            <a:r>
              <a:rPr lang="fr-FR" sz="2800" dirty="0"/>
              <a:t>": </a:t>
            </a:r>
            <a:r>
              <a:rPr lang="fr-FR" sz="2800" dirty="0" err="1"/>
              <a:t>BinData</a:t>
            </a:r>
            <a:r>
              <a:rPr lang="fr-FR" sz="2800" dirty="0"/>
              <a:t>(0,"base64EncodedData") }</a:t>
            </a:r>
          </a:p>
        </p:txBody>
      </p:sp>
      <p:sp>
        <p:nvSpPr>
          <p:cNvPr id="18" name="矩形: 圆角 3">
            <a:extLst>
              <a:ext uri="{FF2B5EF4-FFF2-40B4-BE49-F238E27FC236}">
                <a16:creationId xmlns:a16="http://schemas.microsoft.com/office/drawing/2014/main" id="{322AFB79-06F0-F488-B502-F53992E75747}"/>
              </a:ext>
            </a:extLst>
          </p:cNvPr>
          <p:cNvSpPr/>
          <p:nvPr/>
        </p:nvSpPr>
        <p:spPr>
          <a:xfrm>
            <a:off x="416560" y="518159"/>
            <a:ext cx="4876800" cy="1084143"/>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a:cs typeface="+mn-ea"/>
                <a:sym typeface="+mn-lt"/>
              </a:rPr>
              <a:t>Date</a:t>
            </a:r>
            <a:endParaRPr lang="zh-CN" altLang="en-US" sz="3000" b="1" dirty="0">
              <a:cs typeface="+mn-ea"/>
              <a:sym typeface="+mn-lt"/>
            </a:endParaRPr>
          </a:p>
        </p:txBody>
      </p:sp>
      <p:sp>
        <p:nvSpPr>
          <p:cNvPr id="19" name="矩形: 圆角 3">
            <a:extLst>
              <a:ext uri="{FF2B5EF4-FFF2-40B4-BE49-F238E27FC236}">
                <a16:creationId xmlns:a16="http://schemas.microsoft.com/office/drawing/2014/main" id="{B1169824-1CF2-33EB-137E-A532C7AC7AAD}"/>
              </a:ext>
            </a:extLst>
          </p:cNvPr>
          <p:cNvSpPr/>
          <p:nvPr/>
        </p:nvSpPr>
        <p:spPr>
          <a:xfrm>
            <a:off x="6476217" y="590718"/>
            <a:ext cx="5330456" cy="981104"/>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err="1">
                <a:cs typeface="+mn-ea"/>
                <a:sym typeface="+mn-lt"/>
              </a:rPr>
              <a:t>Binary</a:t>
            </a:r>
            <a:r>
              <a:rPr lang="fr-FR" altLang="zh-CN" sz="3000" b="1" dirty="0">
                <a:cs typeface="+mn-ea"/>
                <a:sym typeface="+mn-lt"/>
              </a:rPr>
              <a:t> Data (Données binaires)</a:t>
            </a:r>
            <a:endParaRPr lang="zh-CN" altLang="en-US" sz="3000" b="1" dirty="0">
              <a:cs typeface="+mn-ea"/>
              <a:sym typeface="+mn-lt"/>
            </a:endParaRPr>
          </a:p>
        </p:txBody>
      </p:sp>
    </p:spTree>
    <p:extLst>
      <p:ext uri="{BB962C8B-B14F-4D97-AF65-F5344CB8AC3E}">
        <p14:creationId xmlns:p14="http://schemas.microsoft.com/office/powerpoint/2010/main" val="2336688835"/>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45"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2000"/>
                                        <p:tgtEl>
                                          <p:spTgt spid="17"/>
                                        </p:tgtEl>
                                      </p:cBhvr>
                                    </p:animEffect>
                                    <p:anim calcmode="lin" valueType="num">
                                      <p:cBhvr>
                                        <p:cTn id="16" dur="2000" fill="hold"/>
                                        <p:tgtEl>
                                          <p:spTgt spid="17"/>
                                        </p:tgtEl>
                                        <p:attrNameLst>
                                          <p:attrName>ppt_w</p:attrName>
                                        </p:attrNameLst>
                                      </p:cBhvr>
                                      <p:tavLst>
                                        <p:tav tm="0" fmla="#ppt_w*sin(2.5*pi*$)">
                                          <p:val>
                                            <p:fltVal val="0"/>
                                          </p:val>
                                        </p:tav>
                                        <p:tav tm="100000">
                                          <p:val>
                                            <p:fltVal val="1"/>
                                          </p:val>
                                        </p:tav>
                                      </p:tavLst>
                                    </p:anim>
                                    <p:anim calcmode="lin" valueType="num">
                                      <p:cBhvr>
                                        <p:cTn id="17" dur="2000" fill="hold"/>
                                        <p:tgtEl>
                                          <p:spTgt spid="17"/>
                                        </p:tgtEl>
                                        <p:attrNameLst>
                                          <p:attrName>ppt_h</p:attrName>
                                        </p:attrNameLst>
                                      </p:cBhvr>
                                      <p:tavLst>
                                        <p:tav tm="0">
                                          <p:val>
                                            <p:strVal val="#ppt_h"/>
                                          </p:val>
                                        </p:tav>
                                        <p:tav tm="100000">
                                          <p:val>
                                            <p:strVal val="#ppt_h"/>
                                          </p:val>
                                        </p:tav>
                                      </p:tavLst>
                                    </p:anim>
                                  </p:childTnLst>
                                </p:cTn>
                              </p:par>
                              <p:par>
                                <p:cTn id="18" presetID="45" presetClass="entr" presetSubtype="0"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2000"/>
                                        <p:tgtEl>
                                          <p:spTgt spid="19"/>
                                        </p:tgtEl>
                                      </p:cBhvr>
                                    </p:animEffect>
                                    <p:anim calcmode="lin" valueType="num">
                                      <p:cBhvr>
                                        <p:cTn id="21" dur="2000" fill="hold"/>
                                        <p:tgtEl>
                                          <p:spTgt spid="19"/>
                                        </p:tgtEl>
                                        <p:attrNameLst>
                                          <p:attrName>ppt_w</p:attrName>
                                        </p:attrNameLst>
                                      </p:cBhvr>
                                      <p:tavLst>
                                        <p:tav tm="0" fmla="#ppt_w*sin(2.5*pi*$)">
                                          <p:val>
                                            <p:fltVal val="0"/>
                                          </p:val>
                                        </p:tav>
                                        <p:tav tm="100000">
                                          <p:val>
                                            <p:fltVal val="1"/>
                                          </p:val>
                                        </p:tav>
                                      </p:tavLst>
                                    </p:anim>
                                    <p:anim calcmode="lin" valueType="num">
                                      <p:cBhvr>
                                        <p:cTn id="22" dur="2000" fill="hold"/>
                                        <p:tgtEl>
                                          <p:spTgt spid="1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18" grpId="0" animBg="1"/>
      <p:bldP spid="1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6" name="文本框 5"/>
          <p:cNvSpPr txBox="1"/>
          <p:nvPr/>
        </p:nvSpPr>
        <p:spPr>
          <a:xfrm>
            <a:off x="330739" y="2024387"/>
            <a:ext cx="5881243" cy="4278094"/>
          </a:xfrm>
          <a:prstGeom prst="rect">
            <a:avLst/>
          </a:prstGeom>
          <a:noFill/>
        </p:spPr>
        <p:txBody>
          <a:bodyPr wrap="square" rtlCol="0">
            <a:spAutoFit/>
          </a:bodyPr>
          <a:lstStyle/>
          <a:p>
            <a:pPr lvl="0"/>
            <a:r>
              <a:rPr lang="fr-FR" sz="2400" dirty="0"/>
              <a:t>Utilisé pour le suivi des modifications et des événements.</a:t>
            </a:r>
          </a:p>
          <a:p>
            <a:pPr lvl="0"/>
            <a:r>
              <a:rPr lang="fr-FR" sz="2400" dirty="0"/>
              <a:t>Contient deux valeurs : </a:t>
            </a:r>
          </a:p>
          <a:p>
            <a:pPr lvl="1"/>
            <a:r>
              <a:rPr lang="fr-FR" sz="2400" b="1" dirty="0"/>
              <a:t>Timestamp</a:t>
            </a:r>
            <a:r>
              <a:rPr lang="fr-FR" sz="2400" dirty="0"/>
              <a:t> : Horodatage en secondes.</a:t>
            </a:r>
          </a:p>
          <a:p>
            <a:pPr lvl="1"/>
            <a:r>
              <a:rPr lang="fr-FR" sz="2400" b="1" dirty="0" err="1"/>
              <a:t>Increment</a:t>
            </a:r>
            <a:r>
              <a:rPr lang="fr-FR" sz="2400" dirty="0"/>
              <a:t> : Valeur incrémentale pour les modifications multiples.</a:t>
            </a:r>
          </a:p>
          <a:p>
            <a:pPr lvl="0"/>
            <a:r>
              <a:rPr lang="fr-FR" sz="2800" b="1" dirty="0">
                <a:solidFill>
                  <a:srgbClr val="206A5D"/>
                </a:solidFill>
              </a:rPr>
              <a:t>Exemple :</a:t>
            </a:r>
          </a:p>
          <a:p>
            <a:pPr lvl="0"/>
            <a:endParaRPr lang="fr-FR" sz="2800" b="1" dirty="0">
              <a:solidFill>
                <a:srgbClr val="206A5D"/>
              </a:solidFill>
            </a:endParaRPr>
          </a:p>
          <a:p>
            <a:r>
              <a:rPr lang="fr-FR" sz="2400" dirty="0"/>
              <a:t>{ "</a:t>
            </a:r>
            <a:r>
              <a:rPr lang="fr-FR" sz="2400" dirty="0" err="1"/>
              <a:t>created_at</a:t>
            </a:r>
            <a:r>
              <a:rPr lang="fr-FR" sz="2400" dirty="0"/>
              <a:t>": Timestamp(1615158000, 1) }</a:t>
            </a:r>
          </a:p>
        </p:txBody>
      </p:sp>
      <p:cxnSp>
        <p:nvCxnSpPr>
          <p:cNvPr id="12" name="直接连接符 11"/>
          <p:cNvCxnSpPr/>
          <p:nvPr/>
        </p:nvCxnSpPr>
        <p:spPr>
          <a:xfrm flipH="1">
            <a:off x="6310758" y="2165645"/>
            <a:ext cx="0" cy="3495773"/>
          </a:xfrm>
          <a:prstGeom prst="line">
            <a:avLst/>
          </a:prstGeom>
          <a:ln cap="rnd">
            <a:solidFill>
              <a:srgbClr val="206A5D"/>
            </a:solidFill>
            <a:round/>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428961" y="2003897"/>
            <a:ext cx="5493639" cy="4216539"/>
          </a:xfrm>
          <a:prstGeom prst="rect">
            <a:avLst/>
          </a:prstGeom>
          <a:noFill/>
        </p:spPr>
        <p:txBody>
          <a:bodyPr wrap="square" rtlCol="0">
            <a:spAutoFit/>
          </a:bodyPr>
          <a:lstStyle/>
          <a:p>
            <a:pPr lvl="0"/>
            <a:r>
              <a:rPr lang="fr-FR" sz="2400" dirty="0"/>
              <a:t>Utilisés pour </a:t>
            </a:r>
            <a:r>
              <a:rPr lang="fr-FR" sz="2400" b="1" dirty="0"/>
              <a:t>définir les bornes</a:t>
            </a:r>
            <a:r>
              <a:rPr lang="fr-FR" sz="2400" dirty="0"/>
              <a:t> dans les opérations de comparaison.</a:t>
            </a:r>
          </a:p>
          <a:p>
            <a:pPr lvl="0"/>
            <a:r>
              <a:rPr lang="fr-FR" sz="2400" b="1" dirty="0" err="1"/>
              <a:t>MinKey</a:t>
            </a:r>
            <a:r>
              <a:rPr lang="fr-FR" sz="2400" dirty="0"/>
              <a:t> représente la valeur la plus basse possible.</a:t>
            </a:r>
          </a:p>
          <a:p>
            <a:pPr lvl="0"/>
            <a:r>
              <a:rPr lang="fr-FR" sz="2400" b="1" dirty="0" err="1"/>
              <a:t>MaxKey</a:t>
            </a:r>
            <a:r>
              <a:rPr lang="fr-FR" sz="2400" dirty="0"/>
              <a:t> représente la valeur la plus haute possible.</a:t>
            </a:r>
          </a:p>
          <a:p>
            <a:pPr lvl="0"/>
            <a:endParaRPr lang="fr-FR" sz="2400" dirty="0"/>
          </a:p>
          <a:p>
            <a:pPr lvl="0"/>
            <a:r>
              <a:rPr lang="fr-FR" sz="2800" b="1" dirty="0">
                <a:solidFill>
                  <a:srgbClr val="206A5D"/>
                </a:solidFill>
              </a:rPr>
              <a:t>Exemple :</a:t>
            </a:r>
          </a:p>
          <a:p>
            <a:pPr lvl="0"/>
            <a:endParaRPr lang="fr-FR" sz="2400" dirty="0"/>
          </a:p>
          <a:p>
            <a:r>
              <a:rPr lang="fr-FR" sz="2400" dirty="0"/>
              <a:t>{ "</a:t>
            </a:r>
            <a:r>
              <a:rPr lang="fr-FR" sz="2400" dirty="0" err="1"/>
              <a:t>min_val</a:t>
            </a:r>
            <a:r>
              <a:rPr lang="fr-FR" sz="2400" dirty="0"/>
              <a:t>": { "$</a:t>
            </a:r>
            <a:r>
              <a:rPr lang="fr-FR" sz="2400" dirty="0" err="1"/>
              <a:t>minKey</a:t>
            </a:r>
            <a:r>
              <a:rPr lang="fr-FR" sz="2400" dirty="0"/>
              <a:t>": 1 }, "</a:t>
            </a:r>
            <a:r>
              <a:rPr lang="fr-FR" sz="2400" dirty="0" err="1"/>
              <a:t>max_val</a:t>
            </a:r>
            <a:r>
              <a:rPr lang="fr-FR" sz="2400" dirty="0"/>
              <a:t>": { "$</a:t>
            </a:r>
            <a:r>
              <a:rPr lang="fr-FR" sz="2400" dirty="0" err="1"/>
              <a:t>maxKey</a:t>
            </a:r>
            <a:r>
              <a:rPr lang="fr-FR" sz="2400" dirty="0"/>
              <a:t>": 1 } }</a:t>
            </a:r>
          </a:p>
        </p:txBody>
      </p:sp>
      <p:sp>
        <p:nvSpPr>
          <p:cNvPr id="18" name="矩形: 圆角 3">
            <a:extLst>
              <a:ext uri="{FF2B5EF4-FFF2-40B4-BE49-F238E27FC236}">
                <a16:creationId xmlns:a16="http://schemas.microsoft.com/office/drawing/2014/main" id="{322AFB79-06F0-F488-B502-F53992E75747}"/>
              </a:ext>
            </a:extLst>
          </p:cNvPr>
          <p:cNvSpPr/>
          <p:nvPr/>
        </p:nvSpPr>
        <p:spPr>
          <a:xfrm>
            <a:off x="330740" y="555519"/>
            <a:ext cx="5023582" cy="1046784"/>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a:cs typeface="+mn-ea"/>
                <a:sym typeface="+mn-lt"/>
              </a:rPr>
              <a:t>Timestamp</a:t>
            </a:r>
            <a:endParaRPr lang="zh-CN" altLang="en-US" sz="3000" b="1" dirty="0">
              <a:cs typeface="+mn-ea"/>
              <a:sym typeface="+mn-lt"/>
            </a:endParaRPr>
          </a:p>
        </p:txBody>
      </p:sp>
      <p:sp>
        <p:nvSpPr>
          <p:cNvPr id="19" name="矩形: 圆角 3">
            <a:extLst>
              <a:ext uri="{FF2B5EF4-FFF2-40B4-BE49-F238E27FC236}">
                <a16:creationId xmlns:a16="http://schemas.microsoft.com/office/drawing/2014/main" id="{B1169824-1CF2-33EB-137E-A532C7AC7AAD}"/>
              </a:ext>
            </a:extLst>
          </p:cNvPr>
          <p:cNvSpPr/>
          <p:nvPr/>
        </p:nvSpPr>
        <p:spPr>
          <a:xfrm>
            <a:off x="6837680" y="555519"/>
            <a:ext cx="4874180" cy="1046784"/>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tLang="zh-CN" sz="3000" b="1" dirty="0" err="1">
                <a:cs typeface="+mn-ea"/>
                <a:sym typeface="+mn-lt"/>
              </a:rPr>
              <a:t>MinKey</a:t>
            </a:r>
            <a:r>
              <a:rPr lang="fr-FR" altLang="zh-CN" sz="3000" b="1" dirty="0">
                <a:cs typeface="+mn-ea"/>
                <a:sym typeface="+mn-lt"/>
              </a:rPr>
              <a:t> et </a:t>
            </a:r>
            <a:r>
              <a:rPr lang="fr-FR" altLang="zh-CN" sz="3000" b="1" dirty="0" err="1">
                <a:cs typeface="+mn-ea"/>
                <a:sym typeface="+mn-lt"/>
              </a:rPr>
              <a:t>MaxKey</a:t>
            </a:r>
            <a:endParaRPr lang="zh-CN" altLang="en-US" sz="3000" b="1" dirty="0">
              <a:cs typeface="+mn-ea"/>
              <a:sym typeface="+mn-lt"/>
            </a:endParaRPr>
          </a:p>
        </p:txBody>
      </p:sp>
    </p:spTree>
    <p:extLst>
      <p:ext uri="{BB962C8B-B14F-4D97-AF65-F5344CB8AC3E}">
        <p14:creationId xmlns:p14="http://schemas.microsoft.com/office/powerpoint/2010/main" val="3085778709"/>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inVertical)">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p:cTn id="15" dur="1000" fill="hold"/>
                                        <p:tgtEl>
                                          <p:spTgt spid="17"/>
                                        </p:tgtEl>
                                        <p:attrNameLst>
                                          <p:attrName>ppt_w</p:attrName>
                                        </p:attrNameLst>
                                      </p:cBhvr>
                                      <p:tavLst>
                                        <p:tav tm="0">
                                          <p:val>
                                            <p:fltVal val="0"/>
                                          </p:val>
                                        </p:tav>
                                        <p:tav tm="100000">
                                          <p:val>
                                            <p:strVal val="#ppt_w"/>
                                          </p:val>
                                        </p:tav>
                                      </p:tavLst>
                                    </p:anim>
                                    <p:anim calcmode="lin" valueType="num">
                                      <p:cBhvr>
                                        <p:cTn id="16" dur="1000" fill="hold"/>
                                        <p:tgtEl>
                                          <p:spTgt spid="17"/>
                                        </p:tgtEl>
                                        <p:attrNameLst>
                                          <p:attrName>ppt_h</p:attrName>
                                        </p:attrNameLst>
                                      </p:cBhvr>
                                      <p:tavLst>
                                        <p:tav tm="0">
                                          <p:val>
                                            <p:fltVal val="0"/>
                                          </p:val>
                                        </p:tav>
                                        <p:tav tm="100000">
                                          <p:val>
                                            <p:strVal val="#ppt_h"/>
                                          </p:val>
                                        </p:tav>
                                      </p:tavLst>
                                    </p:anim>
                                    <p:anim calcmode="lin" valueType="num">
                                      <p:cBhvr>
                                        <p:cTn id="17" dur="1000" fill="hold"/>
                                        <p:tgtEl>
                                          <p:spTgt spid="17"/>
                                        </p:tgtEl>
                                        <p:attrNameLst>
                                          <p:attrName>style.rotation</p:attrName>
                                        </p:attrNameLst>
                                      </p:cBhvr>
                                      <p:tavLst>
                                        <p:tav tm="0">
                                          <p:val>
                                            <p:fltVal val="90"/>
                                          </p:val>
                                        </p:tav>
                                        <p:tav tm="100000">
                                          <p:val>
                                            <p:fltVal val="0"/>
                                          </p:val>
                                        </p:tav>
                                      </p:tavLst>
                                    </p:anim>
                                    <p:animEffect transition="in" filter="fade">
                                      <p:cBhvr>
                                        <p:cTn id="18" dur="1000"/>
                                        <p:tgtEl>
                                          <p:spTgt spid="17"/>
                                        </p:tgtEl>
                                      </p:cBhvr>
                                    </p:animEffect>
                                  </p:childTnLst>
                                </p:cTn>
                              </p:par>
                              <p:par>
                                <p:cTn id="19" presetID="3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p:cTn id="21" dur="1000" fill="hold"/>
                                        <p:tgtEl>
                                          <p:spTgt spid="19"/>
                                        </p:tgtEl>
                                        <p:attrNameLst>
                                          <p:attrName>ppt_w</p:attrName>
                                        </p:attrNameLst>
                                      </p:cBhvr>
                                      <p:tavLst>
                                        <p:tav tm="0">
                                          <p:val>
                                            <p:fltVal val="0"/>
                                          </p:val>
                                        </p:tav>
                                        <p:tav tm="100000">
                                          <p:val>
                                            <p:strVal val="#ppt_w"/>
                                          </p:val>
                                        </p:tav>
                                      </p:tavLst>
                                    </p:anim>
                                    <p:anim calcmode="lin" valueType="num">
                                      <p:cBhvr>
                                        <p:cTn id="22" dur="1000" fill="hold"/>
                                        <p:tgtEl>
                                          <p:spTgt spid="19"/>
                                        </p:tgtEl>
                                        <p:attrNameLst>
                                          <p:attrName>ppt_h</p:attrName>
                                        </p:attrNameLst>
                                      </p:cBhvr>
                                      <p:tavLst>
                                        <p:tav tm="0">
                                          <p:val>
                                            <p:fltVal val="0"/>
                                          </p:val>
                                        </p:tav>
                                        <p:tav tm="100000">
                                          <p:val>
                                            <p:strVal val="#ppt_h"/>
                                          </p:val>
                                        </p:tav>
                                      </p:tavLst>
                                    </p:anim>
                                    <p:anim calcmode="lin" valueType="num">
                                      <p:cBhvr>
                                        <p:cTn id="23" dur="1000" fill="hold"/>
                                        <p:tgtEl>
                                          <p:spTgt spid="19"/>
                                        </p:tgtEl>
                                        <p:attrNameLst>
                                          <p:attrName>style.rotation</p:attrName>
                                        </p:attrNameLst>
                                      </p:cBhvr>
                                      <p:tavLst>
                                        <p:tav tm="0">
                                          <p:val>
                                            <p:fltVal val="90"/>
                                          </p:val>
                                        </p:tav>
                                        <p:tav tm="100000">
                                          <p:val>
                                            <p:fltVal val="0"/>
                                          </p:val>
                                        </p:tav>
                                      </p:tavLst>
                                    </p:anim>
                                    <p:animEffect transition="in" filter="fade">
                                      <p:cBhvr>
                                        <p:cTn id="24"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18" grpId="0" animBg="1"/>
      <p:bldP spid="1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2">
            <a:alphaModFix amt="5000"/>
            <a:duotone>
              <a:schemeClr val="bg2">
                <a:shade val="45000"/>
                <a:satMod val="135000"/>
              </a:schemeClr>
              <a:prstClr val="white"/>
            </a:duotone>
            <a:extLst>
              <a:ext uri="{28A0092B-C50C-407E-A947-70E740481C1C}">
                <a14:useLocalDpi xmlns:a14="http://schemas.microsoft.com/office/drawing/2010/main" val="0"/>
              </a:ext>
            </a:extLst>
          </a:blip>
          <a:srcRect t="394" b="16831"/>
          <a:stretch>
            <a:fillRect/>
          </a:stretch>
        </p:blipFill>
        <p:spPr>
          <a:xfrm>
            <a:off x="0" y="-1"/>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dpi="0" rotWithShape="1">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a:blipFill>
        </p:spPr>
      </p:pic>
      <p:sp>
        <p:nvSpPr>
          <p:cNvPr id="5" name="矩形: 圆角 4"/>
          <p:cNvSpPr/>
          <p:nvPr/>
        </p:nvSpPr>
        <p:spPr>
          <a:xfrm rot="10800000" flipV="1">
            <a:off x="1053211" y="1429840"/>
            <a:ext cx="10058918" cy="3842657"/>
          </a:xfrm>
          <a:prstGeom prst="roundRect">
            <a:avLst>
              <a:gd name="adj" fmla="val 50000"/>
            </a:avLst>
          </a:prstGeom>
          <a:noFill/>
          <a:ln>
            <a:solidFill>
              <a:srgbClr val="206A5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1079871" y="2182504"/>
            <a:ext cx="9159598" cy="2492990"/>
          </a:xfrm>
          <a:prstGeom prst="rect">
            <a:avLst/>
          </a:prstGeom>
          <a:noFill/>
        </p:spPr>
        <p:txBody>
          <a:bodyPr wrap="square" lIns="0" tIns="0" rIns="0" bIns="0" rtlCol="0" anchor="t">
            <a:spAutoFit/>
          </a:bodyPr>
          <a:lstStyle>
            <a:defPPr>
              <a:defRPr lang="zh-CN"/>
            </a:defPPr>
            <a:lvl1pPr algn="ctr">
              <a:lnSpc>
                <a:spcPct val="90000"/>
              </a:lnSpc>
              <a:spcBef>
                <a:spcPts val="815"/>
              </a:spcBef>
              <a:defRPr sz="7200" b="1">
                <a:solidFill>
                  <a:srgbClr val="206A5D"/>
                </a:solidFill>
                <a:cs typeface="+mn-ea"/>
              </a:defRPr>
            </a:lvl1pPr>
          </a:lstStyle>
          <a:p>
            <a:r>
              <a:rPr lang="fr-FR" sz="6000" dirty="0"/>
              <a:t>Introduction à la Modélisation des Données</a:t>
            </a:r>
            <a:endParaRPr lang="zh-CN" altLang="en-US" sz="6000" dirty="0">
              <a:latin typeface="+mj-lt"/>
              <a:ea typeface="字体家AI造字剑客" panose="03000503000000000000" pitchFamily="66" charset="-122"/>
              <a:sym typeface="+mn-lt"/>
            </a:endParaRPr>
          </a:p>
        </p:txBody>
      </p:sp>
      <p:grpSp>
        <p:nvGrpSpPr>
          <p:cNvPr id="10" name="组合 9"/>
          <p:cNvGrpSpPr/>
          <p:nvPr/>
        </p:nvGrpSpPr>
        <p:grpSpPr>
          <a:xfrm>
            <a:off x="2002796" y="382268"/>
            <a:ext cx="683554" cy="261991"/>
            <a:chOff x="7102" y="5169"/>
            <a:chExt cx="1208" cy="463"/>
          </a:xfrm>
        </p:grpSpPr>
        <p:sp>
          <p:nvSpPr>
            <p:cNvPr id="11" name="箭头: V 形 10"/>
            <p:cNvSpPr/>
            <p:nvPr/>
          </p:nvSpPr>
          <p:spPr>
            <a:xfrm>
              <a:off x="7102"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2" name="箭头: V 形 11"/>
            <p:cNvSpPr/>
            <p:nvPr/>
          </p:nvSpPr>
          <p:spPr>
            <a:xfrm>
              <a:off x="7463"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3" name="箭头: V 形 12"/>
            <p:cNvSpPr/>
            <p:nvPr/>
          </p:nvSpPr>
          <p:spPr>
            <a:xfrm>
              <a:off x="7847"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grpSp>
      <p:sp>
        <p:nvSpPr>
          <p:cNvPr id="14" name="矩形: 圆角 13"/>
          <p:cNvSpPr/>
          <p:nvPr/>
        </p:nvSpPr>
        <p:spPr>
          <a:xfrm>
            <a:off x="3933371" y="6058077"/>
            <a:ext cx="9376229" cy="1625600"/>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p:cNvSpPr/>
          <p:nvPr/>
        </p:nvSpPr>
        <p:spPr>
          <a:xfrm>
            <a:off x="8898129" y="323263"/>
            <a:ext cx="2214000" cy="2213152"/>
          </a:xfrm>
          <a:prstGeom prst="ellipse">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2242767628"/>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2" dur="50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dur="5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nodeType="clickPar">
                      <p:stCondLst>
                        <p:cond delay="indefinite"/>
                      </p:stCondLst>
                      <p:childTnLst>
                        <p:par>
                          <p:cTn id="13" fill="hold">
                            <p:stCondLst>
                              <p:cond delay="0"/>
                            </p:stCondLst>
                            <p:childTnLst>
                              <p:par>
                                <p:cTn id="14" presetID="22" presetClass="entr" presetSubtype="4" dur="50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childTnLst>
                          </p:cTn>
                        </p:par>
                      </p:childTnLst>
                    </p:cTn>
                  </p:par>
                  <p:par>
                    <p:cTn id="17" fill="hold" nodeType="clickPar">
                      <p:stCondLst>
                        <p:cond delay="indefinite"/>
                      </p:stCondLst>
                      <p:childTnLst>
                        <p:par>
                          <p:cTn id="18" fill="hold">
                            <p:stCondLst>
                              <p:cond delay="0"/>
                            </p:stCondLst>
                            <p:childTnLst>
                              <p:par>
                                <p:cTn id="19" presetID="42" presetClass="entr" presetSubtype="0" dur="100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p:stCondLst>
                              <p:cond delay="0"/>
                            </p:stCondLst>
                            <p:childTnLst>
                              <p:par>
                                <p:cTn id="26" presetID="53" presetClass="entr" presetSubtype="16" dur="50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4" grpId="0" animBg="1"/>
      <p:bldP spid="1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mj-lt"/>
              <a:ea typeface="微软雅黑"/>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j-lt"/>
              <a:ea typeface="微软雅黑"/>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17271"/>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3" y="519812"/>
            <a:ext cx="9354792"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mj-lt"/>
              <a:ea typeface="微软雅黑"/>
              <a:cs typeface="+mn-ea"/>
              <a:sym typeface="+mn-lt"/>
            </a:endParaRPr>
          </a:p>
        </p:txBody>
      </p:sp>
      <p:sp>
        <p:nvSpPr>
          <p:cNvPr id="16" name="文本框 15"/>
          <p:cNvSpPr txBox="1"/>
          <p:nvPr/>
        </p:nvSpPr>
        <p:spPr>
          <a:xfrm>
            <a:off x="232649" y="347980"/>
            <a:ext cx="9526710" cy="1338508"/>
          </a:xfrm>
          <a:prstGeom prst="rect">
            <a:avLst/>
          </a:prstGeom>
          <a:noFill/>
        </p:spPr>
        <p:txBody>
          <a:bodyPr wrap="square" lIns="0" tIns="0" rIns="0" bIns="0" rtlCol="0" anchor="t">
            <a:spAutoFit/>
          </a:bodyPr>
          <a:lstStyle/>
          <a:p>
            <a:pPr>
              <a:lnSpc>
                <a:spcPts val="5550"/>
              </a:lnSpc>
            </a:pPr>
            <a:r>
              <a:rPr lang="fr-FR" sz="2800" b="1" dirty="0">
                <a:solidFill>
                  <a:schemeClr val="bg1"/>
                </a:solidFill>
                <a:latin typeface="+mj-lt"/>
              </a:rPr>
              <a:t>Qu'est-ce que la modélisation des données ? </a:t>
            </a:r>
            <a:r>
              <a:rPr lang="en-US" sz="2800" b="1" dirty="0">
                <a:solidFill>
                  <a:schemeClr val="bg1"/>
                </a:solidFill>
                <a:latin typeface="+mj-lt"/>
                <a:ea typeface="Fraunces Extra Bold" pitchFamily="34" charset="-122"/>
                <a:cs typeface="Fraunces Extra Bold" pitchFamily="34" charset="-120"/>
              </a:rPr>
              <a:t>💾</a:t>
            </a:r>
            <a:endParaRPr lang="fr-FR" sz="2800" b="1" dirty="0">
              <a:solidFill>
                <a:schemeClr val="bg1"/>
              </a:solidFill>
              <a:latin typeface="+mj-lt"/>
            </a:endParaRPr>
          </a:p>
          <a:p>
            <a:pPr>
              <a:lnSpc>
                <a:spcPts val="5550"/>
              </a:lnSpc>
            </a:pPr>
            <a:endParaRPr lang="en-US" sz="2800" b="1" dirty="0">
              <a:solidFill>
                <a:schemeClr val="bg1"/>
              </a:solidFill>
              <a:latin typeface="+mj-lt"/>
            </a:endParaRPr>
          </a:p>
        </p:txBody>
      </p:sp>
      <p:grpSp>
        <p:nvGrpSpPr>
          <p:cNvPr id="35" name="Groupe 34">
            <a:extLst>
              <a:ext uri="{FF2B5EF4-FFF2-40B4-BE49-F238E27FC236}">
                <a16:creationId xmlns:a16="http://schemas.microsoft.com/office/drawing/2014/main" id="{001621F1-7E88-488F-9CF2-CB5359C5ECFE}"/>
              </a:ext>
            </a:extLst>
          </p:cNvPr>
          <p:cNvGrpSpPr/>
          <p:nvPr/>
        </p:nvGrpSpPr>
        <p:grpSpPr>
          <a:xfrm>
            <a:off x="4517727" y="1274401"/>
            <a:ext cx="2966284" cy="4120429"/>
            <a:chOff x="1001485" y="1260333"/>
            <a:chExt cx="2966284" cy="4120429"/>
          </a:xfrm>
        </p:grpSpPr>
        <p:grpSp>
          <p:nvGrpSpPr>
            <p:cNvPr id="36" name="Groupe 35">
              <a:extLst>
                <a:ext uri="{FF2B5EF4-FFF2-40B4-BE49-F238E27FC236}">
                  <a16:creationId xmlns:a16="http://schemas.microsoft.com/office/drawing/2014/main" id="{99E3C3AE-0E1F-4226-B7A1-217A622CA467}"/>
                </a:ext>
              </a:extLst>
            </p:cNvPr>
            <p:cNvGrpSpPr/>
            <p:nvPr/>
          </p:nvGrpSpPr>
          <p:grpSpPr>
            <a:xfrm>
              <a:off x="1500837" y="1260333"/>
              <a:ext cx="2133173" cy="2585516"/>
              <a:chOff x="1500837" y="1260333"/>
              <a:chExt cx="2133173" cy="2585516"/>
            </a:xfrm>
          </p:grpSpPr>
          <p:sp>
            <p:nvSpPr>
              <p:cNvPr id="38" name="椭圆 10">
                <a:extLst>
                  <a:ext uri="{FF2B5EF4-FFF2-40B4-BE49-F238E27FC236}">
                    <a16:creationId xmlns:a16="http://schemas.microsoft.com/office/drawing/2014/main" id="{09A11DEB-69BE-4755-BF11-0ACFA3453A35}"/>
                  </a:ext>
                </a:extLst>
              </p:cNvPr>
              <p:cNvSpPr/>
              <p:nvPr/>
            </p:nvSpPr>
            <p:spPr>
              <a:xfrm>
                <a:off x="2195084" y="3101169"/>
                <a:ext cx="744680" cy="744680"/>
              </a:xfrm>
              <a:prstGeom prst="ellipse">
                <a:avLst/>
              </a:prstGeom>
              <a:solidFill>
                <a:srgbClr val="C6A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mj-lt"/>
                    <a:ea typeface="微软雅黑"/>
                    <a:cs typeface="+mn-ea"/>
                    <a:sym typeface="+mn-lt"/>
                  </a:rPr>
                  <a:t>02</a:t>
                </a:r>
                <a:endParaRPr kumimoji="0" lang="zh-CN" altLang="en-US" sz="2000" b="1" i="0" u="none" strike="noStrike" kern="1200" cap="none" spc="0" normalizeH="0" baseline="0" noProof="0" dirty="0">
                  <a:ln>
                    <a:noFill/>
                  </a:ln>
                  <a:solidFill>
                    <a:prstClr val="white"/>
                  </a:solidFill>
                  <a:effectLst/>
                  <a:uLnTx/>
                  <a:uFillTx/>
                  <a:latin typeface="+mj-lt"/>
                  <a:ea typeface="微软雅黑"/>
                  <a:cs typeface="+mn-ea"/>
                  <a:sym typeface="+mn-lt"/>
                </a:endParaRPr>
              </a:p>
            </p:txBody>
          </p:sp>
          <p:cxnSp>
            <p:nvCxnSpPr>
              <p:cNvPr id="39" name="Connecteur droit 38">
                <a:extLst>
                  <a:ext uri="{FF2B5EF4-FFF2-40B4-BE49-F238E27FC236}">
                    <a16:creationId xmlns:a16="http://schemas.microsoft.com/office/drawing/2014/main" id="{A2A76098-EA25-4217-AD59-13BA726380FE}"/>
                  </a:ext>
                </a:extLst>
              </p:cNvPr>
              <p:cNvCxnSpPr>
                <a:cxnSpLocks/>
              </p:cNvCxnSpPr>
              <p:nvPr/>
            </p:nvCxnSpPr>
            <p:spPr>
              <a:xfrm flipV="1">
                <a:off x="2560320" y="2039564"/>
                <a:ext cx="0" cy="1041261"/>
              </a:xfrm>
              <a:prstGeom prst="line">
                <a:avLst/>
              </a:prstGeom>
              <a:ln>
                <a:solidFill>
                  <a:srgbClr val="C6AF92"/>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4EE50212-5B08-40F4-9914-B3E8DF5F9C37}"/>
                  </a:ext>
                </a:extLst>
              </p:cNvPr>
              <p:cNvSpPr/>
              <p:nvPr/>
            </p:nvSpPr>
            <p:spPr>
              <a:xfrm>
                <a:off x="1500837" y="1260333"/>
                <a:ext cx="2133173" cy="744680"/>
              </a:xfrm>
              <a:prstGeom prst="rect">
                <a:avLst/>
              </a:prstGeom>
              <a:solidFill>
                <a:srgbClr val="1663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latin typeface="+mj-lt"/>
                    <a:ea typeface="Fraunces Extra Bold" pitchFamily="34" charset="-122"/>
                    <a:cs typeface="Fraunces Extra Bold" pitchFamily="34" charset="-120"/>
                  </a:rPr>
                  <a:t> Performance 📈</a:t>
                </a:r>
                <a:endParaRPr lang="en-US" sz="1800" dirty="0">
                  <a:solidFill>
                    <a:schemeClr val="bg1"/>
                  </a:solidFill>
                  <a:latin typeface="+mj-lt"/>
                </a:endParaRPr>
              </a:p>
            </p:txBody>
          </p:sp>
        </p:grpSp>
        <p:sp>
          <p:nvSpPr>
            <p:cNvPr id="37" name="ZoneTexte 36">
              <a:extLst>
                <a:ext uri="{FF2B5EF4-FFF2-40B4-BE49-F238E27FC236}">
                  <a16:creationId xmlns:a16="http://schemas.microsoft.com/office/drawing/2014/main" id="{DDEE43E7-AD93-4442-8853-4DE534579DA3}"/>
                </a:ext>
              </a:extLst>
            </p:cNvPr>
            <p:cNvSpPr txBox="1"/>
            <p:nvPr/>
          </p:nvSpPr>
          <p:spPr>
            <a:xfrm>
              <a:off x="1001485" y="4117596"/>
              <a:ext cx="2966284" cy="1263166"/>
            </a:xfrm>
            <a:prstGeom prst="rect">
              <a:avLst/>
            </a:prstGeom>
            <a:noFill/>
          </p:spPr>
          <p:txBody>
            <a:bodyPr wrap="square" rtlCol="0">
              <a:spAutoFit/>
            </a:bodyPr>
            <a:lstStyle/>
            <a:p>
              <a:pPr lvl="0" algn="ctr">
                <a:lnSpc>
                  <a:spcPct val="107000"/>
                </a:lnSpc>
                <a:spcAft>
                  <a:spcPts val="800"/>
                </a:spcAft>
                <a:buSzPts val="1000"/>
                <a:tabLst>
                  <a:tab pos="457200" algn="l"/>
                </a:tabLst>
              </a:pPr>
              <a:r>
                <a:rPr lang="fr-FR" sz="1800" dirty="0">
                  <a:effectLst/>
                  <a:latin typeface="+mj-lt"/>
                  <a:ea typeface="Times New Roman" panose="02020603050405020304" pitchFamily="18" charset="0"/>
                  <a:cs typeface="Times New Roman" panose="02020603050405020304" pitchFamily="18" charset="0"/>
                </a:rPr>
                <a:t> Il permet de minimiser les requêtes coûteuses et d’optimiser le temps d’accès aux données.</a:t>
              </a:r>
              <a:endParaRPr lang="fr-FR" sz="1800" dirty="0">
                <a:effectLst/>
                <a:latin typeface="+mj-lt"/>
                <a:ea typeface="Calibri" panose="020F0502020204030204" pitchFamily="34" charset="0"/>
                <a:cs typeface="Times New Roman" panose="02020603050405020304" pitchFamily="18" charset="0"/>
              </a:endParaRPr>
            </a:p>
          </p:txBody>
        </p:sp>
      </p:grpSp>
      <p:grpSp>
        <p:nvGrpSpPr>
          <p:cNvPr id="41" name="Groupe 40">
            <a:extLst>
              <a:ext uri="{FF2B5EF4-FFF2-40B4-BE49-F238E27FC236}">
                <a16:creationId xmlns:a16="http://schemas.microsoft.com/office/drawing/2014/main" id="{843A3416-48D3-465D-99DA-06FF7C625478}"/>
              </a:ext>
            </a:extLst>
          </p:cNvPr>
          <p:cNvGrpSpPr/>
          <p:nvPr/>
        </p:nvGrpSpPr>
        <p:grpSpPr>
          <a:xfrm>
            <a:off x="627789" y="2079543"/>
            <a:ext cx="3297100" cy="3260421"/>
            <a:chOff x="1001485" y="2039564"/>
            <a:chExt cx="3487960" cy="3288814"/>
          </a:xfrm>
        </p:grpSpPr>
        <p:grpSp>
          <p:nvGrpSpPr>
            <p:cNvPr id="42" name="Groupe 41">
              <a:extLst>
                <a:ext uri="{FF2B5EF4-FFF2-40B4-BE49-F238E27FC236}">
                  <a16:creationId xmlns:a16="http://schemas.microsoft.com/office/drawing/2014/main" id="{099557B6-1D14-40B6-87FF-590248726373}"/>
                </a:ext>
              </a:extLst>
            </p:cNvPr>
            <p:cNvGrpSpPr/>
            <p:nvPr/>
          </p:nvGrpSpPr>
          <p:grpSpPr>
            <a:xfrm>
              <a:off x="2195084" y="2039564"/>
              <a:ext cx="744680" cy="1806285"/>
              <a:chOff x="2195084" y="2039564"/>
              <a:chExt cx="744680" cy="1806285"/>
            </a:xfrm>
          </p:grpSpPr>
          <p:sp>
            <p:nvSpPr>
              <p:cNvPr id="44" name="椭圆 10">
                <a:extLst>
                  <a:ext uri="{FF2B5EF4-FFF2-40B4-BE49-F238E27FC236}">
                    <a16:creationId xmlns:a16="http://schemas.microsoft.com/office/drawing/2014/main" id="{070D0465-B03F-480F-861C-417E69347A83}"/>
                  </a:ext>
                </a:extLst>
              </p:cNvPr>
              <p:cNvSpPr/>
              <p:nvPr/>
            </p:nvSpPr>
            <p:spPr>
              <a:xfrm>
                <a:off x="2195084" y="3101169"/>
                <a:ext cx="744680" cy="744680"/>
              </a:xfrm>
              <a:prstGeom prst="ellipse">
                <a:avLst/>
              </a:prstGeom>
              <a:solidFill>
                <a:srgbClr val="C6A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mj-lt"/>
                    <a:ea typeface="微软雅黑"/>
                    <a:cs typeface="+mn-ea"/>
                    <a:sym typeface="+mn-lt"/>
                  </a:rPr>
                  <a:t>01</a:t>
                </a:r>
                <a:endParaRPr kumimoji="0" lang="zh-CN" altLang="en-US" sz="2000" b="1" i="0" u="none" strike="noStrike" kern="1200" cap="none" spc="0" normalizeH="0" baseline="0" noProof="0" dirty="0">
                  <a:ln>
                    <a:noFill/>
                  </a:ln>
                  <a:solidFill>
                    <a:prstClr val="white"/>
                  </a:solidFill>
                  <a:effectLst/>
                  <a:uLnTx/>
                  <a:uFillTx/>
                  <a:latin typeface="+mj-lt"/>
                  <a:ea typeface="微软雅黑"/>
                  <a:cs typeface="+mn-ea"/>
                  <a:sym typeface="+mn-lt"/>
                </a:endParaRPr>
              </a:p>
            </p:txBody>
          </p:sp>
          <p:cxnSp>
            <p:nvCxnSpPr>
              <p:cNvPr id="45" name="Connecteur droit 44">
                <a:extLst>
                  <a:ext uri="{FF2B5EF4-FFF2-40B4-BE49-F238E27FC236}">
                    <a16:creationId xmlns:a16="http://schemas.microsoft.com/office/drawing/2014/main" id="{462BC22F-7DE1-494E-9445-B2068A71D95F}"/>
                  </a:ext>
                </a:extLst>
              </p:cNvPr>
              <p:cNvCxnSpPr>
                <a:cxnSpLocks/>
              </p:cNvCxnSpPr>
              <p:nvPr/>
            </p:nvCxnSpPr>
            <p:spPr>
              <a:xfrm flipV="1">
                <a:off x="2560320" y="2039564"/>
                <a:ext cx="0" cy="1041261"/>
              </a:xfrm>
              <a:prstGeom prst="line">
                <a:avLst/>
              </a:prstGeom>
              <a:ln>
                <a:solidFill>
                  <a:srgbClr val="C6AF92"/>
                </a:solidFill>
              </a:ln>
            </p:spPr>
            <p:style>
              <a:lnRef idx="1">
                <a:schemeClr val="accent1"/>
              </a:lnRef>
              <a:fillRef idx="0">
                <a:schemeClr val="accent1"/>
              </a:fillRef>
              <a:effectRef idx="0">
                <a:schemeClr val="accent1"/>
              </a:effectRef>
              <a:fontRef idx="minor">
                <a:schemeClr val="tx1"/>
              </a:fontRef>
            </p:style>
          </p:cxnSp>
        </p:grpSp>
        <p:sp>
          <p:nvSpPr>
            <p:cNvPr id="43" name="ZoneTexte 42">
              <a:extLst>
                <a:ext uri="{FF2B5EF4-FFF2-40B4-BE49-F238E27FC236}">
                  <a16:creationId xmlns:a16="http://schemas.microsoft.com/office/drawing/2014/main" id="{4BD31271-F06E-42DA-B435-B37BAB056B35}"/>
                </a:ext>
              </a:extLst>
            </p:cNvPr>
            <p:cNvSpPr txBox="1"/>
            <p:nvPr/>
          </p:nvSpPr>
          <p:spPr>
            <a:xfrm>
              <a:off x="1001485" y="4117596"/>
              <a:ext cx="3487960" cy="1210782"/>
            </a:xfrm>
            <a:prstGeom prst="rect">
              <a:avLst/>
            </a:prstGeom>
            <a:noFill/>
          </p:spPr>
          <p:txBody>
            <a:bodyPr wrap="square" rtlCol="0">
              <a:spAutoFit/>
            </a:bodyPr>
            <a:lstStyle/>
            <a:p>
              <a:pPr algn="ctr"/>
              <a:r>
                <a:rPr lang="fr-FR" sz="1800" dirty="0">
                  <a:effectLst/>
                  <a:latin typeface="+mj-lt"/>
                  <a:ea typeface="Times New Roman" panose="02020603050405020304" pitchFamily="18" charset="0"/>
                  <a:cs typeface="Times New Roman" panose="02020603050405020304" pitchFamily="18" charset="0"/>
                </a:rPr>
                <a:t>Un bon modèle de données assure que l’information est bien organisée et facile à récupérer.</a:t>
              </a:r>
              <a:endParaRPr lang="fr-FR" sz="1800" dirty="0">
                <a:effectLst/>
                <a:latin typeface="+mj-lt"/>
                <a:ea typeface="Calibri" panose="020F0502020204030204" pitchFamily="34" charset="0"/>
                <a:cs typeface="Times New Roman" panose="02020603050405020304" pitchFamily="18" charset="0"/>
              </a:endParaRPr>
            </a:p>
          </p:txBody>
        </p:sp>
      </p:grpSp>
      <p:grpSp>
        <p:nvGrpSpPr>
          <p:cNvPr id="47" name="Groupe 46">
            <a:extLst>
              <a:ext uri="{FF2B5EF4-FFF2-40B4-BE49-F238E27FC236}">
                <a16:creationId xmlns:a16="http://schemas.microsoft.com/office/drawing/2014/main" id="{2AA759FC-13B8-4005-BE1E-81A30D0968C1}"/>
              </a:ext>
            </a:extLst>
          </p:cNvPr>
          <p:cNvGrpSpPr/>
          <p:nvPr/>
        </p:nvGrpSpPr>
        <p:grpSpPr>
          <a:xfrm>
            <a:off x="8454684" y="1260333"/>
            <a:ext cx="2743200" cy="4120429"/>
            <a:chOff x="1269713" y="1260333"/>
            <a:chExt cx="2743200" cy="4120429"/>
          </a:xfrm>
        </p:grpSpPr>
        <p:grpSp>
          <p:nvGrpSpPr>
            <p:cNvPr id="48" name="Groupe 47">
              <a:extLst>
                <a:ext uri="{FF2B5EF4-FFF2-40B4-BE49-F238E27FC236}">
                  <a16:creationId xmlns:a16="http://schemas.microsoft.com/office/drawing/2014/main" id="{5B619E16-A29B-4C03-9323-42140ADA5063}"/>
                </a:ext>
              </a:extLst>
            </p:cNvPr>
            <p:cNvGrpSpPr/>
            <p:nvPr/>
          </p:nvGrpSpPr>
          <p:grpSpPr>
            <a:xfrm>
              <a:off x="1500837" y="1260333"/>
              <a:ext cx="2133173" cy="2585516"/>
              <a:chOff x="1500837" y="1260333"/>
              <a:chExt cx="2133173" cy="2585516"/>
            </a:xfrm>
          </p:grpSpPr>
          <p:sp>
            <p:nvSpPr>
              <p:cNvPr id="50" name="椭圆 10">
                <a:extLst>
                  <a:ext uri="{FF2B5EF4-FFF2-40B4-BE49-F238E27FC236}">
                    <a16:creationId xmlns:a16="http://schemas.microsoft.com/office/drawing/2014/main" id="{F75EE562-1758-4343-9197-AC9D1E4CF495}"/>
                  </a:ext>
                </a:extLst>
              </p:cNvPr>
              <p:cNvSpPr/>
              <p:nvPr/>
            </p:nvSpPr>
            <p:spPr>
              <a:xfrm>
                <a:off x="2195084" y="3101169"/>
                <a:ext cx="744680" cy="744680"/>
              </a:xfrm>
              <a:prstGeom prst="ellipse">
                <a:avLst/>
              </a:prstGeom>
              <a:solidFill>
                <a:srgbClr val="C6A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mj-lt"/>
                    <a:ea typeface="微软雅黑"/>
                    <a:cs typeface="+mn-ea"/>
                    <a:sym typeface="+mn-lt"/>
                  </a:rPr>
                  <a:t>03</a:t>
                </a:r>
                <a:endParaRPr kumimoji="0" lang="zh-CN" altLang="en-US" sz="2000" b="1" i="0" u="none" strike="noStrike" kern="1200" cap="none" spc="0" normalizeH="0" baseline="0" noProof="0" dirty="0">
                  <a:ln>
                    <a:noFill/>
                  </a:ln>
                  <a:solidFill>
                    <a:prstClr val="white"/>
                  </a:solidFill>
                  <a:effectLst/>
                  <a:uLnTx/>
                  <a:uFillTx/>
                  <a:latin typeface="+mj-lt"/>
                  <a:ea typeface="微软雅黑"/>
                  <a:cs typeface="+mn-ea"/>
                  <a:sym typeface="+mn-lt"/>
                </a:endParaRPr>
              </a:p>
            </p:txBody>
          </p:sp>
          <p:cxnSp>
            <p:nvCxnSpPr>
              <p:cNvPr id="51" name="Connecteur droit 50">
                <a:extLst>
                  <a:ext uri="{FF2B5EF4-FFF2-40B4-BE49-F238E27FC236}">
                    <a16:creationId xmlns:a16="http://schemas.microsoft.com/office/drawing/2014/main" id="{C0CD0D30-006F-4DAD-89BA-C2978B345655}"/>
                  </a:ext>
                </a:extLst>
              </p:cNvPr>
              <p:cNvCxnSpPr>
                <a:cxnSpLocks/>
              </p:cNvCxnSpPr>
              <p:nvPr/>
            </p:nvCxnSpPr>
            <p:spPr>
              <a:xfrm flipV="1">
                <a:off x="2560320" y="2039564"/>
                <a:ext cx="0" cy="1041261"/>
              </a:xfrm>
              <a:prstGeom prst="line">
                <a:avLst/>
              </a:prstGeom>
              <a:ln>
                <a:solidFill>
                  <a:srgbClr val="C6AF92"/>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C96E21DA-859A-4B18-8406-1DE4727F45E4}"/>
                  </a:ext>
                </a:extLst>
              </p:cNvPr>
              <p:cNvSpPr/>
              <p:nvPr/>
            </p:nvSpPr>
            <p:spPr>
              <a:xfrm>
                <a:off x="1500837" y="1260333"/>
                <a:ext cx="2133173" cy="744680"/>
              </a:xfrm>
              <a:prstGeom prst="rect">
                <a:avLst/>
              </a:prstGeom>
              <a:solidFill>
                <a:srgbClr val="1663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err="1">
                    <a:latin typeface="+mj-lt"/>
                  </a:rPr>
                  <a:t>Évolutivité</a:t>
                </a:r>
                <a:r>
                  <a:rPr lang="en-US" sz="1800" b="1" dirty="0">
                    <a:latin typeface="+mj-lt"/>
                  </a:rPr>
                  <a:t> </a:t>
                </a:r>
                <a:r>
                  <a:rPr lang="en-US" sz="1800" b="1" dirty="0">
                    <a:solidFill>
                      <a:schemeClr val="bg1"/>
                    </a:solidFill>
                    <a:latin typeface="+mj-lt"/>
                    <a:ea typeface="Fraunces Extra Bold" pitchFamily="34" charset="-122"/>
                    <a:cs typeface="Fraunces Extra Bold" pitchFamily="34" charset="-120"/>
                  </a:rPr>
                  <a:t>↗️</a:t>
                </a:r>
                <a:endParaRPr lang="en-US" sz="1800" b="1" dirty="0">
                  <a:solidFill>
                    <a:schemeClr val="bg1"/>
                  </a:solidFill>
                  <a:latin typeface="+mj-lt"/>
                </a:endParaRPr>
              </a:p>
            </p:txBody>
          </p:sp>
        </p:grpSp>
        <p:sp>
          <p:nvSpPr>
            <p:cNvPr id="49" name="ZoneTexte 48">
              <a:extLst>
                <a:ext uri="{FF2B5EF4-FFF2-40B4-BE49-F238E27FC236}">
                  <a16:creationId xmlns:a16="http://schemas.microsoft.com/office/drawing/2014/main" id="{EFB051FD-5793-497A-9943-F29185318455}"/>
                </a:ext>
              </a:extLst>
            </p:cNvPr>
            <p:cNvSpPr txBox="1"/>
            <p:nvPr/>
          </p:nvSpPr>
          <p:spPr>
            <a:xfrm>
              <a:off x="1269713" y="4117596"/>
              <a:ext cx="2743200" cy="1263166"/>
            </a:xfrm>
            <a:prstGeom prst="rect">
              <a:avLst/>
            </a:prstGeom>
            <a:noFill/>
          </p:spPr>
          <p:txBody>
            <a:bodyPr wrap="square" rtlCol="0">
              <a:spAutoFit/>
            </a:bodyPr>
            <a:lstStyle/>
            <a:p>
              <a:pPr lvl="0" algn="ctr">
                <a:lnSpc>
                  <a:spcPct val="107000"/>
                </a:lnSpc>
                <a:spcAft>
                  <a:spcPts val="800"/>
                </a:spcAft>
                <a:buSzPts val="1000"/>
                <a:tabLst>
                  <a:tab pos="457200" algn="l"/>
                </a:tabLst>
              </a:pPr>
              <a:r>
                <a:rPr lang="fr-FR" sz="1800" dirty="0">
                  <a:effectLst/>
                  <a:latin typeface="+mj-lt"/>
                  <a:ea typeface="Times New Roman" panose="02020603050405020304" pitchFamily="18" charset="0"/>
                  <a:cs typeface="Times New Roman" panose="02020603050405020304" pitchFamily="18" charset="0"/>
                </a:rPr>
                <a:t>Un modèle bien conçu facilite l’ajout de nouvelles fonctionnalités sans perturbation.</a:t>
              </a:r>
              <a:endParaRPr lang="fr-FR" sz="1800" dirty="0">
                <a:effectLst/>
                <a:latin typeface="+mj-lt"/>
                <a:ea typeface="Calibri" panose="020F0502020204030204" pitchFamily="34" charset="0"/>
                <a:cs typeface="Times New Roman" panose="02020603050405020304" pitchFamily="18" charset="0"/>
              </a:endParaRPr>
            </a:p>
          </p:txBody>
        </p:sp>
      </p:grpSp>
      <p:sp>
        <p:nvSpPr>
          <p:cNvPr id="53" name="Rectangle 52">
            <a:extLst>
              <a:ext uri="{FF2B5EF4-FFF2-40B4-BE49-F238E27FC236}">
                <a16:creationId xmlns:a16="http://schemas.microsoft.com/office/drawing/2014/main" id="{0D2B4B61-ABBF-4226-A422-A282F2E4F8C0}"/>
              </a:ext>
            </a:extLst>
          </p:cNvPr>
          <p:cNvSpPr/>
          <p:nvPr/>
        </p:nvSpPr>
        <p:spPr>
          <a:xfrm>
            <a:off x="1057948" y="1232160"/>
            <a:ext cx="2133173" cy="805142"/>
          </a:xfrm>
          <a:prstGeom prst="rect">
            <a:avLst/>
          </a:prstGeom>
          <a:solidFill>
            <a:srgbClr val="1663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latin typeface="+mj-lt"/>
              </a:rPr>
              <a:t>Organisation 📂</a:t>
            </a:r>
          </a:p>
        </p:txBody>
      </p:sp>
    </p:spTree>
    <p:extLst>
      <p:ext uri="{BB962C8B-B14F-4D97-AF65-F5344CB8AC3E}">
        <p14:creationId xmlns:p14="http://schemas.microsoft.com/office/powerpoint/2010/main" val="4031530588"/>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2">
            <a:alphaModFix amt="5000"/>
            <a:duotone>
              <a:schemeClr val="bg2">
                <a:shade val="45000"/>
                <a:satMod val="135000"/>
              </a:schemeClr>
              <a:prstClr val="white"/>
            </a:duotone>
            <a:extLst>
              <a:ext uri="{28A0092B-C50C-407E-A947-70E740481C1C}">
                <a14:useLocalDpi xmlns:a14="http://schemas.microsoft.com/office/drawing/2010/main" val="0"/>
              </a:ext>
            </a:extLst>
          </a:blip>
          <a:srcRect t="394" b="16831"/>
          <a:stretch>
            <a:fillRect/>
          </a:stretch>
        </p:blipFill>
        <p:spPr>
          <a:xfrm>
            <a:off x="-481244" y="-28669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dpi="0" rotWithShape="1">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a:blipFill>
        </p:spPr>
      </p:pic>
      <p:sp>
        <p:nvSpPr>
          <p:cNvPr id="5" name="矩形: 圆角 4"/>
          <p:cNvSpPr/>
          <p:nvPr/>
        </p:nvSpPr>
        <p:spPr>
          <a:xfrm rot="10800000" flipV="1">
            <a:off x="1762552" y="1429840"/>
            <a:ext cx="8666889" cy="3842657"/>
          </a:xfrm>
          <a:prstGeom prst="roundRect">
            <a:avLst>
              <a:gd name="adj" fmla="val 50000"/>
            </a:avLst>
          </a:prstGeom>
          <a:noFill/>
          <a:ln>
            <a:solidFill>
              <a:srgbClr val="206A5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sp>
        <p:nvSpPr>
          <p:cNvPr id="7" name="文本框 6"/>
          <p:cNvSpPr txBox="1"/>
          <p:nvPr/>
        </p:nvSpPr>
        <p:spPr>
          <a:xfrm>
            <a:off x="2925216" y="3080821"/>
            <a:ext cx="5899051" cy="1764586"/>
          </a:xfrm>
          <a:prstGeom prst="rect">
            <a:avLst/>
          </a:prstGeom>
          <a:noFill/>
        </p:spPr>
        <p:txBody>
          <a:bodyPr wrap="none" lIns="0" tIns="0" rIns="0" bIns="0" rtlCol="0" anchor="t">
            <a:spAutoFit/>
          </a:bodyPr>
          <a:lstStyle/>
          <a:p>
            <a:pPr marL="0" marR="0" lvl="0" indent="0" algn="ctr" defTabSz="914400" rtl="0" eaLnBrk="1" fontAlgn="auto" latinLnBrk="0" hangingPunct="1">
              <a:lnSpc>
                <a:spcPct val="90000"/>
              </a:lnSpc>
              <a:spcBef>
                <a:spcPts val="815"/>
              </a:spcBef>
              <a:spcAft>
                <a:spcPts val="0"/>
              </a:spcAft>
              <a:buClrTx/>
              <a:buSzTx/>
              <a:buFontTx/>
              <a:buNone/>
              <a:tabLst/>
              <a:defRPr/>
            </a:pPr>
            <a:r>
              <a:rPr kumimoji="0" lang="fr-FR" sz="6000" b="1" i="0" u="none" strike="noStrike" kern="1200" cap="none" spc="0" normalizeH="0" baseline="0" noProof="0" dirty="0">
                <a:ln>
                  <a:noFill/>
                </a:ln>
                <a:solidFill>
                  <a:srgbClr val="16635D"/>
                </a:solidFill>
                <a:effectLst/>
                <a:uLnTx/>
                <a:uFillTx/>
                <a:latin typeface="Arial"/>
                <a:ea typeface="微软雅黑"/>
                <a:cs typeface="+mn-cs"/>
              </a:rPr>
              <a:t>INTRODUCTION</a:t>
            </a:r>
          </a:p>
          <a:p>
            <a:pPr marL="0" marR="0" lvl="0" indent="0" algn="ctr" defTabSz="914400" rtl="0" eaLnBrk="1" fontAlgn="auto" latinLnBrk="0" hangingPunct="1">
              <a:lnSpc>
                <a:spcPct val="90000"/>
              </a:lnSpc>
              <a:spcBef>
                <a:spcPts val="815"/>
              </a:spcBef>
              <a:spcAft>
                <a:spcPts val="0"/>
              </a:spcAft>
              <a:buClrTx/>
              <a:buSzTx/>
              <a:buFontTx/>
              <a:buNone/>
              <a:tabLst/>
              <a:defRPr/>
            </a:pPr>
            <a:endParaRPr kumimoji="0" lang="zh-CN" altLang="en-US" sz="6000" b="1" i="0" u="none" strike="noStrike" kern="1200" cap="none" spc="0" normalizeH="0" baseline="0" noProof="0" dirty="0">
              <a:ln>
                <a:noFill/>
              </a:ln>
              <a:solidFill>
                <a:srgbClr val="16635D"/>
              </a:solidFill>
              <a:effectLst/>
              <a:uLnTx/>
              <a:uFillTx/>
              <a:latin typeface="Arial"/>
              <a:ea typeface="微软雅黑"/>
              <a:cs typeface="+mn-ea"/>
              <a:sym typeface="+mn-lt"/>
            </a:endParaRPr>
          </a:p>
        </p:txBody>
      </p:sp>
      <p:sp>
        <p:nvSpPr>
          <p:cNvPr id="14" name="矩形: 圆角 13"/>
          <p:cNvSpPr/>
          <p:nvPr/>
        </p:nvSpPr>
        <p:spPr>
          <a:xfrm>
            <a:off x="3933371" y="6058077"/>
            <a:ext cx="9376229" cy="1625600"/>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sp>
        <p:nvSpPr>
          <p:cNvPr id="16" name="椭圆 15"/>
          <p:cNvSpPr/>
          <p:nvPr/>
        </p:nvSpPr>
        <p:spPr>
          <a:xfrm>
            <a:off x="8898129" y="323263"/>
            <a:ext cx="2214000" cy="2213152"/>
          </a:xfrm>
          <a:prstGeom prst="ellipse">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2" dur="50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p:stCondLst>
                              <p:cond delay="0"/>
                            </p:stCondLst>
                            <p:childTnLst>
                              <p:par>
                                <p:cTn id="11" presetID="22" presetClass="entr" presetSubtype="4" dur="50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childTnLst>
                          </p:cTn>
                        </p:par>
                      </p:childTnLst>
                    </p:cTn>
                  </p:par>
                  <p:par>
                    <p:cTn id="14" fill="hold" nodeType="clickPar">
                      <p:stCondLst>
                        <p:cond delay="indefinite"/>
                      </p:stCondLst>
                      <p:childTnLst>
                        <p:par>
                          <p:cTn id="15" fill="hold">
                            <p:stCondLst>
                              <p:cond delay="0"/>
                            </p:stCondLst>
                            <p:childTnLst>
                              <p:par>
                                <p:cTn id="16" presetID="42" presetClass="entr" presetSubtype="0" dur="1000"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1000"/>
                                        <p:tgtEl>
                                          <p:spTgt spid="16"/>
                                        </p:tgtEl>
                                      </p:cBhvr>
                                    </p:animEffect>
                                    <p:anim calcmode="lin" valueType="num">
                                      <p:cBhvr>
                                        <p:cTn id="19" dur="1000" fill="hold"/>
                                        <p:tgtEl>
                                          <p:spTgt spid="16"/>
                                        </p:tgtEl>
                                        <p:attrNameLst>
                                          <p:attrName>ppt_x</p:attrName>
                                        </p:attrNameLst>
                                      </p:cBhvr>
                                      <p:tavLst>
                                        <p:tav tm="0">
                                          <p:val>
                                            <p:strVal val="#ppt_x"/>
                                          </p:val>
                                        </p:tav>
                                        <p:tav tm="100000">
                                          <p:val>
                                            <p:strVal val="#ppt_x"/>
                                          </p:val>
                                        </p:tav>
                                      </p:tavLst>
                                    </p:anim>
                                    <p:anim calcmode="lin" valueType="num">
                                      <p:cBhvr>
                                        <p:cTn id="2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1" fill="hold" nodeType="clickPar">
                      <p:stCondLst>
                        <p:cond delay="indefinite"/>
                      </p:stCondLst>
                      <p:childTnLst>
                        <p:par>
                          <p:cTn id="22" fill="hold">
                            <p:stCondLst>
                              <p:cond delay="0"/>
                            </p:stCondLst>
                            <p:childTnLst>
                              <p:par>
                                <p:cTn id="23" presetID="53" presetClass="entr" presetSubtype="16" dur="50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fltVal val="0"/>
                                          </p:val>
                                        </p:tav>
                                        <p:tav tm="100000">
                                          <p:val>
                                            <p:strVal val="#ppt_w"/>
                                          </p:val>
                                        </p:tav>
                                      </p:tavLst>
                                    </p:anim>
                                    <p:anim calcmode="lin" valueType="num">
                                      <p:cBhvr>
                                        <p:cTn id="26" dur="500" fill="hold"/>
                                        <p:tgtEl>
                                          <p:spTgt spid="7"/>
                                        </p:tgtEl>
                                        <p:attrNameLst>
                                          <p:attrName>ppt_h</p:attrName>
                                        </p:attrNameLst>
                                      </p:cBhvr>
                                      <p:tavLst>
                                        <p:tav tm="0">
                                          <p:val>
                                            <p:fltVal val="0"/>
                                          </p:val>
                                        </p:tav>
                                        <p:tav tm="100000">
                                          <p:val>
                                            <p:strVal val="#ppt_h"/>
                                          </p:val>
                                        </p:tav>
                                      </p:tavLst>
                                    </p:anim>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4" grpId="0" animBg="1"/>
      <p:bldP spid="1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mj-lt"/>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272222"/>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3" y="519812"/>
            <a:ext cx="7112999"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cs typeface="+mn-ea"/>
              <a:sym typeface="+mn-lt"/>
            </a:endParaRPr>
          </a:p>
        </p:txBody>
      </p:sp>
      <p:sp>
        <p:nvSpPr>
          <p:cNvPr id="16" name="文本框 15"/>
          <p:cNvSpPr txBox="1"/>
          <p:nvPr/>
        </p:nvSpPr>
        <p:spPr>
          <a:xfrm>
            <a:off x="111216" y="405080"/>
            <a:ext cx="6702091" cy="581891"/>
          </a:xfrm>
          <a:prstGeom prst="rect">
            <a:avLst/>
          </a:prstGeom>
          <a:noFill/>
        </p:spPr>
        <p:txBody>
          <a:bodyPr wrap="none" lIns="0" tIns="0" rIns="0" bIns="0" rtlCol="0" anchor="t">
            <a:spAutoFit/>
          </a:bodyPr>
          <a:lstStyle/>
          <a:p>
            <a:pPr>
              <a:lnSpc>
                <a:spcPts val="5200"/>
              </a:lnSpc>
            </a:pPr>
            <a:r>
              <a:rPr lang="en-US" sz="2800" b="1" dirty="0">
                <a:solidFill>
                  <a:schemeClr val="bg1"/>
                </a:solidFill>
                <a:latin typeface="+mj-lt"/>
                <a:ea typeface="Fraunces Extra Bold" pitchFamily="34" charset="-122"/>
                <a:cs typeface="Fraunces Extra Bold" pitchFamily="34" charset="-120"/>
              </a:rPr>
              <a:t>   </a:t>
            </a:r>
            <a:r>
              <a:rPr lang="en-US" sz="2800" b="1" dirty="0" err="1">
                <a:solidFill>
                  <a:schemeClr val="bg1"/>
                </a:solidFill>
                <a:latin typeface="+mj-lt"/>
                <a:ea typeface="Fraunces Extra Bold" pitchFamily="34" charset="-122"/>
                <a:cs typeface="Fraunces Extra Bold" pitchFamily="34" charset="-120"/>
              </a:rPr>
              <a:t>Modèles</a:t>
            </a:r>
            <a:r>
              <a:rPr lang="en-US" sz="2800" b="1" dirty="0">
                <a:solidFill>
                  <a:schemeClr val="bg1"/>
                </a:solidFill>
                <a:latin typeface="+mj-lt"/>
                <a:ea typeface="Fraunces Extra Bold" pitchFamily="34" charset="-122"/>
                <a:cs typeface="Fraunces Extra Bold" pitchFamily="34" charset="-120"/>
              </a:rPr>
              <a:t> de </a:t>
            </a:r>
            <a:r>
              <a:rPr lang="en-US" sz="2800" b="1" dirty="0" err="1">
                <a:solidFill>
                  <a:schemeClr val="bg1"/>
                </a:solidFill>
                <a:latin typeface="+mj-lt"/>
                <a:ea typeface="Fraunces Extra Bold" pitchFamily="34" charset="-122"/>
                <a:cs typeface="Fraunces Extra Bold" pitchFamily="34" charset="-120"/>
              </a:rPr>
              <a:t>données</a:t>
            </a:r>
            <a:r>
              <a:rPr lang="en-US" sz="2800" b="1" dirty="0">
                <a:solidFill>
                  <a:schemeClr val="bg1"/>
                </a:solidFill>
                <a:latin typeface="+mj-lt"/>
                <a:ea typeface="Fraunces Extra Bold" pitchFamily="34" charset="-122"/>
                <a:cs typeface="Fraunces Extra Bold" pitchFamily="34" charset="-120"/>
              </a:rPr>
              <a:t> : SQL vs NoSQL</a:t>
            </a:r>
            <a:endParaRPr lang="en-US" sz="2800" dirty="0">
              <a:solidFill>
                <a:schemeClr val="bg1"/>
              </a:solidFill>
              <a:latin typeface="+mj-lt"/>
            </a:endParaRPr>
          </a:p>
        </p:txBody>
      </p:sp>
      <p:grpSp>
        <p:nvGrpSpPr>
          <p:cNvPr id="61" name="Groupe 60">
            <a:extLst>
              <a:ext uri="{FF2B5EF4-FFF2-40B4-BE49-F238E27FC236}">
                <a16:creationId xmlns:a16="http://schemas.microsoft.com/office/drawing/2014/main" id="{44A5C4EE-9AF0-4EBC-A8FD-70B63F07679F}"/>
              </a:ext>
            </a:extLst>
          </p:cNvPr>
          <p:cNvGrpSpPr/>
          <p:nvPr/>
        </p:nvGrpSpPr>
        <p:grpSpPr>
          <a:xfrm>
            <a:off x="872197" y="1546790"/>
            <a:ext cx="10691447" cy="4445390"/>
            <a:chOff x="741045" y="1385931"/>
            <a:chExt cx="13148310" cy="5654473"/>
          </a:xfrm>
        </p:grpSpPr>
        <p:sp>
          <p:nvSpPr>
            <p:cNvPr id="62" name="Text 2">
              <a:extLst>
                <a:ext uri="{FF2B5EF4-FFF2-40B4-BE49-F238E27FC236}">
                  <a16:creationId xmlns:a16="http://schemas.microsoft.com/office/drawing/2014/main" id="{4246BABC-528C-4D7E-B321-5FB07E529971}"/>
                </a:ext>
              </a:extLst>
            </p:cNvPr>
            <p:cNvSpPr/>
            <p:nvPr/>
          </p:nvSpPr>
          <p:spPr>
            <a:xfrm>
              <a:off x="1198284" y="1590058"/>
              <a:ext cx="6315908" cy="338614"/>
            </a:xfrm>
            <a:prstGeom prst="rect">
              <a:avLst/>
            </a:prstGeom>
            <a:noFill/>
            <a:ln/>
          </p:spPr>
          <p:txBody>
            <a:bodyPr wrap="none" lIns="0" tIns="0" rIns="0" bIns="0" rtlCol="0" anchor="t"/>
            <a:lstStyle/>
            <a:p>
              <a:pPr algn="l">
                <a:lnSpc>
                  <a:spcPts val="2650"/>
                </a:lnSpc>
                <a:buSzPct val="100000"/>
              </a:pPr>
              <a:r>
                <a:rPr lang="en-US" sz="1650" dirty="0">
                  <a:solidFill>
                    <a:srgbClr val="405449"/>
                  </a:solidFill>
                  <a:latin typeface="+mj-lt"/>
                  <a:ea typeface="Nobile" pitchFamily="34" charset="-122"/>
                  <a:cs typeface="Nobile" pitchFamily="34" charset="-120"/>
                </a:rPr>
                <a:t>Tables avec relations</a:t>
              </a:r>
            </a:p>
            <a:p>
              <a:pPr>
                <a:lnSpc>
                  <a:spcPts val="2650"/>
                </a:lnSpc>
                <a:buSzPct val="100000"/>
              </a:pPr>
              <a:r>
                <a:rPr lang="en-US" sz="1650" dirty="0">
                  <a:solidFill>
                    <a:srgbClr val="405449"/>
                  </a:solidFill>
                  <a:latin typeface="+mj-lt"/>
                  <a:ea typeface="Nobile" pitchFamily="34" charset="-122"/>
                  <a:cs typeface="Nobile" pitchFamily="34" charset="-120"/>
                </a:rPr>
                <a:t>Structure </a:t>
              </a:r>
              <a:r>
                <a:rPr lang="en-US" sz="1650" dirty="0" err="1">
                  <a:solidFill>
                    <a:srgbClr val="405449"/>
                  </a:solidFill>
                  <a:latin typeface="+mj-lt"/>
                  <a:ea typeface="Nobile" pitchFamily="34" charset="-122"/>
                  <a:cs typeface="Nobile" pitchFamily="34" charset="-120"/>
                </a:rPr>
                <a:t>rigide</a:t>
              </a:r>
              <a:endParaRPr lang="en-US" sz="1650" dirty="0">
                <a:latin typeface="+mj-lt"/>
              </a:endParaRPr>
            </a:p>
            <a:p>
              <a:pPr algn="l">
                <a:lnSpc>
                  <a:spcPts val="2650"/>
                </a:lnSpc>
                <a:buSzPct val="100000"/>
              </a:pPr>
              <a:endParaRPr lang="en-US" sz="1650" dirty="0">
                <a:latin typeface="+mj-lt"/>
              </a:endParaRPr>
            </a:p>
          </p:txBody>
        </p:sp>
        <p:sp>
          <p:nvSpPr>
            <p:cNvPr id="63" name="Text 4">
              <a:extLst>
                <a:ext uri="{FF2B5EF4-FFF2-40B4-BE49-F238E27FC236}">
                  <a16:creationId xmlns:a16="http://schemas.microsoft.com/office/drawing/2014/main" id="{F5667FC7-F3AD-41C8-84CE-DEF524BE144E}"/>
                </a:ext>
              </a:extLst>
            </p:cNvPr>
            <p:cNvSpPr/>
            <p:nvPr/>
          </p:nvSpPr>
          <p:spPr>
            <a:xfrm>
              <a:off x="10724682" y="2348488"/>
              <a:ext cx="2646640" cy="330756"/>
            </a:xfrm>
            <a:prstGeom prst="rect">
              <a:avLst/>
            </a:prstGeom>
            <a:noFill/>
            <a:ln/>
          </p:spPr>
          <p:txBody>
            <a:bodyPr wrap="none" lIns="0" tIns="0" rIns="0" bIns="0" rtlCol="0" anchor="t"/>
            <a:lstStyle/>
            <a:p>
              <a:pPr>
                <a:lnSpc>
                  <a:spcPts val="2600"/>
                </a:lnSpc>
              </a:pPr>
              <a:r>
                <a:rPr lang="en-US" sz="1650" dirty="0">
                  <a:solidFill>
                    <a:srgbClr val="405449"/>
                  </a:solidFill>
                  <a:latin typeface="+mj-lt"/>
                  <a:ea typeface="Nobile" pitchFamily="34" charset="-122"/>
                  <a:cs typeface="Nobile" pitchFamily="34" charset="-120"/>
                </a:rPr>
                <a:t>Plus flexible</a:t>
              </a:r>
            </a:p>
            <a:p>
              <a:pPr>
                <a:lnSpc>
                  <a:spcPts val="2600"/>
                </a:lnSpc>
              </a:pPr>
              <a:r>
                <a:rPr lang="en-US" sz="1650" dirty="0" err="1">
                  <a:solidFill>
                    <a:srgbClr val="405449"/>
                  </a:solidFill>
                  <a:latin typeface="+mj-lt"/>
                  <a:ea typeface="Nobile" pitchFamily="34" charset="-122"/>
                  <a:cs typeface="Nobile" pitchFamily="34" charset="-120"/>
                </a:rPr>
                <a:t>Schéma</a:t>
              </a:r>
              <a:r>
                <a:rPr lang="en-US" sz="1650" dirty="0">
                  <a:solidFill>
                    <a:srgbClr val="405449"/>
                  </a:solidFill>
                  <a:latin typeface="+mj-lt"/>
                  <a:ea typeface="Nobile" pitchFamily="34" charset="-122"/>
                  <a:cs typeface="Nobile" pitchFamily="34" charset="-120"/>
                </a:rPr>
                <a:t> </a:t>
              </a:r>
              <a:r>
                <a:rPr lang="en-US" sz="1650" dirty="0" err="1">
                  <a:solidFill>
                    <a:srgbClr val="405449"/>
                  </a:solidFill>
                  <a:latin typeface="+mj-lt"/>
                  <a:ea typeface="Nobile" pitchFamily="34" charset="-122"/>
                  <a:cs typeface="Nobile" pitchFamily="34" charset="-120"/>
                </a:rPr>
                <a:t>dynamique</a:t>
              </a:r>
              <a:endParaRPr lang="en-US" sz="1650" dirty="0">
                <a:latin typeface="+mj-lt"/>
              </a:endParaRPr>
            </a:p>
            <a:p>
              <a:pPr>
                <a:lnSpc>
                  <a:spcPts val="2600"/>
                </a:lnSpc>
              </a:pPr>
              <a:endParaRPr lang="en-US" sz="2400" dirty="0">
                <a:latin typeface="+mj-lt"/>
              </a:endParaRPr>
            </a:p>
            <a:p>
              <a:pPr marL="0" indent="0" algn="l">
                <a:lnSpc>
                  <a:spcPts val="2600"/>
                </a:lnSpc>
                <a:buNone/>
              </a:pPr>
              <a:endParaRPr lang="en-US" sz="2050" dirty="0">
                <a:latin typeface="+mj-lt"/>
              </a:endParaRPr>
            </a:p>
          </p:txBody>
        </p:sp>
        <p:sp>
          <p:nvSpPr>
            <p:cNvPr id="64" name="Shape 7">
              <a:extLst>
                <a:ext uri="{FF2B5EF4-FFF2-40B4-BE49-F238E27FC236}">
                  <a16:creationId xmlns:a16="http://schemas.microsoft.com/office/drawing/2014/main" id="{6D78F99A-7FAE-4B98-B4EC-CF1E61B2EA02}"/>
                </a:ext>
              </a:extLst>
            </p:cNvPr>
            <p:cNvSpPr/>
            <p:nvPr/>
          </p:nvSpPr>
          <p:spPr>
            <a:xfrm>
              <a:off x="741045" y="3378994"/>
              <a:ext cx="13148310" cy="3661410"/>
            </a:xfrm>
            <a:prstGeom prst="roundRect">
              <a:avLst>
                <a:gd name="adj" fmla="val 5205"/>
              </a:avLst>
            </a:prstGeom>
            <a:noFill/>
            <a:ln w="7620">
              <a:solidFill>
                <a:srgbClr val="000000">
                  <a:alpha val="8000"/>
                </a:srgbClr>
              </a:solidFill>
              <a:prstDash val="solid"/>
            </a:ln>
          </p:spPr>
        </p:sp>
        <p:sp>
          <p:nvSpPr>
            <p:cNvPr id="65" name="Shape 8">
              <a:extLst>
                <a:ext uri="{FF2B5EF4-FFF2-40B4-BE49-F238E27FC236}">
                  <a16:creationId xmlns:a16="http://schemas.microsoft.com/office/drawing/2014/main" id="{0F82D6C4-B7B2-414C-9CD6-17729F19EDD7}"/>
                </a:ext>
              </a:extLst>
            </p:cNvPr>
            <p:cNvSpPr/>
            <p:nvPr/>
          </p:nvSpPr>
          <p:spPr>
            <a:xfrm>
              <a:off x="748665" y="3386614"/>
              <a:ext cx="13131641" cy="607695"/>
            </a:xfrm>
            <a:prstGeom prst="rect">
              <a:avLst/>
            </a:prstGeom>
            <a:solidFill>
              <a:srgbClr val="FFFFFF">
                <a:alpha val="4000"/>
              </a:srgbClr>
            </a:solidFill>
            <a:ln/>
          </p:spPr>
        </p:sp>
        <p:sp>
          <p:nvSpPr>
            <p:cNvPr id="66" name="Text 9">
              <a:extLst>
                <a:ext uri="{FF2B5EF4-FFF2-40B4-BE49-F238E27FC236}">
                  <a16:creationId xmlns:a16="http://schemas.microsoft.com/office/drawing/2014/main" id="{FB48C53F-3292-4C73-8FA9-DADB71E2315E}"/>
                </a:ext>
              </a:extLst>
            </p:cNvPr>
            <p:cNvSpPr/>
            <p:nvPr/>
          </p:nvSpPr>
          <p:spPr>
            <a:xfrm>
              <a:off x="961787" y="3521154"/>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Aspect</a:t>
              </a:r>
              <a:endParaRPr lang="en-US" sz="1650" dirty="0">
                <a:latin typeface="+mj-lt"/>
              </a:endParaRPr>
            </a:p>
          </p:txBody>
        </p:sp>
        <p:sp>
          <p:nvSpPr>
            <p:cNvPr id="67" name="Text 10">
              <a:extLst>
                <a:ext uri="{FF2B5EF4-FFF2-40B4-BE49-F238E27FC236}">
                  <a16:creationId xmlns:a16="http://schemas.microsoft.com/office/drawing/2014/main" id="{E32041D9-F9D7-4E82-B6C0-734BE399F9B6}"/>
                </a:ext>
              </a:extLst>
            </p:cNvPr>
            <p:cNvSpPr/>
            <p:nvPr/>
          </p:nvSpPr>
          <p:spPr>
            <a:xfrm>
              <a:off x="5342334" y="3521154"/>
              <a:ext cx="394573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SQL</a:t>
              </a:r>
              <a:endParaRPr lang="en-US" sz="1650" dirty="0">
                <a:latin typeface="+mj-lt"/>
              </a:endParaRPr>
            </a:p>
          </p:txBody>
        </p:sp>
        <p:sp>
          <p:nvSpPr>
            <p:cNvPr id="68" name="Text 11">
              <a:extLst>
                <a:ext uri="{FF2B5EF4-FFF2-40B4-BE49-F238E27FC236}">
                  <a16:creationId xmlns:a16="http://schemas.microsoft.com/office/drawing/2014/main" id="{6FD6C325-C466-4F8C-9082-1F6AF34CEACB}"/>
                </a:ext>
              </a:extLst>
            </p:cNvPr>
            <p:cNvSpPr/>
            <p:nvPr/>
          </p:nvSpPr>
          <p:spPr>
            <a:xfrm>
              <a:off x="9719072" y="3521154"/>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NoSQL</a:t>
              </a:r>
              <a:endParaRPr lang="en-US" sz="1650" dirty="0">
                <a:latin typeface="+mj-lt"/>
              </a:endParaRPr>
            </a:p>
          </p:txBody>
        </p:sp>
        <p:sp>
          <p:nvSpPr>
            <p:cNvPr id="69" name="Shape 12">
              <a:extLst>
                <a:ext uri="{FF2B5EF4-FFF2-40B4-BE49-F238E27FC236}">
                  <a16:creationId xmlns:a16="http://schemas.microsoft.com/office/drawing/2014/main" id="{16CE93EC-A22E-4DE1-B972-69A73AB0FB65}"/>
                </a:ext>
              </a:extLst>
            </p:cNvPr>
            <p:cNvSpPr/>
            <p:nvPr/>
          </p:nvSpPr>
          <p:spPr>
            <a:xfrm>
              <a:off x="748665" y="3994309"/>
              <a:ext cx="13131641" cy="607695"/>
            </a:xfrm>
            <a:prstGeom prst="rect">
              <a:avLst/>
            </a:prstGeom>
            <a:solidFill>
              <a:srgbClr val="000000">
                <a:alpha val="4000"/>
              </a:srgbClr>
            </a:solidFill>
            <a:ln/>
          </p:spPr>
        </p:sp>
        <p:sp>
          <p:nvSpPr>
            <p:cNvPr id="70" name="Text 13">
              <a:extLst>
                <a:ext uri="{FF2B5EF4-FFF2-40B4-BE49-F238E27FC236}">
                  <a16:creationId xmlns:a16="http://schemas.microsoft.com/office/drawing/2014/main" id="{2CA4B326-B866-46D6-B019-094BED4CFB7A}"/>
                </a:ext>
              </a:extLst>
            </p:cNvPr>
            <p:cNvSpPr/>
            <p:nvPr/>
          </p:nvSpPr>
          <p:spPr>
            <a:xfrm>
              <a:off x="961787" y="4128849"/>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Structure</a:t>
              </a:r>
              <a:endParaRPr lang="en-US" sz="1650" dirty="0">
                <a:latin typeface="+mj-lt"/>
              </a:endParaRPr>
            </a:p>
          </p:txBody>
        </p:sp>
        <p:sp>
          <p:nvSpPr>
            <p:cNvPr id="71" name="Text 14">
              <a:extLst>
                <a:ext uri="{FF2B5EF4-FFF2-40B4-BE49-F238E27FC236}">
                  <a16:creationId xmlns:a16="http://schemas.microsoft.com/office/drawing/2014/main" id="{855332D8-8E2D-47CC-9079-161CD9CFBCE5}"/>
                </a:ext>
              </a:extLst>
            </p:cNvPr>
            <p:cNvSpPr/>
            <p:nvPr/>
          </p:nvSpPr>
          <p:spPr>
            <a:xfrm>
              <a:off x="5342334" y="4128849"/>
              <a:ext cx="394573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Tables</a:t>
              </a:r>
              <a:endParaRPr lang="en-US" sz="1650" dirty="0">
                <a:latin typeface="+mj-lt"/>
              </a:endParaRPr>
            </a:p>
          </p:txBody>
        </p:sp>
        <p:sp>
          <p:nvSpPr>
            <p:cNvPr id="72" name="Text 15">
              <a:extLst>
                <a:ext uri="{FF2B5EF4-FFF2-40B4-BE49-F238E27FC236}">
                  <a16:creationId xmlns:a16="http://schemas.microsoft.com/office/drawing/2014/main" id="{5C452089-3DC0-4B10-9191-D505A824D920}"/>
                </a:ext>
              </a:extLst>
            </p:cNvPr>
            <p:cNvSpPr/>
            <p:nvPr/>
          </p:nvSpPr>
          <p:spPr>
            <a:xfrm>
              <a:off x="9719072" y="4128849"/>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Documents JSON</a:t>
              </a:r>
              <a:endParaRPr lang="en-US" sz="1650" dirty="0">
                <a:latin typeface="+mj-lt"/>
              </a:endParaRPr>
            </a:p>
          </p:txBody>
        </p:sp>
        <p:sp>
          <p:nvSpPr>
            <p:cNvPr id="73" name="Shape 16">
              <a:extLst>
                <a:ext uri="{FF2B5EF4-FFF2-40B4-BE49-F238E27FC236}">
                  <a16:creationId xmlns:a16="http://schemas.microsoft.com/office/drawing/2014/main" id="{3D3CC0FB-952A-4382-A294-EFD76C17C027}"/>
                </a:ext>
              </a:extLst>
            </p:cNvPr>
            <p:cNvSpPr/>
            <p:nvPr/>
          </p:nvSpPr>
          <p:spPr>
            <a:xfrm>
              <a:off x="748665" y="4602004"/>
              <a:ext cx="13131641" cy="607695"/>
            </a:xfrm>
            <a:prstGeom prst="rect">
              <a:avLst/>
            </a:prstGeom>
            <a:solidFill>
              <a:srgbClr val="FFFFFF">
                <a:alpha val="4000"/>
              </a:srgbClr>
            </a:solidFill>
            <a:ln/>
          </p:spPr>
        </p:sp>
        <p:sp>
          <p:nvSpPr>
            <p:cNvPr id="74" name="Text 17">
              <a:extLst>
                <a:ext uri="{FF2B5EF4-FFF2-40B4-BE49-F238E27FC236}">
                  <a16:creationId xmlns:a16="http://schemas.microsoft.com/office/drawing/2014/main" id="{610C4540-F2EC-485F-9F0F-0830902A905F}"/>
                </a:ext>
              </a:extLst>
            </p:cNvPr>
            <p:cNvSpPr/>
            <p:nvPr/>
          </p:nvSpPr>
          <p:spPr>
            <a:xfrm>
              <a:off x="961787" y="4736544"/>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Schéma</a:t>
              </a:r>
              <a:endParaRPr lang="en-US" sz="1650" dirty="0">
                <a:latin typeface="+mj-lt"/>
              </a:endParaRPr>
            </a:p>
          </p:txBody>
        </p:sp>
        <p:sp>
          <p:nvSpPr>
            <p:cNvPr id="75" name="Text 18">
              <a:extLst>
                <a:ext uri="{FF2B5EF4-FFF2-40B4-BE49-F238E27FC236}">
                  <a16:creationId xmlns:a16="http://schemas.microsoft.com/office/drawing/2014/main" id="{088800E7-067E-40A4-9660-D1FEE96638D2}"/>
                </a:ext>
              </a:extLst>
            </p:cNvPr>
            <p:cNvSpPr/>
            <p:nvPr/>
          </p:nvSpPr>
          <p:spPr>
            <a:xfrm>
              <a:off x="5342334" y="4736544"/>
              <a:ext cx="394573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Fixe</a:t>
              </a:r>
              <a:endParaRPr lang="en-US" sz="1650" dirty="0">
                <a:latin typeface="+mj-lt"/>
              </a:endParaRPr>
            </a:p>
          </p:txBody>
        </p:sp>
        <p:sp>
          <p:nvSpPr>
            <p:cNvPr id="76" name="Text 19">
              <a:extLst>
                <a:ext uri="{FF2B5EF4-FFF2-40B4-BE49-F238E27FC236}">
                  <a16:creationId xmlns:a16="http://schemas.microsoft.com/office/drawing/2014/main" id="{0FD16957-380A-4B19-A265-24D32006CE11}"/>
                </a:ext>
              </a:extLst>
            </p:cNvPr>
            <p:cNvSpPr/>
            <p:nvPr/>
          </p:nvSpPr>
          <p:spPr>
            <a:xfrm>
              <a:off x="9719072" y="4736544"/>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Flexible</a:t>
              </a:r>
              <a:endParaRPr lang="en-US" sz="1650" dirty="0">
                <a:latin typeface="+mj-lt"/>
              </a:endParaRPr>
            </a:p>
          </p:txBody>
        </p:sp>
        <p:sp>
          <p:nvSpPr>
            <p:cNvPr id="77" name="Shape 20">
              <a:extLst>
                <a:ext uri="{FF2B5EF4-FFF2-40B4-BE49-F238E27FC236}">
                  <a16:creationId xmlns:a16="http://schemas.microsoft.com/office/drawing/2014/main" id="{3E174550-AFAE-41BB-8725-6648E7873D27}"/>
                </a:ext>
              </a:extLst>
            </p:cNvPr>
            <p:cNvSpPr/>
            <p:nvPr/>
          </p:nvSpPr>
          <p:spPr>
            <a:xfrm>
              <a:off x="748665" y="5209699"/>
              <a:ext cx="13131641" cy="607695"/>
            </a:xfrm>
            <a:prstGeom prst="rect">
              <a:avLst/>
            </a:prstGeom>
            <a:solidFill>
              <a:srgbClr val="000000">
                <a:alpha val="4000"/>
              </a:srgbClr>
            </a:solidFill>
            <a:ln/>
          </p:spPr>
        </p:sp>
        <p:sp>
          <p:nvSpPr>
            <p:cNvPr id="78" name="Text 21">
              <a:extLst>
                <a:ext uri="{FF2B5EF4-FFF2-40B4-BE49-F238E27FC236}">
                  <a16:creationId xmlns:a16="http://schemas.microsoft.com/office/drawing/2014/main" id="{FFB0C327-521E-49A3-857D-7BAFC4765849}"/>
                </a:ext>
              </a:extLst>
            </p:cNvPr>
            <p:cNvSpPr/>
            <p:nvPr/>
          </p:nvSpPr>
          <p:spPr>
            <a:xfrm>
              <a:off x="961787" y="5344239"/>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Relations</a:t>
              </a:r>
              <a:endParaRPr lang="en-US" sz="1650" dirty="0">
                <a:latin typeface="+mj-lt"/>
              </a:endParaRPr>
            </a:p>
          </p:txBody>
        </p:sp>
        <p:sp>
          <p:nvSpPr>
            <p:cNvPr id="79" name="Text 22">
              <a:extLst>
                <a:ext uri="{FF2B5EF4-FFF2-40B4-BE49-F238E27FC236}">
                  <a16:creationId xmlns:a16="http://schemas.microsoft.com/office/drawing/2014/main" id="{12377120-D7EE-44D2-999F-7603315B796C}"/>
                </a:ext>
              </a:extLst>
            </p:cNvPr>
            <p:cNvSpPr/>
            <p:nvPr/>
          </p:nvSpPr>
          <p:spPr>
            <a:xfrm>
              <a:off x="5342334" y="5344239"/>
              <a:ext cx="394573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Normalisation</a:t>
              </a:r>
              <a:endParaRPr lang="en-US" sz="1650" dirty="0">
                <a:latin typeface="+mj-lt"/>
              </a:endParaRPr>
            </a:p>
          </p:txBody>
        </p:sp>
        <p:sp>
          <p:nvSpPr>
            <p:cNvPr id="80" name="Text 23">
              <a:extLst>
                <a:ext uri="{FF2B5EF4-FFF2-40B4-BE49-F238E27FC236}">
                  <a16:creationId xmlns:a16="http://schemas.microsoft.com/office/drawing/2014/main" id="{EFCE658C-8198-4C41-8917-12E689292E11}"/>
                </a:ext>
              </a:extLst>
            </p:cNvPr>
            <p:cNvSpPr/>
            <p:nvPr/>
          </p:nvSpPr>
          <p:spPr>
            <a:xfrm>
              <a:off x="9719072" y="5344239"/>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Dénormalisation</a:t>
              </a:r>
              <a:endParaRPr lang="en-US" sz="1650" dirty="0">
                <a:latin typeface="+mj-lt"/>
              </a:endParaRPr>
            </a:p>
          </p:txBody>
        </p:sp>
        <p:sp>
          <p:nvSpPr>
            <p:cNvPr id="81" name="Shape 24">
              <a:extLst>
                <a:ext uri="{FF2B5EF4-FFF2-40B4-BE49-F238E27FC236}">
                  <a16:creationId xmlns:a16="http://schemas.microsoft.com/office/drawing/2014/main" id="{AC371F41-D7F6-438C-AC48-8FAB48A9B6D0}"/>
                </a:ext>
              </a:extLst>
            </p:cNvPr>
            <p:cNvSpPr/>
            <p:nvPr/>
          </p:nvSpPr>
          <p:spPr>
            <a:xfrm>
              <a:off x="748665" y="5817394"/>
              <a:ext cx="13131641" cy="607695"/>
            </a:xfrm>
            <a:prstGeom prst="rect">
              <a:avLst/>
            </a:prstGeom>
            <a:solidFill>
              <a:srgbClr val="FFFFFF">
                <a:alpha val="4000"/>
              </a:srgbClr>
            </a:solidFill>
            <a:ln/>
          </p:spPr>
        </p:sp>
        <p:sp>
          <p:nvSpPr>
            <p:cNvPr id="82" name="Text 25">
              <a:extLst>
                <a:ext uri="{FF2B5EF4-FFF2-40B4-BE49-F238E27FC236}">
                  <a16:creationId xmlns:a16="http://schemas.microsoft.com/office/drawing/2014/main" id="{A8B3EBE2-5C8E-4F5C-AF3F-DC853EABEA44}"/>
                </a:ext>
              </a:extLst>
            </p:cNvPr>
            <p:cNvSpPr/>
            <p:nvPr/>
          </p:nvSpPr>
          <p:spPr>
            <a:xfrm>
              <a:off x="961787" y="5951934"/>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Scalabilité</a:t>
              </a:r>
              <a:endParaRPr lang="en-US" sz="1650" dirty="0">
                <a:latin typeface="+mj-lt"/>
              </a:endParaRPr>
            </a:p>
          </p:txBody>
        </p:sp>
        <p:sp>
          <p:nvSpPr>
            <p:cNvPr id="83" name="Text 26">
              <a:extLst>
                <a:ext uri="{FF2B5EF4-FFF2-40B4-BE49-F238E27FC236}">
                  <a16:creationId xmlns:a16="http://schemas.microsoft.com/office/drawing/2014/main" id="{F4B7895F-C992-47DD-9964-334D739FE9CA}"/>
                </a:ext>
              </a:extLst>
            </p:cNvPr>
            <p:cNvSpPr/>
            <p:nvPr/>
          </p:nvSpPr>
          <p:spPr>
            <a:xfrm>
              <a:off x="5342334" y="5951934"/>
              <a:ext cx="394573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Verticale</a:t>
              </a:r>
              <a:endParaRPr lang="en-US" sz="1650" dirty="0">
                <a:latin typeface="+mj-lt"/>
              </a:endParaRPr>
            </a:p>
          </p:txBody>
        </p:sp>
        <p:sp>
          <p:nvSpPr>
            <p:cNvPr id="84" name="Text 27">
              <a:extLst>
                <a:ext uri="{FF2B5EF4-FFF2-40B4-BE49-F238E27FC236}">
                  <a16:creationId xmlns:a16="http://schemas.microsoft.com/office/drawing/2014/main" id="{9A685017-B7E6-457B-8295-D35B153551AB}"/>
                </a:ext>
              </a:extLst>
            </p:cNvPr>
            <p:cNvSpPr/>
            <p:nvPr/>
          </p:nvSpPr>
          <p:spPr>
            <a:xfrm>
              <a:off x="9719072" y="5951934"/>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Horizontale</a:t>
              </a:r>
              <a:endParaRPr lang="en-US" sz="1650" dirty="0">
                <a:latin typeface="+mj-lt"/>
              </a:endParaRPr>
            </a:p>
          </p:txBody>
        </p:sp>
        <p:sp>
          <p:nvSpPr>
            <p:cNvPr id="85" name="Shape 28">
              <a:extLst>
                <a:ext uri="{FF2B5EF4-FFF2-40B4-BE49-F238E27FC236}">
                  <a16:creationId xmlns:a16="http://schemas.microsoft.com/office/drawing/2014/main" id="{6653E2EE-0029-4E30-B175-A91E0615E480}"/>
                </a:ext>
              </a:extLst>
            </p:cNvPr>
            <p:cNvSpPr/>
            <p:nvPr/>
          </p:nvSpPr>
          <p:spPr>
            <a:xfrm>
              <a:off x="748665" y="6425089"/>
              <a:ext cx="13131641" cy="607695"/>
            </a:xfrm>
            <a:prstGeom prst="rect">
              <a:avLst/>
            </a:prstGeom>
            <a:solidFill>
              <a:srgbClr val="000000">
                <a:alpha val="4000"/>
              </a:srgbClr>
            </a:solidFill>
            <a:ln/>
          </p:spPr>
        </p:sp>
        <p:sp>
          <p:nvSpPr>
            <p:cNvPr id="86" name="Text 29">
              <a:extLst>
                <a:ext uri="{FF2B5EF4-FFF2-40B4-BE49-F238E27FC236}">
                  <a16:creationId xmlns:a16="http://schemas.microsoft.com/office/drawing/2014/main" id="{BDF85A76-87A9-4474-9BA5-4FB369F0C8F8}"/>
                </a:ext>
              </a:extLst>
            </p:cNvPr>
            <p:cNvSpPr/>
            <p:nvPr/>
          </p:nvSpPr>
          <p:spPr>
            <a:xfrm>
              <a:off x="961787" y="6559629"/>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Cas d’usage</a:t>
              </a:r>
              <a:endParaRPr lang="en-US" sz="1650" dirty="0">
                <a:latin typeface="+mj-lt"/>
              </a:endParaRPr>
            </a:p>
          </p:txBody>
        </p:sp>
        <p:sp>
          <p:nvSpPr>
            <p:cNvPr id="87" name="Text 30">
              <a:extLst>
                <a:ext uri="{FF2B5EF4-FFF2-40B4-BE49-F238E27FC236}">
                  <a16:creationId xmlns:a16="http://schemas.microsoft.com/office/drawing/2014/main" id="{AB5ABB2E-A460-4ABA-ADD4-12735E57A8D3}"/>
                </a:ext>
              </a:extLst>
            </p:cNvPr>
            <p:cNvSpPr/>
            <p:nvPr/>
          </p:nvSpPr>
          <p:spPr>
            <a:xfrm>
              <a:off x="5342334" y="6559629"/>
              <a:ext cx="394573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Transactions complexes</a:t>
              </a:r>
              <a:endParaRPr lang="en-US" sz="1650" dirty="0">
                <a:latin typeface="+mj-lt"/>
              </a:endParaRPr>
            </a:p>
          </p:txBody>
        </p:sp>
        <p:sp>
          <p:nvSpPr>
            <p:cNvPr id="88" name="Text 31">
              <a:extLst>
                <a:ext uri="{FF2B5EF4-FFF2-40B4-BE49-F238E27FC236}">
                  <a16:creationId xmlns:a16="http://schemas.microsoft.com/office/drawing/2014/main" id="{6DC2AD89-2FF7-4AA8-AD4E-FCE65B6B912D}"/>
                </a:ext>
              </a:extLst>
            </p:cNvPr>
            <p:cNvSpPr/>
            <p:nvPr/>
          </p:nvSpPr>
          <p:spPr>
            <a:xfrm>
              <a:off x="9719072" y="6559629"/>
              <a:ext cx="3949541" cy="338614"/>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mj-lt"/>
                  <a:ea typeface="Nobile" pitchFamily="34" charset="-122"/>
                  <a:cs typeface="Nobile" pitchFamily="34" charset="-120"/>
                </a:rPr>
                <a:t>Big Data, applications évolutives</a:t>
              </a:r>
              <a:endParaRPr lang="en-US" sz="1650" dirty="0">
                <a:latin typeface="+mj-lt"/>
              </a:endParaRPr>
            </a:p>
          </p:txBody>
        </p:sp>
        <p:grpSp>
          <p:nvGrpSpPr>
            <p:cNvPr id="89" name="Groupe 88">
              <a:extLst>
                <a:ext uri="{FF2B5EF4-FFF2-40B4-BE49-F238E27FC236}">
                  <a16:creationId xmlns:a16="http://schemas.microsoft.com/office/drawing/2014/main" id="{A562AFA8-1DE6-46CC-9A2B-24EFD17A6098}"/>
                </a:ext>
              </a:extLst>
            </p:cNvPr>
            <p:cNvGrpSpPr/>
            <p:nvPr/>
          </p:nvGrpSpPr>
          <p:grpSpPr>
            <a:xfrm>
              <a:off x="3914502" y="1385931"/>
              <a:ext cx="6007092" cy="1852866"/>
              <a:chOff x="-316156" y="3848021"/>
              <a:chExt cx="6557976" cy="1835891"/>
            </a:xfrm>
          </p:grpSpPr>
          <p:sp>
            <p:nvSpPr>
              <p:cNvPr id="94" name="Rectangle: Rounded Corners 2">
                <a:extLst>
                  <a:ext uri="{FF2B5EF4-FFF2-40B4-BE49-F238E27FC236}">
                    <a16:creationId xmlns:a16="http://schemas.microsoft.com/office/drawing/2014/main" id="{66FEFFC2-B180-495F-9956-FBECCF3DDFBD}"/>
                  </a:ext>
                </a:extLst>
              </p:cNvPr>
              <p:cNvSpPr/>
              <p:nvPr/>
            </p:nvSpPr>
            <p:spPr>
              <a:xfrm>
                <a:off x="2964071" y="3848021"/>
                <a:ext cx="140783" cy="1736843"/>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mj-lt"/>
                  <a:ea typeface="+mn-ea"/>
                  <a:cs typeface="+mn-cs"/>
                </a:endParaRPr>
              </a:p>
            </p:txBody>
          </p:sp>
          <p:sp>
            <p:nvSpPr>
              <p:cNvPr id="95" name="Arrow: Pentagon 19">
                <a:extLst>
                  <a:ext uri="{FF2B5EF4-FFF2-40B4-BE49-F238E27FC236}">
                    <a16:creationId xmlns:a16="http://schemas.microsoft.com/office/drawing/2014/main" id="{F1701D18-F4CC-4270-8923-B6C263B418FF}"/>
                  </a:ext>
                </a:extLst>
              </p:cNvPr>
              <p:cNvSpPr/>
              <p:nvPr/>
            </p:nvSpPr>
            <p:spPr>
              <a:xfrm rot="10800000">
                <a:off x="-316156" y="4009495"/>
                <a:ext cx="3286627" cy="725951"/>
              </a:xfrm>
              <a:prstGeom prst="homePlate">
                <a:avLst/>
              </a:prstGeom>
              <a:solidFill>
                <a:srgbClr val="C6A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mj-lt"/>
                  <a:ea typeface="+mn-ea"/>
                  <a:cs typeface="+mn-cs"/>
                </a:endParaRPr>
              </a:p>
            </p:txBody>
          </p:sp>
          <p:sp>
            <p:nvSpPr>
              <p:cNvPr id="96" name="Arrow: Pentagon 20">
                <a:extLst>
                  <a:ext uri="{FF2B5EF4-FFF2-40B4-BE49-F238E27FC236}">
                    <a16:creationId xmlns:a16="http://schemas.microsoft.com/office/drawing/2014/main" id="{677CED6E-48CC-44A3-9574-E9C606F0674F}"/>
                  </a:ext>
                </a:extLst>
              </p:cNvPr>
              <p:cNvSpPr/>
              <p:nvPr/>
            </p:nvSpPr>
            <p:spPr>
              <a:xfrm>
                <a:off x="3097708" y="4760978"/>
                <a:ext cx="3144112" cy="677734"/>
              </a:xfrm>
              <a:prstGeom prst="homePlate">
                <a:avLst/>
              </a:prstGeom>
              <a:solidFill>
                <a:srgbClr val="C6A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mj-lt"/>
                  <a:ea typeface="+mn-ea"/>
                  <a:cs typeface="+mn-cs"/>
                </a:endParaRPr>
              </a:p>
            </p:txBody>
          </p:sp>
          <p:sp>
            <p:nvSpPr>
              <p:cNvPr id="97" name="Rectangle: Rounded Corners 23">
                <a:extLst>
                  <a:ext uri="{FF2B5EF4-FFF2-40B4-BE49-F238E27FC236}">
                    <a16:creationId xmlns:a16="http://schemas.microsoft.com/office/drawing/2014/main" id="{934D026D-C048-4C6A-B3E7-AD8E8841E283}"/>
                  </a:ext>
                </a:extLst>
              </p:cNvPr>
              <p:cNvSpPr/>
              <p:nvPr/>
            </p:nvSpPr>
            <p:spPr>
              <a:xfrm rot="5400000">
                <a:off x="2964071" y="4988541"/>
                <a:ext cx="139774" cy="1250968"/>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mj-lt"/>
                  <a:ea typeface="+mn-ea"/>
                  <a:cs typeface="+mn-cs"/>
                </a:endParaRPr>
              </a:p>
            </p:txBody>
          </p:sp>
        </p:grpSp>
        <p:sp>
          <p:nvSpPr>
            <p:cNvPr id="90" name="ZoneTexte 89">
              <a:extLst>
                <a:ext uri="{FF2B5EF4-FFF2-40B4-BE49-F238E27FC236}">
                  <a16:creationId xmlns:a16="http://schemas.microsoft.com/office/drawing/2014/main" id="{ADBB7530-E497-4F0E-B853-BD03576B42CB}"/>
                </a:ext>
              </a:extLst>
            </p:cNvPr>
            <p:cNvSpPr txBox="1"/>
            <p:nvPr/>
          </p:nvSpPr>
          <p:spPr>
            <a:xfrm>
              <a:off x="4139349" y="1435887"/>
              <a:ext cx="3079527" cy="1318008"/>
            </a:xfrm>
            <a:prstGeom prst="rect">
              <a:avLst/>
            </a:prstGeom>
            <a:noFill/>
          </p:spPr>
          <p:txBody>
            <a:bodyPr wrap="square" rtlCol="0">
              <a:spAutoFit/>
            </a:bodyPr>
            <a:lstStyle/>
            <a:p>
              <a:pPr marL="0" indent="0" algn="l">
                <a:lnSpc>
                  <a:spcPts val="2600"/>
                </a:lnSpc>
                <a:buNone/>
              </a:pPr>
              <a:r>
                <a:rPr lang="en-US" sz="1800" b="1" dirty="0">
                  <a:solidFill>
                    <a:srgbClr val="3B4540"/>
                  </a:solidFill>
                  <a:latin typeface="+mj-lt"/>
                  <a:ea typeface="Fraunces Extra Bold" pitchFamily="34" charset="-122"/>
                  <a:cs typeface="Fraunces Extra Bold" pitchFamily="34" charset="-120"/>
                </a:rPr>
                <a:t> </a:t>
              </a:r>
              <a:r>
                <a:rPr lang="en-US" sz="1800" b="1" dirty="0" err="1">
                  <a:solidFill>
                    <a:srgbClr val="3B4540"/>
                  </a:solidFill>
                  <a:latin typeface="+mj-lt"/>
                  <a:ea typeface="Fraunces Extra Bold" pitchFamily="34" charset="-122"/>
                  <a:cs typeface="Fraunces Extra Bold" pitchFamily="34" charset="-120"/>
                </a:rPr>
                <a:t>Modèle</a:t>
              </a:r>
              <a:r>
                <a:rPr lang="en-US" sz="1800" b="1" dirty="0">
                  <a:solidFill>
                    <a:srgbClr val="3B4540"/>
                  </a:solidFill>
                  <a:latin typeface="+mj-lt"/>
                  <a:ea typeface="Fraunces Extra Bold" pitchFamily="34" charset="-122"/>
                  <a:cs typeface="Fraunces Extra Bold" pitchFamily="34" charset="-120"/>
                </a:rPr>
                <a:t> </a:t>
              </a:r>
              <a:r>
                <a:rPr lang="fr-FR" sz="1800" b="1" dirty="0">
                  <a:solidFill>
                    <a:srgbClr val="3B4540"/>
                  </a:solidFill>
                  <a:latin typeface="+mj-lt"/>
                  <a:ea typeface="Fraunces Extra Bold" pitchFamily="34" charset="-122"/>
                  <a:cs typeface="Fraunces Extra Bold" pitchFamily="34" charset="-120"/>
                </a:rPr>
                <a:t>relationnel  SQL</a:t>
              </a:r>
              <a:endParaRPr lang="en-US" sz="1800" dirty="0">
                <a:latin typeface="+mj-lt"/>
              </a:endParaRPr>
            </a:p>
            <a:p>
              <a:endParaRPr lang="fr-FR" dirty="0">
                <a:latin typeface="+mj-lt"/>
              </a:endParaRPr>
            </a:p>
          </p:txBody>
        </p:sp>
        <p:sp>
          <p:nvSpPr>
            <p:cNvPr id="91" name="ZoneTexte 90">
              <a:extLst>
                <a:ext uri="{FF2B5EF4-FFF2-40B4-BE49-F238E27FC236}">
                  <a16:creationId xmlns:a16="http://schemas.microsoft.com/office/drawing/2014/main" id="{B78CD96A-7014-4534-A817-58AE27A13F44}"/>
                </a:ext>
              </a:extLst>
            </p:cNvPr>
            <p:cNvSpPr txBox="1"/>
            <p:nvPr/>
          </p:nvSpPr>
          <p:spPr>
            <a:xfrm>
              <a:off x="7192832" y="2357841"/>
              <a:ext cx="2875836" cy="822124"/>
            </a:xfrm>
            <a:prstGeom prst="rect">
              <a:avLst/>
            </a:prstGeom>
            <a:noFill/>
          </p:spPr>
          <p:txBody>
            <a:bodyPr wrap="square" rtlCol="0">
              <a:spAutoFit/>
            </a:bodyPr>
            <a:lstStyle/>
            <a:p>
              <a:r>
                <a:rPr lang="en-US" sz="1800" b="1" dirty="0" err="1">
                  <a:solidFill>
                    <a:srgbClr val="3B4540"/>
                  </a:solidFill>
                  <a:latin typeface="+mj-lt"/>
                  <a:ea typeface="Fraunces Extra Bold" pitchFamily="34" charset="-122"/>
                  <a:cs typeface="Fraunces Extra Bold" pitchFamily="34" charset="-120"/>
                </a:rPr>
                <a:t>Modèle</a:t>
              </a:r>
              <a:r>
                <a:rPr lang="en-US" sz="1800" b="1" dirty="0">
                  <a:solidFill>
                    <a:srgbClr val="3B4540"/>
                  </a:solidFill>
                  <a:latin typeface="+mj-lt"/>
                  <a:ea typeface="Fraunces Extra Bold" pitchFamily="34" charset="-122"/>
                  <a:cs typeface="Fraunces Extra Bold" pitchFamily="34" charset="-120"/>
                </a:rPr>
                <a:t> NoSQL</a:t>
              </a:r>
            </a:p>
            <a:p>
              <a:endParaRPr lang="fr-FR" dirty="0">
                <a:latin typeface="+mj-lt"/>
              </a:endParaRPr>
            </a:p>
          </p:txBody>
        </p:sp>
        <p:sp>
          <p:nvSpPr>
            <p:cNvPr id="92" name="Accolade ouvrante 91">
              <a:extLst>
                <a:ext uri="{FF2B5EF4-FFF2-40B4-BE49-F238E27FC236}">
                  <a16:creationId xmlns:a16="http://schemas.microsoft.com/office/drawing/2014/main" id="{80DC5209-0C18-4C17-A7AF-A7475173FDDE}"/>
                </a:ext>
              </a:extLst>
            </p:cNvPr>
            <p:cNvSpPr/>
            <p:nvPr/>
          </p:nvSpPr>
          <p:spPr>
            <a:xfrm rot="10800000">
              <a:off x="3594538" y="1496288"/>
              <a:ext cx="69963" cy="895631"/>
            </a:xfrm>
            <a:prstGeom prst="leftBrace">
              <a:avLst/>
            </a:prstGeom>
            <a:ln>
              <a:solidFill>
                <a:srgbClr val="16635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latin typeface="+mj-lt"/>
              </a:endParaRPr>
            </a:p>
          </p:txBody>
        </p:sp>
        <p:sp>
          <p:nvSpPr>
            <p:cNvPr id="93" name="Accolade ouvrante 92">
              <a:extLst>
                <a:ext uri="{FF2B5EF4-FFF2-40B4-BE49-F238E27FC236}">
                  <a16:creationId xmlns:a16="http://schemas.microsoft.com/office/drawing/2014/main" id="{56727401-2B50-44AE-8CBA-632F4E3BB38E}"/>
                </a:ext>
              </a:extLst>
            </p:cNvPr>
            <p:cNvSpPr/>
            <p:nvPr/>
          </p:nvSpPr>
          <p:spPr>
            <a:xfrm>
              <a:off x="10368463" y="2232017"/>
              <a:ext cx="69963" cy="895631"/>
            </a:xfrm>
            <a:prstGeom prst="leftBrace">
              <a:avLst/>
            </a:prstGeom>
            <a:ln>
              <a:solidFill>
                <a:srgbClr val="16635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latin typeface="+mj-lt"/>
              </a:endParaRPr>
            </a:p>
          </p:txBody>
        </p:sp>
      </p:grpSp>
      <p:pic>
        <p:nvPicPr>
          <p:cNvPr id="6" name="Image 5">
            <a:extLst>
              <a:ext uri="{FF2B5EF4-FFF2-40B4-BE49-F238E27FC236}">
                <a16:creationId xmlns:a16="http://schemas.microsoft.com/office/drawing/2014/main" id="{DAE1B9CC-83E1-49E9-8CF4-326331054C64}"/>
              </a:ext>
            </a:extLst>
          </p:cNvPr>
          <p:cNvPicPr>
            <a:picLocks noChangeAspect="1"/>
          </p:cNvPicPr>
          <p:nvPr/>
        </p:nvPicPr>
        <p:blipFill>
          <a:blip r:embed="rId3"/>
          <a:stretch>
            <a:fillRect/>
          </a:stretch>
        </p:blipFill>
        <p:spPr>
          <a:xfrm>
            <a:off x="10551457" y="314299"/>
            <a:ext cx="1372469" cy="127239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mj-lt"/>
              <a:cs typeface="+mn-ea"/>
              <a:sym typeface="+mn-lt"/>
            </a:endParaRPr>
          </a:p>
        </p:txBody>
      </p:sp>
      <p:sp>
        <p:nvSpPr>
          <p:cNvPr id="15" name="矩形: 圆角 14"/>
          <p:cNvSpPr/>
          <p:nvPr/>
        </p:nvSpPr>
        <p:spPr>
          <a:xfrm>
            <a:off x="-449943" y="519812"/>
            <a:ext cx="8088700"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cs typeface="+mn-ea"/>
              <a:sym typeface="+mn-lt"/>
            </a:endParaRPr>
          </a:p>
        </p:txBody>
      </p:sp>
      <p:sp>
        <p:nvSpPr>
          <p:cNvPr id="16" name="文本框 15"/>
          <p:cNvSpPr txBox="1"/>
          <p:nvPr/>
        </p:nvSpPr>
        <p:spPr>
          <a:xfrm>
            <a:off x="269400" y="405080"/>
            <a:ext cx="7146187" cy="581891"/>
          </a:xfrm>
          <a:prstGeom prst="rect">
            <a:avLst/>
          </a:prstGeom>
          <a:noFill/>
        </p:spPr>
        <p:txBody>
          <a:bodyPr wrap="none" lIns="0" tIns="0" rIns="0" bIns="0" rtlCol="0" anchor="t">
            <a:spAutoFit/>
          </a:bodyPr>
          <a:lstStyle/>
          <a:p>
            <a:pPr>
              <a:lnSpc>
                <a:spcPts val="5200"/>
              </a:lnSpc>
            </a:pPr>
            <a:r>
              <a:rPr lang="en-US" sz="2800" b="1" dirty="0">
                <a:solidFill>
                  <a:schemeClr val="bg1"/>
                </a:solidFill>
                <a:latin typeface="+mj-lt"/>
                <a:ea typeface="Fraunces Extra Bold" pitchFamily="34" charset="-122"/>
                <a:cs typeface="Fraunces Extra Bold" pitchFamily="34" charset="-120"/>
              </a:rPr>
              <a:t>  </a:t>
            </a:r>
            <a:r>
              <a:rPr lang="en-US" sz="2800" b="1" dirty="0" err="1">
                <a:solidFill>
                  <a:schemeClr val="bg1"/>
                </a:solidFill>
                <a:latin typeface="+mj-lt"/>
                <a:ea typeface="Fraunces Extra Bold" pitchFamily="34" charset="-122"/>
                <a:cs typeface="Fraunces Extra Bold" pitchFamily="34" charset="-120"/>
              </a:rPr>
              <a:t>Exemple</a:t>
            </a:r>
            <a:r>
              <a:rPr lang="en-US" sz="2800" b="1" dirty="0">
                <a:solidFill>
                  <a:schemeClr val="bg1"/>
                </a:solidFill>
                <a:latin typeface="+mj-lt"/>
                <a:ea typeface="Fraunces Extra Bold" pitchFamily="34" charset="-122"/>
                <a:cs typeface="Fraunces Extra Bold" pitchFamily="34" charset="-120"/>
              </a:rPr>
              <a:t> de </a:t>
            </a:r>
            <a:r>
              <a:rPr lang="en-US" sz="2800" b="1" dirty="0" err="1">
                <a:solidFill>
                  <a:schemeClr val="bg1"/>
                </a:solidFill>
                <a:latin typeface="+mj-lt"/>
                <a:ea typeface="Fraunces Extra Bold" pitchFamily="34" charset="-122"/>
                <a:cs typeface="Fraunces Extra Bold" pitchFamily="34" charset="-120"/>
              </a:rPr>
              <a:t>Modélisation</a:t>
            </a:r>
            <a:r>
              <a:rPr lang="en-US" sz="2800" b="1" dirty="0">
                <a:solidFill>
                  <a:schemeClr val="bg1"/>
                </a:solidFill>
                <a:latin typeface="+mj-lt"/>
                <a:ea typeface="Fraunces Extra Bold" pitchFamily="34" charset="-122"/>
                <a:cs typeface="Fraunces Extra Bold" pitchFamily="34" charset="-120"/>
              </a:rPr>
              <a:t> SQL vs NoSQL</a:t>
            </a:r>
            <a:endParaRPr lang="en-US" sz="2800" dirty="0">
              <a:solidFill>
                <a:schemeClr val="bg1"/>
              </a:solidFill>
              <a:latin typeface="+mj-lt"/>
            </a:endParaRPr>
          </a:p>
        </p:txBody>
      </p:sp>
      <p:grpSp>
        <p:nvGrpSpPr>
          <p:cNvPr id="35" name="Groupe 34">
            <a:extLst>
              <a:ext uri="{FF2B5EF4-FFF2-40B4-BE49-F238E27FC236}">
                <a16:creationId xmlns:a16="http://schemas.microsoft.com/office/drawing/2014/main" id="{EB6D3B31-9F64-4A1C-807D-22FA1EF43283}"/>
              </a:ext>
            </a:extLst>
          </p:cNvPr>
          <p:cNvGrpSpPr/>
          <p:nvPr/>
        </p:nvGrpSpPr>
        <p:grpSpPr>
          <a:xfrm>
            <a:off x="447757" y="1141743"/>
            <a:ext cx="11161785" cy="5186731"/>
            <a:chOff x="156979" y="1268435"/>
            <a:chExt cx="11954180" cy="5219995"/>
          </a:xfrm>
        </p:grpSpPr>
        <p:sp>
          <p:nvSpPr>
            <p:cNvPr id="36" name="Text 1">
              <a:extLst>
                <a:ext uri="{FF2B5EF4-FFF2-40B4-BE49-F238E27FC236}">
                  <a16:creationId xmlns:a16="http://schemas.microsoft.com/office/drawing/2014/main" id="{3DD8862F-9D03-47D2-BB97-82704D518984}"/>
                </a:ext>
              </a:extLst>
            </p:cNvPr>
            <p:cNvSpPr/>
            <p:nvPr/>
          </p:nvSpPr>
          <p:spPr>
            <a:xfrm>
              <a:off x="462751" y="1268435"/>
              <a:ext cx="3410664" cy="331113"/>
            </a:xfrm>
            <a:prstGeom prst="rect">
              <a:avLst/>
            </a:prstGeom>
            <a:noFill/>
            <a:ln/>
          </p:spPr>
          <p:txBody>
            <a:bodyPr wrap="none" lIns="0" tIns="0" rIns="0" bIns="0" rtlCol="0" anchor="t"/>
            <a:lstStyle/>
            <a:p>
              <a:pPr marL="0" indent="0" algn="l">
                <a:lnSpc>
                  <a:spcPts val="2600"/>
                </a:lnSpc>
                <a:buNone/>
              </a:pPr>
              <a:r>
                <a:rPr lang="en-US" sz="2050" b="1" dirty="0">
                  <a:solidFill>
                    <a:srgbClr val="3B4540"/>
                  </a:solidFill>
                  <a:latin typeface="+mj-lt"/>
                  <a:ea typeface="Fraunces Extra Bold" pitchFamily="34" charset="-122"/>
                  <a:cs typeface="Fraunces Extra Bold" pitchFamily="34" charset="-120"/>
                </a:rPr>
                <a:t>SQL (Modèle Relationnel)</a:t>
              </a:r>
              <a:endParaRPr lang="en-US" sz="2050" dirty="0">
                <a:latin typeface="+mj-lt"/>
              </a:endParaRPr>
            </a:p>
          </p:txBody>
        </p:sp>
        <p:grpSp>
          <p:nvGrpSpPr>
            <p:cNvPr id="37" name="Groupe 36">
              <a:extLst>
                <a:ext uri="{FF2B5EF4-FFF2-40B4-BE49-F238E27FC236}">
                  <a16:creationId xmlns:a16="http://schemas.microsoft.com/office/drawing/2014/main" id="{6E7C0A84-9CA8-49CD-B3BC-46A4D91A26FD}"/>
                </a:ext>
              </a:extLst>
            </p:cNvPr>
            <p:cNvGrpSpPr/>
            <p:nvPr/>
          </p:nvGrpSpPr>
          <p:grpSpPr>
            <a:xfrm>
              <a:off x="156979" y="1741170"/>
              <a:ext cx="6480000" cy="4747260"/>
              <a:chOff x="156979" y="2341778"/>
              <a:chExt cx="6480000" cy="4747260"/>
            </a:xfrm>
          </p:grpSpPr>
          <p:sp>
            <p:nvSpPr>
              <p:cNvPr id="39" name="Shape 2">
                <a:extLst>
                  <a:ext uri="{FF2B5EF4-FFF2-40B4-BE49-F238E27FC236}">
                    <a16:creationId xmlns:a16="http://schemas.microsoft.com/office/drawing/2014/main" id="{52450750-5577-4835-A93D-B5274FD87442}"/>
                  </a:ext>
                </a:extLst>
              </p:cNvPr>
              <p:cNvSpPr/>
              <p:nvPr/>
            </p:nvSpPr>
            <p:spPr>
              <a:xfrm>
                <a:off x="156979" y="2341778"/>
                <a:ext cx="6480000" cy="4572000"/>
              </a:xfrm>
              <a:prstGeom prst="roundRect">
                <a:avLst>
                  <a:gd name="adj" fmla="val 3766"/>
                </a:avLst>
              </a:prstGeom>
              <a:solidFill>
                <a:srgbClr val="DDEEE0"/>
              </a:solidFill>
              <a:ln/>
            </p:spPr>
          </p:sp>
          <p:sp>
            <p:nvSpPr>
              <p:cNvPr id="40" name="Text 4">
                <a:extLst>
                  <a:ext uri="{FF2B5EF4-FFF2-40B4-BE49-F238E27FC236}">
                    <a16:creationId xmlns:a16="http://schemas.microsoft.com/office/drawing/2014/main" id="{6C90D2F3-BBAD-4CCF-9125-B81E394A49C7}"/>
                  </a:ext>
                </a:extLst>
              </p:cNvPr>
              <p:cNvSpPr/>
              <p:nvPr/>
            </p:nvSpPr>
            <p:spPr>
              <a:xfrm>
                <a:off x="717601" y="2341778"/>
                <a:ext cx="5912406" cy="4747260"/>
              </a:xfrm>
              <a:prstGeom prst="rect">
                <a:avLst/>
              </a:prstGeom>
              <a:noFill/>
              <a:ln/>
            </p:spPr>
            <p:txBody>
              <a:bodyPr wrap="square" lIns="0" tIns="0" rIns="0" bIns="0" rtlCol="0" anchor="t"/>
              <a:lstStyle/>
              <a:p>
                <a:pPr marL="0" indent="0" algn="l">
                  <a:lnSpc>
                    <a:spcPts val="2650"/>
                  </a:lnSpc>
                  <a:buNone/>
                </a:pPr>
                <a:r>
                  <a:rPr lang="en-US" sz="1650" dirty="0">
                    <a:solidFill>
                      <a:srgbClr val="405449"/>
                    </a:solidFill>
                    <a:highlight>
                      <a:srgbClr val="DDEEE0"/>
                    </a:highlight>
                    <a:latin typeface="+mj-lt"/>
                    <a:ea typeface="Consolas" pitchFamily="34" charset="-122"/>
                    <a:cs typeface="Consolas" pitchFamily="34" charset="-120"/>
                  </a:rPr>
                  <a:t>CREATE TABLE users (
  id INT PRIMARY KEY,
  name VARCHAR(100),
  email VARCHAR(100),
  phone VARCHAR(20)
);
CREATE TABLE orders (
  id INT PRIMARY KEY,
  user_id INT,
  product_name VARCHAR(100),
  price DECIMAL(10,2),
  FOREIGN KEY (user_id) REFERENCES users(id)
);
</a:t>
                </a:r>
                <a:endParaRPr lang="en-US" sz="1650" dirty="0">
                  <a:latin typeface="+mj-lt"/>
                </a:endParaRPr>
              </a:p>
            </p:txBody>
          </p:sp>
        </p:grpSp>
        <p:sp>
          <p:nvSpPr>
            <p:cNvPr id="38" name="Shape 2">
              <a:extLst>
                <a:ext uri="{FF2B5EF4-FFF2-40B4-BE49-F238E27FC236}">
                  <a16:creationId xmlns:a16="http://schemas.microsoft.com/office/drawing/2014/main" id="{3B15F474-15E4-46B9-BEA6-F642A4923768}"/>
                </a:ext>
              </a:extLst>
            </p:cNvPr>
            <p:cNvSpPr/>
            <p:nvPr/>
          </p:nvSpPr>
          <p:spPr>
            <a:xfrm>
              <a:off x="4767160" y="2417540"/>
              <a:ext cx="7343999" cy="3152626"/>
            </a:xfrm>
            <a:prstGeom prst="roundRect">
              <a:avLst>
                <a:gd name="adj" fmla="val 3766"/>
              </a:avLst>
            </a:prstGeom>
            <a:solidFill>
              <a:schemeClr val="bg1"/>
            </a:solidFill>
            <a:ln>
              <a:solidFill>
                <a:srgbClr val="16635D"/>
              </a:solidFill>
            </a:ln>
          </p:spPr>
          <p:txBody>
            <a:bodyPr/>
            <a:lstStyle/>
            <a:p>
              <a:pPr>
                <a:lnSpc>
                  <a:spcPct val="107000"/>
                </a:lnSpc>
                <a:spcAft>
                  <a:spcPts val="800"/>
                </a:spcAft>
              </a:pPr>
              <a:r>
                <a:rPr lang="fr-FR" sz="1800" b="1" dirty="0">
                  <a:effectLst/>
                  <a:latin typeface="+mj-lt"/>
                  <a:ea typeface="Times New Roman" panose="02020603050405020304" pitchFamily="18" charset="0"/>
                  <a:cs typeface="Times New Roman" panose="02020603050405020304" pitchFamily="18" charset="0"/>
                </a:rPr>
                <a:t>Requête pour récupérer toutes les commandes d’un utilisateur </a:t>
              </a:r>
              <a:endParaRPr lang="fr-FR" sz="1800" dirty="0">
                <a:effectLst/>
                <a:latin typeface="+mj-lt"/>
                <a:ea typeface="Calibri" panose="020F0502020204030204" pitchFamily="34" charset="0"/>
                <a:cs typeface="Times New Roman" panose="02020603050405020304" pitchFamily="18" charset="0"/>
              </a:endParaRPr>
            </a:p>
            <a:p>
              <a:pPr>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fr-FR" sz="1800" dirty="0">
                  <a:effectLst/>
                  <a:latin typeface="+mj-lt"/>
                  <a:ea typeface="Times New Roman" panose="02020603050405020304" pitchFamily="18" charset="0"/>
                  <a:cs typeface="Times New Roman" panose="02020603050405020304" pitchFamily="18" charset="0"/>
                </a:rPr>
                <a:t>SELECT users.name, </a:t>
              </a:r>
              <a:r>
                <a:rPr lang="fr-FR" sz="1800" dirty="0" err="1">
                  <a:effectLst/>
                  <a:latin typeface="+mj-lt"/>
                  <a:ea typeface="Times New Roman" panose="02020603050405020304" pitchFamily="18" charset="0"/>
                  <a:cs typeface="Times New Roman" panose="02020603050405020304" pitchFamily="18" charset="0"/>
                </a:rPr>
                <a:t>orders.product_name</a:t>
              </a:r>
              <a:r>
                <a:rPr lang="fr-FR" sz="1800" dirty="0">
                  <a:effectLst/>
                  <a:latin typeface="+mj-lt"/>
                  <a:ea typeface="Times New Roman" panose="02020603050405020304" pitchFamily="18" charset="0"/>
                  <a:cs typeface="Times New Roman" panose="02020603050405020304" pitchFamily="18" charset="0"/>
                </a:rPr>
                <a:t>, </a:t>
              </a:r>
              <a:r>
                <a:rPr lang="fr-FR" sz="1800" dirty="0" err="1">
                  <a:effectLst/>
                  <a:latin typeface="+mj-lt"/>
                  <a:ea typeface="Times New Roman" panose="02020603050405020304" pitchFamily="18" charset="0"/>
                  <a:cs typeface="Times New Roman" panose="02020603050405020304" pitchFamily="18" charset="0"/>
                </a:rPr>
                <a:t>orders.price</a:t>
              </a:r>
              <a:endParaRPr lang="fr-FR" sz="1800" dirty="0">
                <a:effectLst/>
                <a:latin typeface="+mj-lt"/>
                <a:ea typeface="Calibri" panose="020F0502020204030204" pitchFamily="34" charset="0"/>
                <a:cs typeface="Times New Roman" panose="02020603050405020304" pitchFamily="18" charset="0"/>
              </a:endParaRPr>
            </a:p>
            <a:p>
              <a:pPr>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fr-FR" sz="1800" dirty="0">
                  <a:effectLst/>
                  <a:latin typeface="+mj-lt"/>
                  <a:ea typeface="Times New Roman" panose="02020603050405020304" pitchFamily="18" charset="0"/>
                  <a:cs typeface="Times New Roman" panose="02020603050405020304" pitchFamily="18" charset="0"/>
                </a:rPr>
                <a:t>FROM </a:t>
              </a:r>
              <a:r>
                <a:rPr lang="fr-FR" sz="1800" dirty="0" err="1">
                  <a:effectLst/>
                  <a:latin typeface="+mj-lt"/>
                  <a:ea typeface="Times New Roman" panose="02020603050405020304" pitchFamily="18" charset="0"/>
                  <a:cs typeface="Times New Roman" panose="02020603050405020304" pitchFamily="18" charset="0"/>
                </a:rPr>
                <a:t>users</a:t>
              </a:r>
              <a:endParaRPr lang="fr-FR" sz="1800" dirty="0">
                <a:effectLst/>
                <a:latin typeface="+mj-lt"/>
                <a:ea typeface="Calibri" panose="020F0502020204030204" pitchFamily="34" charset="0"/>
                <a:cs typeface="Times New Roman" panose="02020603050405020304" pitchFamily="18" charset="0"/>
              </a:endParaRPr>
            </a:p>
            <a:p>
              <a:pPr>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fr-FR" sz="1800" dirty="0">
                  <a:effectLst/>
                  <a:latin typeface="+mj-lt"/>
                  <a:ea typeface="Times New Roman" panose="02020603050405020304" pitchFamily="18" charset="0"/>
                  <a:cs typeface="Times New Roman" panose="02020603050405020304" pitchFamily="18" charset="0"/>
                </a:rPr>
                <a:t>JOIN </a:t>
              </a:r>
              <a:r>
                <a:rPr lang="fr-FR" sz="1800" dirty="0" err="1">
                  <a:effectLst/>
                  <a:latin typeface="+mj-lt"/>
                  <a:ea typeface="Times New Roman" panose="02020603050405020304" pitchFamily="18" charset="0"/>
                  <a:cs typeface="Times New Roman" panose="02020603050405020304" pitchFamily="18" charset="0"/>
                </a:rPr>
                <a:t>orders</a:t>
              </a:r>
              <a:r>
                <a:rPr lang="fr-FR" sz="1800" dirty="0">
                  <a:effectLst/>
                  <a:latin typeface="+mj-lt"/>
                  <a:ea typeface="Times New Roman" panose="02020603050405020304" pitchFamily="18" charset="0"/>
                  <a:cs typeface="Times New Roman" panose="02020603050405020304" pitchFamily="18" charset="0"/>
                </a:rPr>
                <a:t> ON users.id = </a:t>
              </a:r>
              <a:r>
                <a:rPr lang="fr-FR" sz="1800" dirty="0" err="1">
                  <a:effectLst/>
                  <a:latin typeface="+mj-lt"/>
                  <a:ea typeface="Times New Roman" panose="02020603050405020304" pitchFamily="18" charset="0"/>
                  <a:cs typeface="Times New Roman" panose="02020603050405020304" pitchFamily="18" charset="0"/>
                </a:rPr>
                <a:t>orders.user_id</a:t>
              </a:r>
              <a:endParaRPr lang="fr-FR" sz="1800" dirty="0">
                <a:effectLst/>
                <a:latin typeface="+mj-lt"/>
                <a:ea typeface="Calibri" panose="020F0502020204030204" pitchFamily="34" charset="0"/>
                <a:cs typeface="Times New Roman" panose="02020603050405020304" pitchFamily="18" charset="0"/>
              </a:endParaRPr>
            </a:p>
            <a:p>
              <a:pPr>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fr-FR" sz="1800" dirty="0">
                  <a:effectLst/>
                  <a:latin typeface="+mj-lt"/>
                  <a:ea typeface="Times New Roman" panose="02020603050405020304" pitchFamily="18" charset="0"/>
                  <a:cs typeface="Times New Roman" panose="02020603050405020304" pitchFamily="18" charset="0"/>
                </a:rPr>
                <a:t>WHERE users.id = 1;</a:t>
              </a:r>
            </a:p>
            <a:p>
              <a:pPr marL="285750" indent="-285750" algn="l">
                <a:lnSpc>
                  <a:spcPts val="2750"/>
                </a:lnSpc>
                <a:buFont typeface="Arial" panose="020B0604020202020204" pitchFamily="34" charset="0"/>
                <a:buChar char="•"/>
              </a:pPr>
              <a:r>
                <a:rPr lang="en-US" sz="1800" dirty="0">
                  <a:solidFill>
                    <a:srgbClr val="405449"/>
                  </a:solidFill>
                  <a:latin typeface="+mj-lt"/>
                  <a:ea typeface="Fraunces Extra Bold" pitchFamily="34" charset="-122"/>
                  <a:cs typeface="Fraunces Extra Bold" pitchFamily="34" charset="-120"/>
                </a:rPr>
                <a:t>     </a:t>
              </a:r>
              <a:r>
                <a:rPr lang="en-US" sz="1800" b="1" dirty="0" err="1">
                  <a:latin typeface="+mj-lt"/>
                  <a:ea typeface="Fraunces Extra Bold" pitchFamily="34" charset="-122"/>
                  <a:cs typeface="Fraunces Extra Bold" pitchFamily="34" charset="-120"/>
                </a:rPr>
                <a:t>Rigidité</a:t>
              </a:r>
              <a:r>
                <a:rPr lang="en-US" sz="1800" b="1" dirty="0">
                  <a:latin typeface="+mj-lt"/>
                  <a:ea typeface="Fraunces Extra Bold" pitchFamily="34" charset="-122"/>
                  <a:cs typeface="Fraunces Extra Bold" pitchFamily="34" charset="-120"/>
                </a:rPr>
                <a:t> du </a:t>
              </a:r>
              <a:r>
                <a:rPr lang="en-US" sz="1800" b="1" dirty="0" err="1">
                  <a:latin typeface="+mj-lt"/>
                  <a:ea typeface="Fraunces Extra Bold" pitchFamily="34" charset="-122"/>
                  <a:cs typeface="Fraunces Extra Bold" pitchFamily="34" charset="-120"/>
                </a:rPr>
                <a:t>Schéma</a:t>
              </a:r>
              <a:endParaRPr lang="en-US" sz="1800" b="1" dirty="0">
                <a:latin typeface="+mj-lt"/>
                <a:ea typeface="Fraunces Extra Bold" pitchFamily="34" charset="-122"/>
                <a:cs typeface="Fraunces Extra Bold" pitchFamily="34" charset="-120"/>
              </a:endParaRPr>
            </a:p>
            <a:p>
              <a:pPr marL="285750" indent="-285750">
                <a:lnSpc>
                  <a:spcPts val="2750"/>
                </a:lnSpc>
                <a:buFont typeface="Arial" panose="020B0604020202020204" pitchFamily="34" charset="0"/>
                <a:buChar char="•"/>
              </a:pPr>
              <a:r>
                <a:rPr lang="en-US" sz="1800" b="1" dirty="0">
                  <a:latin typeface="+mj-lt"/>
                  <a:ea typeface="Nobile" pitchFamily="34" charset="-122"/>
                  <a:cs typeface="Nobile" pitchFamily="34" charset="-120"/>
                </a:rPr>
                <a:t>     </a:t>
              </a:r>
              <a:r>
                <a:rPr lang="en-US" sz="1800" b="1" dirty="0" err="1">
                  <a:latin typeface="+mj-lt"/>
                  <a:ea typeface="Nobile" pitchFamily="34" charset="-122"/>
                  <a:cs typeface="Nobile" pitchFamily="34" charset="-120"/>
                </a:rPr>
                <a:t>Coût</a:t>
              </a:r>
              <a:r>
                <a:rPr lang="en-US" sz="1800" b="1" dirty="0">
                  <a:latin typeface="+mj-lt"/>
                  <a:ea typeface="Nobile" pitchFamily="34" charset="-122"/>
                  <a:cs typeface="Nobile" pitchFamily="34" charset="-120"/>
                </a:rPr>
                <a:t> des jointures</a:t>
              </a:r>
              <a:endParaRPr lang="en-US" sz="1800" b="1" dirty="0">
                <a:latin typeface="+mj-lt"/>
              </a:endParaRPr>
            </a:p>
            <a:p>
              <a:pPr marL="0" indent="0" algn="l">
                <a:lnSpc>
                  <a:spcPts val="2750"/>
                </a:lnSpc>
                <a:buNone/>
              </a:pPr>
              <a:endParaRPr lang="en-US" sz="1800" dirty="0">
                <a:latin typeface="+mj-lt"/>
              </a:endParaRPr>
            </a:p>
            <a:p>
              <a:pPr>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fr-FR" sz="1800" dirty="0">
                <a:effectLst/>
                <a:latin typeface="+mj-lt"/>
                <a:ea typeface="Times New Roman" panose="02020603050405020304" pitchFamily="18" charset="0"/>
                <a:cs typeface="Times New Roman" panose="02020603050405020304" pitchFamily="18" charset="0"/>
              </a:endParaRPr>
            </a:p>
            <a:p>
              <a:pPr>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fr-FR" sz="1800" dirty="0">
                <a:effectLst/>
                <a:latin typeface="+mj-lt"/>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2912710748"/>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chemeClr val="bg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mj-lt"/>
              <a:cs typeface="+mn-ea"/>
              <a:sym typeface="+mn-lt"/>
            </a:endParaRPr>
          </a:p>
        </p:txBody>
      </p:sp>
      <p:sp>
        <p:nvSpPr>
          <p:cNvPr id="15" name="矩形: 圆角 14"/>
          <p:cNvSpPr/>
          <p:nvPr/>
        </p:nvSpPr>
        <p:spPr>
          <a:xfrm>
            <a:off x="-449943" y="519812"/>
            <a:ext cx="8088700"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cs typeface="+mn-ea"/>
              <a:sym typeface="+mn-lt"/>
            </a:endParaRPr>
          </a:p>
        </p:txBody>
      </p:sp>
      <p:sp>
        <p:nvSpPr>
          <p:cNvPr id="16" name="文本框 15"/>
          <p:cNvSpPr txBox="1"/>
          <p:nvPr/>
        </p:nvSpPr>
        <p:spPr>
          <a:xfrm>
            <a:off x="269400" y="405080"/>
            <a:ext cx="7146187" cy="581891"/>
          </a:xfrm>
          <a:prstGeom prst="rect">
            <a:avLst/>
          </a:prstGeom>
          <a:noFill/>
        </p:spPr>
        <p:txBody>
          <a:bodyPr wrap="none" lIns="0" tIns="0" rIns="0" bIns="0" rtlCol="0" anchor="t">
            <a:spAutoFit/>
          </a:bodyPr>
          <a:lstStyle/>
          <a:p>
            <a:pPr>
              <a:lnSpc>
                <a:spcPts val="5200"/>
              </a:lnSpc>
            </a:pPr>
            <a:r>
              <a:rPr lang="en-US" sz="2800" b="1" dirty="0">
                <a:solidFill>
                  <a:schemeClr val="bg1"/>
                </a:solidFill>
                <a:latin typeface="+mj-lt"/>
                <a:ea typeface="Fraunces Extra Bold" pitchFamily="34" charset="-122"/>
                <a:cs typeface="Fraunces Extra Bold" pitchFamily="34" charset="-120"/>
              </a:rPr>
              <a:t>  </a:t>
            </a:r>
            <a:r>
              <a:rPr lang="en-US" sz="2800" b="1" dirty="0" err="1">
                <a:solidFill>
                  <a:schemeClr val="bg1"/>
                </a:solidFill>
                <a:latin typeface="+mj-lt"/>
                <a:ea typeface="Fraunces Extra Bold" pitchFamily="34" charset="-122"/>
                <a:cs typeface="Fraunces Extra Bold" pitchFamily="34" charset="-120"/>
              </a:rPr>
              <a:t>Exemple</a:t>
            </a:r>
            <a:r>
              <a:rPr lang="en-US" sz="2800" b="1" dirty="0">
                <a:solidFill>
                  <a:schemeClr val="bg1"/>
                </a:solidFill>
                <a:latin typeface="+mj-lt"/>
                <a:ea typeface="Fraunces Extra Bold" pitchFamily="34" charset="-122"/>
                <a:cs typeface="Fraunces Extra Bold" pitchFamily="34" charset="-120"/>
              </a:rPr>
              <a:t> de </a:t>
            </a:r>
            <a:r>
              <a:rPr lang="en-US" sz="2800" b="1" dirty="0" err="1">
                <a:solidFill>
                  <a:schemeClr val="bg1"/>
                </a:solidFill>
                <a:latin typeface="+mj-lt"/>
                <a:ea typeface="Fraunces Extra Bold" pitchFamily="34" charset="-122"/>
                <a:cs typeface="Fraunces Extra Bold" pitchFamily="34" charset="-120"/>
              </a:rPr>
              <a:t>Modélisation</a:t>
            </a:r>
            <a:r>
              <a:rPr lang="en-US" sz="2800" b="1" dirty="0">
                <a:solidFill>
                  <a:schemeClr val="bg1"/>
                </a:solidFill>
                <a:latin typeface="+mj-lt"/>
                <a:ea typeface="Fraunces Extra Bold" pitchFamily="34" charset="-122"/>
                <a:cs typeface="Fraunces Extra Bold" pitchFamily="34" charset="-120"/>
              </a:rPr>
              <a:t> SQL vs NoSQL</a:t>
            </a:r>
            <a:endParaRPr lang="en-US" sz="2800" dirty="0">
              <a:solidFill>
                <a:schemeClr val="bg1"/>
              </a:solidFill>
              <a:latin typeface="+mj-lt"/>
            </a:endParaRPr>
          </a:p>
        </p:txBody>
      </p:sp>
      <p:grpSp>
        <p:nvGrpSpPr>
          <p:cNvPr id="43" name="Groupe 42">
            <a:extLst>
              <a:ext uri="{FF2B5EF4-FFF2-40B4-BE49-F238E27FC236}">
                <a16:creationId xmlns:a16="http://schemas.microsoft.com/office/drawing/2014/main" id="{44B6DD8A-E002-41DE-9F6A-C38112E2A5F7}"/>
              </a:ext>
            </a:extLst>
          </p:cNvPr>
          <p:cNvGrpSpPr/>
          <p:nvPr/>
        </p:nvGrpSpPr>
        <p:grpSpPr>
          <a:xfrm>
            <a:off x="537287" y="1292971"/>
            <a:ext cx="11117425" cy="4792421"/>
            <a:chOff x="741640" y="1718589"/>
            <a:chExt cx="12674532" cy="4792421"/>
          </a:xfrm>
        </p:grpSpPr>
        <p:grpSp>
          <p:nvGrpSpPr>
            <p:cNvPr id="44" name="Groupe 43">
              <a:extLst>
                <a:ext uri="{FF2B5EF4-FFF2-40B4-BE49-F238E27FC236}">
                  <a16:creationId xmlns:a16="http://schemas.microsoft.com/office/drawing/2014/main" id="{C605A608-D80A-4B39-A050-217D9F92BBC3}"/>
                </a:ext>
              </a:extLst>
            </p:cNvPr>
            <p:cNvGrpSpPr/>
            <p:nvPr/>
          </p:nvGrpSpPr>
          <p:grpSpPr>
            <a:xfrm>
              <a:off x="741640" y="1718589"/>
              <a:ext cx="6315075" cy="4792421"/>
              <a:chOff x="7516334" y="1437286"/>
              <a:chExt cx="6315075" cy="4792421"/>
            </a:xfrm>
          </p:grpSpPr>
          <p:sp>
            <p:nvSpPr>
              <p:cNvPr id="46" name="Text 5">
                <a:extLst>
                  <a:ext uri="{FF2B5EF4-FFF2-40B4-BE49-F238E27FC236}">
                    <a16:creationId xmlns:a16="http://schemas.microsoft.com/office/drawing/2014/main" id="{7B60F35B-4324-444A-96E4-1A4BD6F0E5E1}"/>
                  </a:ext>
                </a:extLst>
              </p:cNvPr>
              <p:cNvSpPr/>
              <p:nvPr/>
            </p:nvSpPr>
            <p:spPr>
              <a:xfrm>
                <a:off x="7581305" y="1437286"/>
                <a:ext cx="4143970" cy="331113"/>
              </a:xfrm>
              <a:prstGeom prst="rect">
                <a:avLst/>
              </a:prstGeom>
              <a:noFill/>
              <a:ln/>
            </p:spPr>
            <p:txBody>
              <a:bodyPr wrap="none" lIns="0" tIns="0" rIns="0" bIns="0" rtlCol="0" anchor="t"/>
              <a:lstStyle/>
              <a:p>
                <a:pPr marL="0" indent="0" algn="l">
                  <a:lnSpc>
                    <a:spcPts val="2600"/>
                  </a:lnSpc>
                  <a:buNone/>
                </a:pPr>
                <a:r>
                  <a:rPr lang="en-US" sz="2050" b="1" dirty="0">
                    <a:solidFill>
                      <a:srgbClr val="3B4540"/>
                    </a:solidFill>
                    <a:latin typeface="+mj-lt"/>
                    <a:ea typeface="Fraunces Extra Bold" pitchFamily="34" charset="-122"/>
                    <a:cs typeface="Fraunces Extra Bold" pitchFamily="34" charset="-120"/>
                  </a:rPr>
                  <a:t>NoSQL (Modèle Documentaire)</a:t>
                </a:r>
                <a:endParaRPr lang="en-US" sz="2050" dirty="0">
                  <a:latin typeface="+mj-lt"/>
                </a:endParaRPr>
              </a:p>
            </p:txBody>
          </p:sp>
          <p:sp>
            <p:nvSpPr>
              <p:cNvPr id="47" name="Shape 6">
                <a:extLst>
                  <a:ext uri="{FF2B5EF4-FFF2-40B4-BE49-F238E27FC236}">
                    <a16:creationId xmlns:a16="http://schemas.microsoft.com/office/drawing/2014/main" id="{FD2E6535-6B15-4671-9307-71DB8571CA7F}"/>
                  </a:ext>
                </a:extLst>
              </p:cNvPr>
              <p:cNvSpPr/>
              <p:nvPr/>
            </p:nvSpPr>
            <p:spPr>
              <a:xfrm>
                <a:off x="7516334" y="1999893"/>
                <a:ext cx="6315075" cy="4069081"/>
              </a:xfrm>
              <a:prstGeom prst="roundRect">
                <a:avLst>
                  <a:gd name="adj" fmla="val 4348"/>
                </a:avLst>
              </a:prstGeom>
              <a:solidFill>
                <a:srgbClr val="DDEEE0"/>
              </a:solidFill>
              <a:ln/>
            </p:spPr>
          </p:sp>
          <p:sp>
            <p:nvSpPr>
              <p:cNvPr id="48" name="Text 8">
                <a:extLst>
                  <a:ext uri="{FF2B5EF4-FFF2-40B4-BE49-F238E27FC236}">
                    <a16:creationId xmlns:a16="http://schemas.microsoft.com/office/drawing/2014/main" id="{5FE1684F-6EBD-4255-8474-BDB473F5D617}"/>
                  </a:ext>
                </a:extLst>
              </p:cNvPr>
              <p:cNvSpPr/>
              <p:nvPr/>
            </p:nvSpPr>
            <p:spPr>
              <a:xfrm>
                <a:off x="7782639" y="2160627"/>
                <a:ext cx="5912406" cy="4069080"/>
              </a:xfrm>
              <a:prstGeom prst="rect">
                <a:avLst/>
              </a:prstGeom>
              <a:noFill/>
              <a:ln/>
            </p:spPr>
            <p:txBody>
              <a:bodyPr wrap="square" lIns="0" tIns="0" rIns="0" bIns="0" rtlCol="0" anchor="t"/>
              <a:lstStyle/>
              <a:p>
                <a:pPr marL="0" indent="0" algn="l">
                  <a:lnSpc>
                    <a:spcPts val="2650"/>
                  </a:lnSpc>
                  <a:buNone/>
                </a:pPr>
                <a:r>
                  <a:rPr lang="en-US" sz="1650" dirty="0">
                    <a:solidFill>
                      <a:srgbClr val="405449"/>
                    </a:solidFill>
                    <a:highlight>
                      <a:srgbClr val="DDEEE0"/>
                    </a:highlight>
                    <a:latin typeface="+mj-lt"/>
                    <a:ea typeface="Consolas" pitchFamily="34" charset="-122"/>
                    <a:cs typeface="Consolas" pitchFamily="34" charset="-120"/>
                  </a:rPr>
                  <a:t>{
  "_id": ObjectId("..."),
  "name": "Nom d'utilisateur",
  "email": "email@example.com",
  "orders": [
    {
      "product_name": "Nom du produit",
      "price": 99.99
    }
  ]
}
</a:t>
                </a:r>
                <a:endParaRPr lang="en-US" sz="1650" dirty="0">
                  <a:latin typeface="+mj-lt"/>
                </a:endParaRPr>
              </a:p>
            </p:txBody>
          </p:sp>
        </p:grpSp>
        <p:sp>
          <p:nvSpPr>
            <p:cNvPr id="45" name="Shape 2">
              <a:extLst>
                <a:ext uri="{FF2B5EF4-FFF2-40B4-BE49-F238E27FC236}">
                  <a16:creationId xmlns:a16="http://schemas.microsoft.com/office/drawing/2014/main" id="{5F1BD9CB-AAE4-4939-B8B6-A63596587D54}"/>
                </a:ext>
              </a:extLst>
            </p:cNvPr>
            <p:cNvSpPr/>
            <p:nvPr/>
          </p:nvSpPr>
          <p:spPr>
            <a:xfrm>
              <a:off x="6072172" y="3742601"/>
              <a:ext cx="7344000" cy="1578574"/>
            </a:xfrm>
            <a:prstGeom prst="roundRect">
              <a:avLst>
                <a:gd name="adj" fmla="val 3766"/>
              </a:avLst>
            </a:prstGeom>
            <a:solidFill>
              <a:schemeClr val="bg1"/>
            </a:solidFill>
            <a:ln>
              <a:solidFill>
                <a:srgbClr val="16635D"/>
              </a:solidFill>
            </a:ln>
          </p:spPr>
          <p:txBody>
            <a:bodyPr/>
            <a:lstStyle/>
            <a:p>
              <a:pPr>
                <a:lnSpc>
                  <a:spcPct val="107000"/>
                </a:lnSpc>
                <a:spcAft>
                  <a:spcPts val="800"/>
                </a:spcAft>
              </a:pPr>
              <a:r>
                <a:rPr lang="fr-FR" sz="1800" b="1" dirty="0">
                  <a:effectLst/>
                  <a:latin typeface="+mj-lt"/>
                  <a:ea typeface="Times New Roman" panose="02020603050405020304" pitchFamily="18" charset="0"/>
                  <a:cs typeface="Times New Roman" panose="02020603050405020304" pitchFamily="18" charset="0"/>
                </a:rPr>
                <a:t>Requête pour récupérer toutes les commandes d’un utilisateur </a:t>
              </a:r>
              <a:r>
                <a:rPr lang="fr-FR" sz="1800" dirty="0" err="1">
                  <a:effectLst/>
                  <a:latin typeface="+mj-lt"/>
                  <a:ea typeface="Times New Roman" panose="02020603050405020304" pitchFamily="18" charset="0"/>
                  <a:cs typeface="Times New Roman" panose="02020603050405020304" pitchFamily="18" charset="0"/>
                </a:rPr>
                <a:t>db.users.find</a:t>
              </a:r>
              <a:r>
                <a:rPr lang="fr-FR" sz="1800" dirty="0">
                  <a:effectLst/>
                  <a:latin typeface="+mj-lt"/>
                  <a:ea typeface="Times New Roman" panose="02020603050405020304" pitchFamily="18" charset="0"/>
                  <a:cs typeface="Times New Roman" panose="02020603050405020304" pitchFamily="18" charset="0"/>
                </a:rPr>
                <a:t>({ _id: 1 }, { </a:t>
              </a:r>
              <a:r>
                <a:rPr lang="fr-FR" sz="1800" dirty="0" err="1">
                  <a:effectLst/>
                  <a:latin typeface="+mj-lt"/>
                  <a:ea typeface="Times New Roman" panose="02020603050405020304" pitchFamily="18" charset="0"/>
                  <a:cs typeface="Times New Roman" panose="02020603050405020304" pitchFamily="18" charset="0"/>
                </a:rPr>
                <a:t>orders</a:t>
              </a:r>
              <a:r>
                <a:rPr lang="fr-FR" sz="1800" dirty="0">
                  <a:effectLst/>
                  <a:latin typeface="+mj-lt"/>
                  <a:ea typeface="Times New Roman" panose="02020603050405020304" pitchFamily="18" charset="0"/>
                  <a:cs typeface="Times New Roman" panose="02020603050405020304" pitchFamily="18" charset="0"/>
                </a:rPr>
                <a:t>: 1 });</a:t>
              </a:r>
            </a:p>
            <a:p>
              <a:pPr marL="285750" indent="-285750" algn="l">
                <a:lnSpc>
                  <a:spcPts val="2750"/>
                </a:lnSpc>
                <a:buFont typeface="Arial" panose="020B0604020202020204" pitchFamily="34" charset="0"/>
                <a:buChar char="•"/>
              </a:pPr>
              <a:r>
                <a:rPr lang="en-US" sz="1800" b="1" dirty="0" err="1">
                  <a:latin typeface="+mj-lt"/>
                  <a:ea typeface="Fraunces Extra Bold" pitchFamily="34" charset="-122"/>
                  <a:cs typeface="Fraunces Extra Bold" pitchFamily="34" charset="-120"/>
                </a:rPr>
                <a:t>Flexibilité</a:t>
              </a:r>
              <a:endParaRPr lang="en-US" sz="1800" b="1" dirty="0">
                <a:latin typeface="+mj-lt"/>
                <a:ea typeface="Fraunces Extra Bold" pitchFamily="34" charset="-122"/>
                <a:cs typeface="Fraunces Extra Bold" pitchFamily="34" charset="-120"/>
              </a:endParaRPr>
            </a:p>
            <a:p>
              <a:pPr marL="285750" indent="-285750" algn="l">
                <a:lnSpc>
                  <a:spcPts val="2750"/>
                </a:lnSpc>
                <a:buFont typeface="Arial" panose="020B0604020202020204" pitchFamily="34" charset="0"/>
                <a:buChar char="•"/>
              </a:pPr>
              <a:r>
                <a:rPr lang="en-US" sz="1800" b="1" dirty="0" err="1">
                  <a:latin typeface="+mj-lt"/>
                  <a:ea typeface="Fraunces Extra Bold" pitchFamily="34" charset="-122"/>
                  <a:cs typeface="Fraunces Extra Bold" pitchFamily="34" charset="-120"/>
                </a:rPr>
                <a:t>Scalabilité</a:t>
              </a:r>
              <a:endParaRPr lang="en-US" sz="1800" b="1" dirty="0">
                <a:latin typeface="+mj-lt"/>
              </a:endParaRPr>
            </a:p>
            <a:p>
              <a:pPr>
                <a:lnSpc>
                  <a:spcPct val="107000"/>
                </a:lnSpc>
                <a:spcAft>
                  <a:spcPts val="800"/>
                </a:spcAft>
              </a:pPr>
              <a:endParaRPr lang="fr-FR" sz="1800" dirty="0">
                <a:effectLst/>
                <a:latin typeface="+mj-lt"/>
                <a:ea typeface="Calibri" panose="020F0502020204030204" pitchFamily="34" charset="0"/>
                <a:cs typeface="Times New Roman" panose="02020603050405020304" pitchFamily="18"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2">
            <a:alphaModFix amt="5000"/>
            <a:duotone>
              <a:schemeClr val="bg2">
                <a:shade val="45000"/>
                <a:satMod val="135000"/>
              </a:schemeClr>
              <a:prstClr val="white"/>
            </a:duotone>
            <a:extLst>
              <a:ext uri="{28A0092B-C50C-407E-A947-70E740481C1C}">
                <a14:useLocalDpi xmlns:a14="http://schemas.microsoft.com/office/drawing/2010/main" val="0"/>
              </a:ext>
            </a:extLst>
          </a:blip>
          <a:srcRect t="394" b="16831"/>
          <a:stretch>
            <a:fillRect/>
          </a:stretch>
        </p:blipFill>
        <p:spPr>
          <a:xfrm>
            <a:off x="0" y="-1"/>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dpi="0" rotWithShape="1">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a:blipFill>
        </p:spPr>
      </p:pic>
      <p:sp>
        <p:nvSpPr>
          <p:cNvPr id="5" name="矩形: 圆角 4"/>
          <p:cNvSpPr/>
          <p:nvPr/>
        </p:nvSpPr>
        <p:spPr>
          <a:xfrm rot="10800000" flipV="1">
            <a:off x="1053211" y="1429840"/>
            <a:ext cx="10058918" cy="3842657"/>
          </a:xfrm>
          <a:prstGeom prst="roundRect">
            <a:avLst>
              <a:gd name="adj" fmla="val 50000"/>
            </a:avLst>
          </a:prstGeom>
          <a:noFill/>
          <a:ln>
            <a:solidFill>
              <a:srgbClr val="206A5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1280160" y="1967815"/>
            <a:ext cx="9448800" cy="2654573"/>
          </a:xfrm>
          <a:prstGeom prst="rect">
            <a:avLst/>
          </a:prstGeom>
          <a:noFill/>
        </p:spPr>
        <p:txBody>
          <a:bodyPr wrap="square" lIns="0" tIns="0" rIns="0" bIns="0" rtlCol="0" anchor="t">
            <a:spAutoFit/>
          </a:bodyPr>
          <a:lstStyle>
            <a:defPPr>
              <a:defRPr lang="zh-CN"/>
            </a:defPPr>
            <a:lvl1pPr algn="ctr">
              <a:lnSpc>
                <a:spcPct val="90000"/>
              </a:lnSpc>
              <a:spcBef>
                <a:spcPts val="815"/>
              </a:spcBef>
              <a:defRPr sz="7200" b="1">
                <a:solidFill>
                  <a:srgbClr val="206A5D"/>
                </a:solidFill>
                <a:cs typeface="+mn-ea"/>
              </a:defRPr>
            </a:lvl1pPr>
          </a:lstStyle>
          <a:p>
            <a:pPr>
              <a:lnSpc>
                <a:spcPts val="6937"/>
              </a:lnSpc>
            </a:pPr>
            <a:r>
              <a:rPr lang="en-US" sz="6000" dirty="0">
                <a:ea typeface="Fraunces Bold"/>
                <a:cs typeface="Fraunces Bold"/>
                <a:sym typeface="Fraunces Bold"/>
              </a:rPr>
              <a:t>Techniques de </a:t>
            </a:r>
            <a:r>
              <a:rPr lang="en-US" sz="6000" dirty="0" err="1">
                <a:ea typeface="Fraunces Bold"/>
                <a:cs typeface="Fraunces Bold"/>
                <a:sym typeface="Fraunces Bold"/>
              </a:rPr>
              <a:t>Modélisation</a:t>
            </a:r>
            <a:r>
              <a:rPr lang="en-US" sz="6000" dirty="0">
                <a:ea typeface="Fraunces Bold"/>
                <a:cs typeface="Fraunces Bold"/>
                <a:sym typeface="Fraunces Bold"/>
              </a:rPr>
              <a:t> </a:t>
            </a:r>
            <a:r>
              <a:rPr lang="en-US" sz="6000" dirty="0" err="1">
                <a:ea typeface="Fraunces Bold"/>
                <a:cs typeface="Fraunces Bold"/>
                <a:sym typeface="Fraunces Bold"/>
              </a:rPr>
              <a:t>en</a:t>
            </a:r>
            <a:r>
              <a:rPr lang="en-US" sz="6000" dirty="0">
                <a:ea typeface="Fraunces Bold"/>
                <a:cs typeface="Fraunces Bold"/>
                <a:sym typeface="Fraunces Bold"/>
              </a:rPr>
              <a:t> MongoDB</a:t>
            </a:r>
          </a:p>
        </p:txBody>
      </p:sp>
      <p:grpSp>
        <p:nvGrpSpPr>
          <p:cNvPr id="10" name="组合 9"/>
          <p:cNvGrpSpPr/>
          <p:nvPr/>
        </p:nvGrpSpPr>
        <p:grpSpPr>
          <a:xfrm>
            <a:off x="2002796" y="382268"/>
            <a:ext cx="683554" cy="261991"/>
            <a:chOff x="7102" y="5169"/>
            <a:chExt cx="1208" cy="463"/>
          </a:xfrm>
        </p:grpSpPr>
        <p:sp>
          <p:nvSpPr>
            <p:cNvPr id="11" name="箭头: V 形 10"/>
            <p:cNvSpPr/>
            <p:nvPr/>
          </p:nvSpPr>
          <p:spPr>
            <a:xfrm>
              <a:off x="7102"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2" name="箭头: V 形 11"/>
            <p:cNvSpPr/>
            <p:nvPr/>
          </p:nvSpPr>
          <p:spPr>
            <a:xfrm>
              <a:off x="7463"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3" name="箭头: V 形 12"/>
            <p:cNvSpPr/>
            <p:nvPr/>
          </p:nvSpPr>
          <p:spPr>
            <a:xfrm>
              <a:off x="7847"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grpSp>
      <p:sp>
        <p:nvSpPr>
          <p:cNvPr id="14" name="矩形: 圆角 13"/>
          <p:cNvSpPr/>
          <p:nvPr/>
        </p:nvSpPr>
        <p:spPr>
          <a:xfrm>
            <a:off x="3933371" y="6058077"/>
            <a:ext cx="9376229" cy="1625600"/>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p:cNvSpPr/>
          <p:nvPr/>
        </p:nvSpPr>
        <p:spPr>
          <a:xfrm>
            <a:off x="8898129" y="323263"/>
            <a:ext cx="2214000" cy="2213152"/>
          </a:xfrm>
          <a:prstGeom prst="ellipse">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3447139376"/>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2" dur="50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dur="5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nodeType="clickPar">
                      <p:stCondLst>
                        <p:cond delay="indefinite"/>
                      </p:stCondLst>
                      <p:childTnLst>
                        <p:par>
                          <p:cTn id="13" fill="hold">
                            <p:stCondLst>
                              <p:cond delay="0"/>
                            </p:stCondLst>
                            <p:childTnLst>
                              <p:par>
                                <p:cTn id="14" presetID="22" presetClass="entr" presetSubtype="4" dur="50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childTnLst>
                          </p:cTn>
                        </p:par>
                      </p:childTnLst>
                    </p:cTn>
                  </p:par>
                  <p:par>
                    <p:cTn id="17" fill="hold" nodeType="clickPar">
                      <p:stCondLst>
                        <p:cond delay="indefinite"/>
                      </p:stCondLst>
                      <p:childTnLst>
                        <p:par>
                          <p:cTn id="18" fill="hold">
                            <p:stCondLst>
                              <p:cond delay="0"/>
                            </p:stCondLst>
                            <p:childTnLst>
                              <p:par>
                                <p:cTn id="19" presetID="42" presetClass="entr" presetSubtype="0" dur="100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p:stCondLst>
                              <p:cond delay="0"/>
                            </p:stCondLst>
                            <p:childTnLst>
                              <p:par>
                                <p:cTn id="26" presetID="53" presetClass="entr" presetSubtype="16" dur="50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4" grpId="0" animBg="1"/>
      <p:bldP spid="1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17271"/>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42" name="Freeform 6" descr="preencoded.png">
            <a:extLst>
              <a:ext uri="{FF2B5EF4-FFF2-40B4-BE49-F238E27FC236}">
                <a16:creationId xmlns:a16="http://schemas.microsoft.com/office/drawing/2014/main" id="{75EE6271-30AC-4D45-8F24-AD230D289C71}"/>
              </a:ext>
            </a:extLst>
          </p:cNvPr>
          <p:cNvSpPr/>
          <p:nvPr/>
        </p:nvSpPr>
        <p:spPr>
          <a:xfrm>
            <a:off x="269400" y="305999"/>
            <a:ext cx="11653200" cy="1478413"/>
          </a:xfrm>
          <a:custGeom>
            <a:avLst/>
            <a:gdLst/>
            <a:ahLst/>
            <a:cxnLst/>
            <a:rect l="l" t="t" r="r" b="b"/>
            <a:pathLst>
              <a:path w="18288000" h="2969315">
                <a:moveTo>
                  <a:pt x="0" y="0"/>
                </a:moveTo>
                <a:lnTo>
                  <a:pt x="18288000" y="0"/>
                </a:lnTo>
                <a:lnTo>
                  <a:pt x="18288000" y="2969315"/>
                </a:lnTo>
                <a:lnTo>
                  <a:pt x="0" y="2969315"/>
                </a:lnTo>
                <a:lnTo>
                  <a:pt x="0" y="0"/>
                </a:lnTo>
                <a:close/>
              </a:path>
            </a:pathLst>
          </a:custGeom>
          <a:blipFill>
            <a:blip r:embed="rId3"/>
            <a:stretch>
              <a:fillRect t="-9665" b="-9665"/>
            </a:stretch>
          </a:blipFill>
        </p:spPr>
      </p:sp>
      <p:grpSp>
        <p:nvGrpSpPr>
          <p:cNvPr id="43" name="Group 7">
            <a:extLst>
              <a:ext uri="{FF2B5EF4-FFF2-40B4-BE49-F238E27FC236}">
                <a16:creationId xmlns:a16="http://schemas.microsoft.com/office/drawing/2014/main" id="{16D5945E-BBE8-43BB-9FD5-E7F2AE221D46}"/>
              </a:ext>
            </a:extLst>
          </p:cNvPr>
          <p:cNvGrpSpPr/>
          <p:nvPr/>
        </p:nvGrpSpPr>
        <p:grpSpPr>
          <a:xfrm>
            <a:off x="661491" y="2711256"/>
            <a:ext cx="7488209" cy="600174"/>
            <a:chOff x="-2" y="-19050"/>
            <a:chExt cx="14976418" cy="1200348"/>
          </a:xfrm>
        </p:grpSpPr>
        <p:sp>
          <p:nvSpPr>
            <p:cNvPr id="44" name="Freeform 8">
              <a:extLst>
                <a:ext uri="{FF2B5EF4-FFF2-40B4-BE49-F238E27FC236}">
                  <a16:creationId xmlns:a16="http://schemas.microsoft.com/office/drawing/2014/main" id="{FF83E693-A7AA-42FC-97A8-60903EB76E32}"/>
                </a:ext>
              </a:extLst>
            </p:cNvPr>
            <p:cNvSpPr/>
            <p:nvPr/>
          </p:nvSpPr>
          <p:spPr>
            <a:xfrm>
              <a:off x="0" y="0"/>
              <a:ext cx="12941300" cy="1181298"/>
            </a:xfrm>
            <a:custGeom>
              <a:avLst/>
              <a:gdLst/>
              <a:ahLst/>
              <a:cxnLst/>
              <a:rect l="l" t="t" r="r" b="b"/>
              <a:pathLst>
                <a:path w="12941300" h="1181298">
                  <a:moveTo>
                    <a:pt x="0" y="0"/>
                  </a:moveTo>
                  <a:lnTo>
                    <a:pt x="12941300" y="0"/>
                  </a:lnTo>
                  <a:lnTo>
                    <a:pt x="12941300" y="1181298"/>
                  </a:lnTo>
                  <a:lnTo>
                    <a:pt x="0" y="1181298"/>
                  </a:lnTo>
                  <a:close/>
                </a:path>
              </a:pathLst>
            </a:custGeom>
            <a:solidFill>
              <a:srgbClr val="000000">
                <a:alpha val="0"/>
              </a:srgbClr>
            </a:solidFill>
          </p:spPr>
        </p:sp>
        <p:sp>
          <p:nvSpPr>
            <p:cNvPr id="45" name="TextBox 9">
              <a:extLst>
                <a:ext uri="{FF2B5EF4-FFF2-40B4-BE49-F238E27FC236}">
                  <a16:creationId xmlns:a16="http://schemas.microsoft.com/office/drawing/2014/main" id="{E29C3555-B9EA-4337-9715-03D2C14EAC25}"/>
                </a:ext>
              </a:extLst>
            </p:cNvPr>
            <p:cNvSpPr txBox="1"/>
            <p:nvPr/>
          </p:nvSpPr>
          <p:spPr>
            <a:xfrm>
              <a:off x="-2" y="-19050"/>
              <a:ext cx="14976418" cy="1200348"/>
            </a:xfrm>
            <a:prstGeom prst="rect">
              <a:avLst/>
            </a:prstGeom>
          </p:spPr>
          <p:txBody>
            <a:bodyPr lIns="0" tIns="0" rIns="0" bIns="0" rtlCol="0" anchor="t"/>
            <a:lstStyle/>
            <a:p>
              <a:pPr>
                <a:lnSpc>
                  <a:spcPts val="4625"/>
                </a:lnSpc>
              </a:pPr>
              <a:r>
                <a:rPr lang="en-US" sz="3708" b="1" dirty="0" err="1">
                  <a:solidFill>
                    <a:srgbClr val="206A5D"/>
                  </a:solidFill>
                  <a:latin typeface="Fraunces Bold"/>
                  <a:ea typeface="Fraunces Bold"/>
                  <a:cs typeface="Fraunces Bold"/>
                  <a:sym typeface="Fraunces Bold"/>
                </a:rPr>
                <a:t>L'Imbrication</a:t>
              </a:r>
              <a:r>
                <a:rPr lang="en-US" sz="3708" b="1" dirty="0">
                  <a:solidFill>
                    <a:srgbClr val="206A5D"/>
                  </a:solidFill>
                  <a:latin typeface="Fraunces Bold"/>
                  <a:ea typeface="Fraunces Bold"/>
                  <a:cs typeface="Fraunces Bold"/>
                  <a:sym typeface="Fraunces Bold"/>
                </a:rPr>
                <a:t> (</a:t>
              </a:r>
              <a:r>
                <a:rPr lang="en-US" sz="3708" b="1" dirty="0" err="1">
                  <a:solidFill>
                    <a:srgbClr val="206A5D"/>
                  </a:solidFill>
                  <a:latin typeface="Fraunces Bold"/>
                  <a:ea typeface="Fraunces Bold"/>
                  <a:cs typeface="Fraunces Bold"/>
                  <a:sym typeface="Fraunces Bold"/>
                </a:rPr>
                <a:t>Dénormalisation</a:t>
              </a:r>
              <a:r>
                <a:rPr lang="en-US" sz="3708" b="1" dirty="0">
                  <a:solidFill>
                    <a:srgbClr val="206A5D"/>
                  </a:solidFill>
                  <a:latin typeface="Fraunces Bold"/>
                  <a:ea typeface="Fraunces Bold"/>
                  <a:cs typeface="Fraunces Bold"/>
                  <a:sym typeface="Fraunces Bold"/>
                </a:rPr>
                <a:t>)</a:t>
              </a:r>
            </a:p>
          </p:txBody>
        </p:sp>
      </p:grpSp>
      <p:sp>
        <p:nvSpPr>
          <p:cNvPr id="46" name="Freeform 11">
            <a:extLst>
              <a:ext uri="{FF2B5EF4-FFF2-40B4-BE49-F238E27FC236}">
                <a16:creationId xmlns:a16="http://schemas.microsoft.com/office/drawing/2014/main" id="{38987796-66B1-416A-895F-5AE3414FA43D}"/>
              </a:ext>
            </a:extLst>
          </p:cNvPr>
          <p:cNvSpPr/>
          <p:nvPr/>
        </p:nvSpPr>
        <p:spPr>
          <a:xfrm>
            <a:off x="661492" y="3594899"/>
            <a:ext cx="5340032" cy="2109787"/>
          </a:xfrm>
          <a:custGeom>
            <a:avLst/>
            <a:gdLst/>
            <a:ahLst/>
            <a:cxnLst/>
            <a:rect l="l" t="t" r="r" b="b"/>
            <a:pathLst>
              <a:path w="10680064" h="4219575">
                <a:moveTo>
                  <a:pt x="0" y="340233"/>
                </a:moveTo>
                <a:cubicBezTo>
                  <a:pt x="0" y="152273"/>
                  <a:pt x="152273" y="0"/>
                  <a:pt x="340233" y="0"/>
                </a:cubicBezTo>
                <a:lnTo>
                  <a:pt x="10339832" y="0"/>
                </a:lnTo>
                <a:cubicBezTo>
                  <a:pt x="10527792" y="0"/>
                  <a:pt x="10680064" y="152273"/>
                  <a:pt x="10680064" y="340233"/>
                </a:cubicBezTo>
                <a:lnTo>
                  <a:pt x="10680064" y="3879342"/>
                </a:lnTo>
                <a:cubicBezTo>
                  <a:pt x="10680064" y="4067302"/>
                  <a:pt x="10527792" y="4219575"/>
                  <a:pt x="10339832" y="4219575"/>
                </a:cubicBezTo>
                <a:lnTo>
                  <a:pt x="340233" y="4219575"/>
                </a:lnTo>
                <a:cubicBezTo>
                  <a:pt x="152273" y="4219575"/>
                  <a:pt x="0" y="4067302"/>
                  <a:pt x="0" y="3879342"/>
                </a:cubicBezTo>
                <a:close/>
              </a:path>
            </a:pathLst>
          </a:custGeom>
          <a:solidFill>
            <a:srgbClr val="206A5D"/>
          </a:solidFill>
        </p:spPr>
      </p:sp>
      <p:grpSp>
        <p:nvGrpSpPr>
          <p:cNvPr id="47" name="Group 12">
            <a:extLst>
              <a:ext uri="{FF2B5EF4-FFF2-40B4-BE49-F238E27FC236}">
                <a16:creationId xmlns:a16="http://schemas.microsoft.com/office/drawing/2014/main" id="{17309663-0B39-4401-A95B-9392BDFA7C76}"/>
              </a:ext>
            </a:extLst>
          </p:cNvPr>
          <p:cNvGrpSpPr/>
          <p:nvPr/>
        </p:nvGrpSpPr>
        <p:grpSpPr>
          <a:xfrm>
            <a:off x="850503" y="3779148"/>
            <a:ext cx="2362696" cy="300038"/>
            <a:chOff x="0" y="-9524"/>
            <a:chExt cx="4725392" cy="600076"/>
          </a:xfrm>
        </p:grpSpPr>
        <p:sp>
          <p:nvSpPr>
            <p:cNvPr id="48" name="Freeform 13">
              <a:extLst>
                <a:ext uri="{FF2B5EF4-FFF2-40B4-BE49-F238E27FC236}">
                  <a16:creationId xmlns:a16="http://schemas.microsoft.com/office/drawing/2014/main" id="{840706D7-294D-4E1E-B9AF-DAA18AFEDDCB}"/>
                </a:ext>
              </a:extLst>
            </p:cNvPr>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49" name="TextBox 14">
              <a:extLst>
                <a:ext uri="{FF2B5EF4-FFF2-40B4-BE49-F238E27FC236}">
                  <a16:creationId xmlns:a16="http://schemas.microsoft.com/office/drawing/2014/main" id="{6AA3064E-5EA2-4E40-AAA5-2A16DFE665D0}"/>
                </a:ext>
              </a:extLst>
            </p:cNvPr>
            <p:cNvSpPr txBox="1"/>
            <p:nvPr/>
          </p:nvSpPr>
          <p:spPr>
            <a:xfrm>
              <a:off x="0" y="-9524"/>
              <a:ext cx="4725392" cy="600076"/>
            </a:xfrm>
            <a:prstGeom prst="rect">
              <a:avLst/>
            </a:prstGeom>
          </p:spPr>
          <p:txBody>
            <a:bodyPr lIns="0" tIns="0" rIns="0" bIns="0" rtlCol="0" anchor="t"/>
            <a:lstStyle/>
            <a:p>
              <a:pPr>
                <a:lnSpc>
                  <a:spcPts val="2291"/>
                </a:lnSpc>
              </a:pPr>
              <a:r>
                <a:rPr lang="en-US" sz="1833" b="1" dirty="0" err="1">
                  <a:solidFill>
                    <a:schemeClr val="bg1"/>
                  </a:solidFill>
                  <a:latin typeface="Fraunces Bold"/>
                  <a:ea typeface="Fraunces Bold"/>
                  <a:cs typeface="Fraunces Bold"/>
                  <a:sym typeface="Fraunces Bold"/>
                </a:rPr>
                <a:t>Définition</a:t>
              </a:r>
              <a:endParaRPr lang="en-US" sz="1833" b="1" dirty="0">
                <a:solidFill>
                  <a:schemeClr val="bg1"/>
                </a:solidFill>
                <a:latin typeface="Fraunces Bold"/>
                <a:ea typeface="Fraunces Bold"/>
                <a:cs typeface="Fraunces Bold"/>
                <a:sym typeface="Fraunces Bold"/>
              </a:endParaRPr>
            </a:p>
          </p:txBody>
        </p:sp>
      </p:grpSp>
      <p:sp>
        <p:nvSpPr>
          <p:cNvPr id="50" name="TextBox 17">
            <a:extLst>
              <a:ext uri="{FF2B5EF4-FFF2-40B4-BE49-F238E27FC236}">
                <a16:creationId xmlns:a16="http://schemas.microsoft.com/office/drawing/2014/main" id="{560D2F3C-2536-482D-804B-211670EAB9BB}"/>
              </a:ext>
            </a:extLst>
          </p:cNvPr>
          <p:cNvSpPr txBox="1"/>
          <p:nvPr/>
        </p:nvSpPr>
        <p:spPr>
          <a:xfrm>
            <a:off x="850504" y="4140204"/>
            <a:ext cx="4962029" cy="959645"/>
          </a:xfrm>
          <a:prstGeom prst="rect">
            <a:avLst/>
          </a:prstGeom>
        </p:spPr>
        <p:txBody>
          <a:bodyPr lIns="0" tIns="0" rIns="0" bIns="0" rtlCol="0" anchor="t"/>
          <a:lstStyle/>
          <a:p>
            <a:pPr>
              <a:lnSpc>
                <a:spcPts val="2375"/>
              </a:lnSpc>
            </a:pPr>
            <a:r>
              <a:rPr lang="en-US" sz="1458" dirty="0" err="1">
                <a:solidFill>
                  <a:schemeClr val="bg1"/>
                </a:solidFill>
                <a:latin typeface="Arimo"/>
                <a:ea typeface="Arimo"/>
                <a:cs typeface="Arimo"/>
                <a:sym typeface="Arimo"/>
              </a:rPr>
              <a:t>L'imbrication</a:t>
            </a:r>
            <a:r>
              <a:rPr lang="en-US" sz="1458" dirty="0">
                <a:solidFill>
                  <a:schemeClr val="bg1"/>
                </a:solidFill>
                <a:latin typeface="Arimo"/>
                <a:ea typeface="Arimo"/>
                <a:cs typeface="Arimo"/>
                <a:sym typeface="Arimo"/>
              </a:rPr>
              <a:t> </a:t>
            </a:r>
            <a:r>
              <a:rPr lang="en-US" sz="1458" dirty="0" err="1">
                <a:solidFill>
                  <a:schemeClr val="bg1"/>
                </a:solidFill>
                <a:latin typeface="Arimo"/>
                <a:ea typeface="Arimo"/>
                <a:cs typeface="Arimo"/>
                <a:sym typeface="Arimo"/>
              </a:rPr>
              <a:t>consiste</a:t>
            </a:r>
            <a:r>
              <a:rPr lang="en-US" sz="1458" dirty="0">
                <a:solidFill>
                  <a:schemeClr val="bg1"/>
                </a:solidFill>
                <a:latin typeface="Arimo"/>
                <a:ea typeface="Arimo"/>
                <a:cs typeface="Arimo"/>
                <a:sym typeface="Arimo"/>
              </a:rPr>
              <a:t> à stocker les </a:t>
            </a:r>
            <a:r>
              <a:rPr lang="en-US" sz="1458" dirty="0" err="1">
                <a:solidFill>
                  <a:schemeClr val="bg1"/>
                </a:solidFill>
                <a:latin typeface="Arimo"/>
                <a:ea typeface="Arimo"/>
                <a:cs typeface="Arimo"/>
                <a:sym typeface="Arimo"/>
              </a:rPr>
              <a:t>données</a:t>
            </a:r>
            <a:r>
              <a:rPr lang="en-US" sz="1458" dirty="0">
                <a:solidFill>
                  <a:schemeClr val="bg1"/>
                </a:solidFill>
                <a:latin typeface="Arimo"/>
                <a:ea typeface="Arimo"/>
                <a:cs typeface="Arimo"/>
                <a:sym typeface="Arimo"/>
              </a:rPr>
              <a:t> </a:t>
            </a:r>
            <a:r>
              <a:rPr lang="en-US" sz="1458" dirty="0" err="1">
                <a:solidFill>
                  <a:schemeClr val="bg1"/>
                </a:solidFill>
                <a:latin typeface="Arimo"/>
                <a:ea typeface="Arimo"/>
                <a:cs typeface="Arimo"/>
                <a:sym typeface="Arimo"/>
              </a:rPr>
              <a:t>associées</a:t>
            </a:r>
            <a:r>
              <a:rPr lang="en-US" sz="1458" dirty="0">
                <a:solidFill>
                  <a:schemeClr val="bg1"/>
                </a:solidFill>
                <a:latin typeface="Arimo"/>
                <a:ea typeface="Arimo"/>
                <a:cs typeface="Arimo"/>
                <a:sym typeface="Arimo"/>
              </a:rPr>
              <a:t> </a:t>
            </a:r>
            <a:r>
              <a:rPr lang="en-US" sz="1458" dirty="0" err="1">
                <a:solidFill>
                  <a:schemeClr val="bg1"/>
                </a:solidFill>
                <a:latin typeface="Arimo"/>
                <a:ea typeface="Arimo"/>
                <a:cs typeface="Arimo"/>
                <a:sym typeface="Arimo"/>
              </a:rPr>
              <a:t>directement</a:t>
            </a:r>
            <a:r>
              <a:rPr lang="en-US" sz="1458" dirty="0">
                <a:solidFill>
                  <a:schemeClr val="bg1"/>
                </a:solidFill>
                <a:latin typeface="Arimo"/>
                <a:ea typeface="Arimo"/>
                <a:cs typeface="Arimo"/>
                <a:sym typeface="Arimo"/>
              </a:rPr>
              <a:t> à </a:t>
            </a:r>
            <a:r>
              <a:rPr lang="en-US" sz="1458" dirty="0" err="1">
                <a:solidFill>
                  <a:schemeClr val="bg1"/>
                </a:solidFill>
                <a:latin typeface="Arimo"/>
                <a:ea typeface="Arimo"/>
                <a:cs typeface="Arimo"/>
                <a:sym typeface="Arimo"/>
              </a:rPr>
              <a:t>l'intérieur</a:t>
            </a:r>
            <a:r>
              <a:rPr lang="en-US" sz="1458" dirty="0">
                <a:solidFill>
                  <a:schemeClr val="bg1"/>
                </a:solidFill>
                <a:latin typeface="Arimo"/>
                <a:ea typeface="Arimo"/>
                <a:cs typeface="Arimo"/>
                <a:sym typeface="Arimo"/>
              </a:rPr>
              <a:t> d'un </a:t>
            </a:r>
            <a:r>
              <a:rPr lang="en-US" sz="1458" dirty="0" err="1">
                <a:solidFill>
                  <a:schemeClr val="bg1"/>
                </a:solidFill>
                <a:latin typeface="Arimo"/>
                <a:ea typeface="Arimo"/>
                <a:cs typeface="Arimo"/>
                <a:sym typeface="Arimo"/>
              </a:rPr>
              <a:t>même</a:t>
            </a:r>
            <a:r>
              <a:rPr lang="en-US" sz="1458" dirty="0">
                <a:solidFill>
                  <a:schemeClr val="bg1"/>
                </a:solidFill>
                <a:latin typeface="Arimo"/>
                <a:ea typeface="Arimo"/>
                <a:cs typeface="Arimo"/>
                <a:sym typeface="Arimo"/>
              </a:rPr>
              <a:t> document, sous </a:t>
            </a:r>
            <a:r>
              <a:rPr lang="en-US" sz="1458" dirty="0" err="1">
                <a:solidFill>
                  <a:schemeClr val="bg1"/>
                </a:solidFill>
                <a:latin typeface="Arimo"/>
                <a:ea typeface="Arimo"/>
                <a:cs typeface="Arimo"/>
                <a:sym typeface="Arimo"/>
              </a:rPr>
              <a:t>forme</a:t>
            </a:r>
            <a:r>
              <a:rPr lang="en-US" sz="1458" dirty="0">
                <a:solidFill>
                  <a:schemeClr val="bg1"/>
                </a:solidFill>
                <a:latin typeface="Arimo"/>
                <a:ea typeface="Arimo"/>
                <a:cs typeface="Arimo"/>
                <a:sym typeface="Arimo"/>
              </a:rPr>
              <a:t> de sous-documents.</a:t>
            </a:r>
          </a:p>
        </p:txBody>
      </p:sp>
      <p:grpSp>
        <p:nvGrpSpPr>
          <p:cNvPr id="51" name="Group 18">
            <a:extLst>
              <a:ext uri="{FF2B5EF4-FFF2-40B4-BE49-F238E27FC236}">
                <a16:creationId xmlns:a16="http://schemas.microsoft.com/office/drawing/2014/main" id="{39EF811D-9ED3-4B38-B7ED-5E8C6F15F184}"/>
              </a:ext>
            </a:extLst>
          </p:cNvPr>
          <p:cNvGrpSpPr/>
          <p:nvPr/>
        </p:nvGrpSpPr>
        <p:grpSpPr>
          <a:xfrm>
            <a:off x="6190556" y="3594899"/>
            <a:ext cx="5340053" cy="2109787"/>
            <a:chOff x="0" y="0"/>
            <a:chExt cx="10680105" cy="4219575"/>
          </a:xfrm>
        </p:grpSpPr>
        <p:sp>
          <p:nvSpPr>
            <p:cNvPr id="52" name="Freeform 19">
              <a:extLst>
                <a:ext uri="{FF2B5EF4-FFF2-40B4-BE49-F238E27FC236}">
                  <a16:creationId xmlns:a16="http://schemas.microsoft.com/office/drawing/2014/main" id="{87EF226A-6AAF-4589-95F5-6F8ED2454D88}"/>
                </a:ext>
              </a:extLst>
            </p:cNvPr>
            <p:cNvSpPr/>
            <p:nvPr/>
          </p:nvSpPr>
          <p:spPr>
            <a:xfrm>
              <a:off x="0" y="0"/>
              <a:ext cx="10680064" cy="4219575"/>
            </a:xfrm>
            <a:custGeom>
              <a:avLst/>
              <a:gdLst/>
              <a:ahLst/>
              <a:cxnLst/>
              <a:rect l="l" t="t" r="r" b="b"/>
              <a:pathLst>
                <a:path w="10680064" h="4219575">
                  <a:moveTo>
                    <a:pt x="0" y="340233"/>
                  </a:moveTo>
                  <a:cubicBezTo>
                    <a:pt x="0" y="152273"/>
                    <a:pt x="152273" y="0"/>
                    <a:pt x="340233" y="0"/>
                  </a:cubicBezTo>
                  <a:lnTo>
                    <a:pt x="10339832" y="0"/>
                  </a:lnTo>
                  <a:cubicBezTo>
                    <a:pt x="10527792" y="0"/>
                    <a:pt x="10680064" y="152273"/>
                    <a:pt x="10680064" y="340233"/>
                  </a:cubicBezTo>
                  <a:lnTo>
                    <a:pt x="10680064" y="3879342"/>
                  </a:lnTo>
                  <a:cubicBezTo>
                    <a:pt x="10680064" y="4067302"/>
                    <a:pt x="10527792" y="4219575"/>
                    <a:pt x="10339832" y="4219575"/>
                  </a:cubicBezTo>
                  <a:lnTo>
                    <a:pt x="340233" y="4219575"/>
                  </a:lnTo>
                  <a:cubicBezTo>
                    <a:pt x="152273" y="4219575"/>
                    <a:pt x="0" y="4067302"/>
                    <a:pt x="0" y="3879342"/>
                  </a:cubicBezTo>
                  <a:close/>
                </a:path>
              </a:pathLst>
            </a:custGeom>
            <a:solidFill>
              <a:srgbClr val="E8F3E8"/>
            </a:solidFill>
          </p:spPr>
        </p:sp>
      </p:grpSp>
      <p:grpSp>
        <p:nvGrpSpPr>
          <p:cNvPr id="53" name="Group 20">
            <a:extLst>
              <a:ext uri="{FF2B5EF4-FFF2-40B4-BE49-F238E27FC236}">
                <a16:creationId xmlns:a16="http://schemas.microsoft.com/office/drawing/2014/main" id="{E939EC95-73FB-4A2F-87C2-69BA27FBC771}"/>
              </a:ext>
            </a:extLst>
          </p:cNvPr>
          <p:cNvGrpSpPr/>
          <p:nvPr/>
        </p:nvGrpSpPr>
        <p:grpSpPr>
          <a:xfrm>
            <a:off x="6379567" y="3783910"/>
            <a:ext cx="2362696" cy="295275"/>
            <a:chOff x="0" y="0"/>
            <a:chExt cx="4725392" cy="590550"/>
          </a:xfrm>
        </p:grpSpPr>
        <p:sp>
          <p:nvSpPr>
            <p:cNvPr id="54" name="Freeform 21">
              <a:extLst>
                <a:ext uri="{FF2B5EF4-FFF2-40B4-BE49-F238E27FC236}">
                  <a16:creationId xmlns:a16="http://schemas.microsoft.com/office/drawing/2014/main" id="{27766F93-8B36-4319-8694-CEFADBA5632A}"/>
                </a:ext>
              </a:extLst>
            </p:cNvPr>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55" name="TextBox 22">
              <a:extLst>
                <a:ext uri="{FF2B5EF4-FFF2-40B4-BE49-F238E27FC236}">
                  <a16:creationId xmlns:a16="http://schemas.microsoft.com/office/drawing/2014/main" id="{C4EADF6E-EF49-40E2-9E7B-4237E0DBC81E}"/>
                </a:ext>
              </a:extLst>
            </p:cNvPr>
            <p:cNvSpPr txBox="1"/>
            <p:nvPr/>
          </p:nvSpPr>
          <p:spPr>
            <a:xfrm>
              <a:off x="0" y="-9525"/>
              <a:ext cx="4725392" cy="600075"/>
            </a:xfrm>
            <a:prstGeom prst="rect">
              <a:avLst/>
            </a:prstGeom>
          </p:spPr>
          <p:txBody>
            <a:bodyPr lIns="0" tIns="0" rIns="0" bIns="0" rtlCol="0" anchor="t"/>
            <a:lstStyle/>
            <a:p>
              <a:pPr>
                <a:lnSpc>
                  <a:spcPts val="2291"/>
                </a:lnSpc>
              </a:pPr>
              <a:r>
                <a:rPr lang="en-US" sz="1833" b="1">
                  <a:solidFill>
                    <a:srgbClr val="405449"/>
                  </a:solidFill>
                  <a:latin typeface="Fraunces Bold"/>
                  <a:ea typeface="Fraunces Bold"/>
                  <a:cs typeface="Fraunces Bold"/>
                  <a:sym typeface="Fraunces Bold"/>
                </a:rPr>
                <a:t>Quand l'utiliser ?</a:t>
              </a:r>
            </a:p>
          </p:txBody>
        </p:sp>
      </p:grpSp>
      <p:grpSp>
        <p:nvGrpSpPr>
          <p:cNvPr id="56" name="Group 23">
            <a:extLst>
              <a:ext uri="{FF2B5EF4-FFF2-40B4-BE49-F238E27FC236}">
                <a16:creationId xmlns:a16="http://schemas.microsoft.com/office/drawing/2014/main" id="{E6FCF640-B9A5-4737-BD7A-F5E5FC06B99B}"/>
              </a:ext>
            </a:extLst>
          </p:cNvPr>
          <p:cNvGrpSpPr/>
          <p:nvPr/>
        </p:nvGrpSpPr>
        <p:grpSpPr>
          <a:xfrm>
            <a:off x="6379568" y="4192592"/>
            <a:ext cx="4962029" cy="604837"/>
            <a:chOff x="0" y="0"/>
            <a:chExt cx="9924058" cy="1209675"/>
          </a:xfrm>
        </p:grpSpPr>
        <p:sp>
          <p:nvSpPr>
            <p:cNvPr id="57" name="Freeform 24">
              <a:extLst>
                <a:ext uri="{FF2B5EF4-FFF2-40B4-BE49-F238E27FC236}">
                  <a16:creationId xmlns:a16="http://schemas.microsoft.com/office/drawing/2014/main" id="{31CFCE26-1961-4392-BD1E-A70BB4FCB6E4}"/>
                </a:ext>
              </a:extLst>
            </p:cNvPr>
            <p:cNvSpPr/>
            <p:nvPr/>
          </p:nvSpPr>
          <p:spPr>
            <a:xfrm>
              <a:off x="0" y="0"/>
              <a:ext cx="9924059" cy="1209675"/>
            </a:xfrm>
            <a:custGeom>
              <a:avLst/>
              <a:gdLst/>
              <a:ahLst/>
              <a:cxnLst/>
              <a:rect l="l" t="t" r="r" b="b"/>
              <a:pathLst>
                <a:path w="9924059" h="1209675">
                  <a:moveTo>
                    <a:pt x="0" y="0"/>
                  </a:moveTo>
                  <a:lnTo>
                    <a:pt x="9924059" y="0"/>
                  </a:lnTo>
                  <a:lnTo>
                    <a:pt x="9924059" y="1209675"/>
                  </a:lnTo>
                  <a:lnTo>
                    <a:pt x="0" y="1209675"/>
                  </a:lnTo>
                  <a:close/>
                </a:path>
              </a:pathLst>
            </a:custGeom>
            <a:solidFill>
              <a:srgbClr val="000000">
                <a:alpha val="0"/>
              </a:srgbClr>
            </a:solidFill>
          </p:spPr>
        </p:sp>
        <p:sp>
          <p:nvSpPr>
            <p:cNvPr id="58" name="TextBox 25">
              <a:extLst>
                <a:ext uri="{FF2B5EF4-FFF2-40B4-BE49-F238E27FC236}">
                  <a16:creationId xmlns:a16="http://schemas.microsoft.com/office/drawing/2014/main" id="{BE3B9F94-DC58-4CD0-B739-80E8878EA603}"/>
                </a:ext>
              </a:extLst>
            </p:cNvPr>
            <p:cNvSpPr txBox="1"/>
            <p:nvPr/>
          </p:nvSpPr>
          <p:spPr>
            <a:xfrm>
              <a:off x="0" y="-104775"/>
              <a:ext cx="9924058" cy="1314450"/>
            </a:xfrm>
            <a:prstGeom prst="rect">
              <a:avLst/>
            </a:prstGeom>
          </p:spPr>
          <p:txBody>
            <a:bodyPr lIns="0" tIns="0" rIns="0" bIns="0" rtlCol="0" anchor="t"/>
            <a:lstStyle/>
            <a:p>
              <a:pPr>
                <a:lnSpc>
                  <a:spcPts val="2375"/>
                </a:lnSpc>
              </a:pPr>
              <a:r>
                <a:rPr lang="en-US" sz="1458">
                  <a:solidFill>
                    <a:srgbClr val="405449"/>
                  </a:solidFill>
                  <a:latin typeface="Arimo"/>
                  <a:ea typeface="Arimo"/>
                  <a:cs typeface="Arimo"/>
                  <a:sym typeface="Arimo"/>
                </a:rPr>
                <a:t>• Lorsque les données sont fortement liées et souvent consultées ensemble.</a:t>
              </a:r>
            </a:p>
          </p:txBody>
        </p:sp>
      </p:grpSp>
      <p:grpSp>
        <p:nvGrpSpPr>
          <p:cNvPr id="59" name="Group 26">
            <a:extLst>
              <a:ext uri="{FF2B5EF4-FFF2-40B4-BE49-F238E27FC236}">
                <a16:creationId xmlns:a16="http://schemas.microsoft.com/office/drawing/2014/main" id="{83FF7B53-8E3F-407A-9997-24F3FA96D950}"/>
              </a:ext>
            </a:extLst>
          </p:cNvPr>
          <p:cNvGrpSpPr/>
          <p:nvPr/>
        </p:nvGrpSpPr>
        <p:grpSpPr>
          <a:xfrm>
            <a:off x="6379568" y="4910837"/>
            <a:ext cx="4962029" cy="604837"/>
            <a:chOff x="0" y="0"/>
            <a:chExt cx="9924058" cy="1209675"/>
          </a:xfrm>
        </p:grpSpPr>
        <p:sp>
          <p:nvSpPr>
            <p:cNvPr id="60" name="Freeform 27">
              <a:extLst>
                <a:ext uri="{FF2B5EF4-FFF2-40B4-BE49-F238E27FC236}">
                  <a16:creationId xmlns:a16="http://schemas.microsoft.com/office/drawing/2014/main" id="{B353D2D7-589C-44AA-9401-BEC5776032A0}"/>
                </a:ext>
              </a:extLst>
            </p:cNvPr>
            <p:cNvSpPr/>
            <p:nvPr/>
          </p:nvSpPr>
          <p:spPr>
            <a:xfrm>
              <a:off x="0" y="0"/>
              <a:ext cx="9924059" cy="1209675"/>
            </a:xfrm>
            <a:custGeom>
              <a:avLst/>
              <a:gdLst/>
              <a:ahLst/>
              <a:cxnLst/>
              <a:rect l="l" t="t" r="r" b="b"/>
              <a:pathLst>
                <a:path w="9924059" h="1209675">
                  <a:moveTo>
                    <a:pt x="0" y="0"/>
                  </a:moveTo>
                  <a:lnTo>
                    <a:pt x="9924059" y="0"/>
                  </a:lnTo>
                  <a:lnTo>
                    <a:pt x="9924059" y="1209675"/>
                  </a:lnTo>
                  <a:lnTo>
                    <a:pt x="0" y="1209675"/>
                  </a:lnTo>
                  <a:close/>
                </a:path>
              </a:pathLst>
            </a:custGeom>
            <a:solidFill>
              <a:srgbClr val="000000">
                <a:alpha val="0"/>
              </a:srgbClr>
            </a:solidFill>
          </p:spPr>
        </p:sp>
        <p:sp>
          <p:nvSpPr>
            <p:cNvPr id="61" name="TextBox 28">
              <a:extLst>
                <a:ext uri="{FF2B5EF4-FFF2-40B4-BE49-F238E27FC236}">
                  <a16:creationId xmlns:a16="http://schemas.microsoft.com/office/drawing/2014/main" id="{0254BE70-A178-484D-8733-28B6A4498258}"/>
                </a:ext>
              </a:extLst>
            </p:cNvPr>
            <p:cNvSpPr txBox="1"/>
            <p:nvPr/>
          </p:nvSpPr>
          <p:spPr>
            <a:xfrm>
              <a:off x="0" y="-104775"/>
              <a:ext cx="9924058" cy="1314450"/>
            </a:xfrm>
            <a:prstGeom prst="rect">
              <a:avLst/>
            </a:prstGeom>
          </p:spPr>
          <p:txBody>
            <a:bodyPr lIns="0" tIns="0" rIns="0" bIns="0" rtlCol="0" anchor="t"/>
            <a:lstStyle/>
            <a:p>
              <a:pPr>
                <a:lnSpc>
                  <a:spcPts val="2375"/>
                </a:lnSpc>
              </a:pPr>
              <a:r>
                <a:rPr lang="en-US" sz="1458">
                  <a:solidFill>
                    <a:srgbClr val="405449"/>
                  </a:solidFill>
                  <a:latin typeface="Arimo"/>
                  <a:ea typeface="Arimo"/>
                  <a:cs typeface="Arimo"/>
                  <a:sym typeface="Arimo"/>
                </a:rPr>
                <a:t>• Lorsque la taille des données imbriquées reste limitée.</a:t>
              </a:r>
            </a:p>
          </p:txBody>
        </p:sp>
      </p:grpSp>
    </p:spTree>
    <p:extLst>
      <p:ext uri="{BB962C8B-B14F-4D97-AF65-F5344CB8AC3E}">
        <p14:creationId xmlns:p14="http://schemas.microsoft.com/office/powerpoint/2010/main" val="2047625597"/>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416842" y="281423"/>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grpSp>
        <p:nvGrpSpPr>
          <p:cNvPr id="29" name="Group 7">
            <a:extLst>
              <a:ext uri="{FF2B5EF4-FFF2-40B4-BE49-F238E27FC236}">
                <a16:creationId xmlns:a16="http://schemas.microsoft.com/office/drawing/2014/main" id="{5E78910F-A72B-4D2D-9868-E389BD0F5859}"/>
              </a:ext>
            </a:extLst>
          </p:cNvPr>
          <p:cNvGrpSpPr/>
          <p:nvPr/>
        </p:nvGrpSpPr>
        <p:grpSpPr>
          <a:xfrm>
            <a:off x="448270" y="353120"/>
            <a:ext cx="3700958" cy="481852"/>
            <a:chOff x="0" y="0"/>
            <a:chExt cx="7401917" cy="963705"/>
          </a:xfrm>
        </p:grpSpPr>
        <p:sp>
          <p:nvSpPr>
            <p:cNvPr id="30" name="Freeform 8">
              <a:extLst>
                <a:ext uri="{FF2B5EF4-FFF2-40B4-BE49-F238E27FC236}">
                  <a16:creationId xmlns:a16="http://schemas.microsoft.com/office/drawing/2014/main" id="{60FDCF94-16F0-4768-B781-1C3706453BCC}"/>
                </a:ext>
              </a:extLst>
            </p:cNvPr>
            <p:cNvSpPr/>
            <p:nvPr/>
          </p:nvSpPr>
          <p:spPr>
            <a:xfrm>
              <a:off x="0" y="0"/>
              <a:ext cx="7401916" cy="800695"/>
            </a:xfrm>
            <a:custGeom>
              <a:avLst/>
              <a:gdLst/>
              <a:ahLst/>
              <a:cxnLst/>
              <a:rect l="l" t="t" r="r" b="b"/>
              <a:pathLst>
                <a:path w="7401916" h="800695">
                  <a:moveTo>
                    <a:pt x="0" y="0"/>
                  </a:moveTo>
                  <a:lnTo>
                    <a:pt x="7401916" y="0"/>
                  </a:lnTo>
                  <a:lnTo>
                    <a:pt x="7401916" y="800695"/>
                  </a:lnTo>
                  <a:lnTo>
                    <a:pt x="0" y="800695"/>
                  </a:lnTo>
                  <a:close/>
                </a:path>
              </a:pathLst>
            </a:custGeom>
            <a:solidFill>
              <a:srgbClr val="000000">
                <a:alpha val="0"/>
              </a:srgbClr>
            </a:solidFill>
          </p:spPr>
        </p:sp>
        <p:sp>
          <p:nvSpPr>
            <p:cNvPr id="31" name="TextBox 9">
              <a:extLst>
                <a:ext uri="{FF2B5EF4-FFF2-40B4-BE49-F238E27FC236}">
                  <a16:creationId xmlns:a16="http://schemas.microsoft.com/office/drawing/2014/main" id="{E6967CF6-602E-4206-8BFE-257DAAAD12E0}"/>
                </a:ext>
              </a:extLst>
            </p:cNvPr>
            <p:cNvSpPr txBox="1"/>
            <p:nvPr/>
          </p:nvSpPr>
          <p:spPr>
            <a:xfrm>
              <a:off x="0" y="143960"/>
              <a:ext cx="7401917" cy="819745"/>
            </a:xfrm>
            <a:prstGeom prst="rect">
              <a:avLst/>
            </a:prstGeom>
          </p:spPr>
          <p:txBody>
            <a:bodyPr lIns="0" tIns="0" rIns="0" bIns="0" rtlCol="0" anchor="t"/>
            <a:lstStyle/>
            <a:p>
              <a:pPr>
                <a:lnSpc>
                  <a:spcPts val="3125"/>
                </a:lnSpc>
              </a:pPr>
              <a:r>
                <a:rPr lang="en-US" sz="2499" b="1" dirty="0" err="1">
                  <a:solidFill>
                    <a:srgbClr val="206A5D"/>
                  </a:solidFill>
                  <a:latin typeface="Fraunces Bold"/>
                  <a:ea typeface="Fraunces Bold"/>
                  <a:cs typeface="Fraunces Bold"/>
                  <a:sym typeface="Fraunces Bold"/>
                </a:rPr>
                <a:t>Exemple</a:t>
              </a:r>
              <a:r>
                <a:rPr lang="en-US" sz="2499" b="1" dirty="0">
                  <a:solidFill>
                    <a:srgbClr val="206A5D"/>
                  </a:solidFill>
                  <a:latin typeface="Fraunces Bold"/>
                  <a:ea typeface="Fraunces Bold"/>
                  <a:cs typeface="Fraunces Bold"/>
                  <a:sym typeface="Fraunces Bold"/>
                </a:rPr>
                <a:t> </a:t>
              </a:r>
              <a:r>
                <a:rPr lang="en-US" sz="2499" b="1" dirty="0" err="1">
                  <a:solidFill>
                    <a:srgbClr val="206A5D"/>
                  </a:solidFill>
                  <a:latin typeface="Fraunces Bold"/>
                  <a:ea typeface="Fraunces Bold"/>
                  <a:cs typeface="Fraunces Bold"/>
                  <a:sym typeface="Fraunces Bold"/>
                </a:rPr>
                <a:t>d'Imbrication</a:t>
              </a:r>
              <a:endParaRPr lang="en-US" sz="2499" b="1" dirty="0">
                <a:solidFill>
                  <a:srgbClr val="206A5D"/>
                </a:solidFill>
                <a:latin typeface="Fraunces Bold"/>
                <a:ea typeface="Fraunces Bold"/>
                <a:cs typeface="Fraunces Bold"/>
                <a:sym typeface="Fraunces Bold"/>
              </a:endParaRPr>
            </a:p>
          </p:txBody>
        </p:sp>
      </p:grpSp>
      <p:grpSp>
        <p:nvGrpSpPr>
          <p:cNvPr id="32" name="Group 10">
            <a:extLst>
              <a:ext uri="{FF2B5EF4-FFF2-40B4-BE49-F238E27FC236}">
                <a16:creationId xmlns:a16="http://schemas.microsoft.com/office/drawing/2014/main" id="{73801EA1-0687-414A-BA26-1472A1015C10}"/>
              </a:ext>
            </a:extLst>
          </p:cNvPr>
          <p:cNvGrpSpPr/>
          <p:nvPr/>
        </p:nvGrpSpPr>
        <p:grpSpPr>
          <a:xfrm>
            <a:off x="448271" y="945555"/>
            <a:ext cx="6723459" cy="3880048"/>
            <a:chOff x="0" y="0"/>
            <a:chExt cx="13446918" cy="7760097"/>
          </a:xfrm>
        </p:grpSpPr>
        <p:sp>
          <p:nvSpPr>
            <p:cNvPr id="33" name="Freeform 11">
              <a:extLst>
                <a:ext uri="{FF2B5EF4-FFF2-40B4-BE49-F238E27FC236}">
                  <a16:creationId xmlns:a16="http://schemas.microsoft.com/office/drawing/2014/main" id="{957C8513-F4F7-45C4-93BE-837F0440C84A}"/>
                </a:ext>
              </a:extLst>
            </p:cNvPr>
            <p:cNvSpPr/>
            <p:nvPr/>
          </p:nvSpPr>
          <p:spPr>
            <a:xfrm>
              <a:off x="0" y="0"/>
              <a:ext cx="13446761" cy="7760081"/>
            </a:xfrm>
            <a:custGeom>
              <a:avLst/>
              <a:gdLst/>
              <a:ahLst/>
              <a:cxnLst/>
              <a:rect l="l" t="t" r="r" b="b"/>
              <a:pathLst>
                <a:path w="13446761" h="7760081">
                  <a:moveTo>
                    <a:pt x="0" y="230505"/>
                  </a:moveTo>
                  <a:cubicBezTo>
                    <a:pt x="0" y="103251"/>
                    <a:pt x="103251" y="0"/>
                    <a:pt x="230505" y="0"/>
                  </a:cubicBezTo>
                  <a:lnTo>
                    <a:pt x="13216255" y="0"/>
                  </a:lnTo>
                  <a:cubicBezTo>
                    <a:pt x="13343637" y="0"/>
                    <a:pt x="13446761" y="103251"/>
                    <a:pt x="13446761" y="230505"/>
                  </a:cubicBezTo>
                  <a:lnTo>
                    <a:pt x="13446761" y="7529576"/>
                  </a:lnTo>
                  <a:cubicBezTo>
                    <a:pt x="13446761" y="7656957"/>
                    <a:pt x="13343510" y="7760081"/>
                    <a:pt x="13216255" y="7760081"/>
                  </a:cubicBezTo>
                  <a:lnTo>
                    <a:pt x="230505" y="7760081"/>
                  </a:lnTo>
                  <a:cubicBezTo>
                    <a:pt x="103251" y="7760081"/>
                    <a:pt x="0" y="7656830"/>
                    <a:pt x="0" y="7529576"/>
                  </a:cubicBezTo>
                  <a:close/>
                </a:path>
              </a:pathLst>
            </a:custGeom>
            <a:solidFill>
              <a:srgbClr val="DDEEE0"/>
            </a:solidFill>
          </p:spPr>
        </p:sp>
      </p:grpSp>
      <p:grpSp>
        <p:nvGrpSpPr>
          <p:cNvPr id="34" name="Group 12">
            <a:extLst>
              <a:ext uri="{FF2B5EF4-FFF2-40B4-BE49-F238E27FC236}">
                <a16:creationId xmlns:a16="http://schemas.microsoft.com/office/drawing/2014/main" id="{1E2D5012-3B6B-4002-B0EA-2E558CD8C078}"/>
              </a:ext>
            </a:extLst>
          </p:cNvPr>
          <p:cNvGrpSpPr/>
          <p:nvPr/>
        </p:nvGrpSpPr>
        <p:grpSpPr>
          <a:xfrm>
            <a:off x="441920" y="945555"/>
            <a:ext cx="7136667" cy="3880048"/>
            <a:chOff x="0" y="0"/>
            <a:chExt cx="14273333" cy="7760097"/>
          </a:xfrm>
        </p:grpSpPr>
        <p:sp>
          <p:nvSpPr>
            <p:cNvPr id="35" name="Freeform 13">
              <a:extLst>
                <a:ext uri="{FF2B5EF4-FFF2-40B4-BE49-F238E27FC236}">
                  <a16:creationId xmlns:a16="http://schemas.microsoft.com/office/drawing/2014/main" id="{1399821C-2007-4C29-81F7-FD95E6BD6ECB}"/>
                </a:ext>
              </a:extLst>
            </p:cNvPr>
            <p:cNvSpPr/>
            <p:nvPr/>
          </p:nvSpPr>
          <p:spPr>
            <a:xfrm>
              <a:off x="0" y="0"/>
              <a:ext cx="14273276" cy="7760081"/>
            </a:xfrm>
            <a:custGeom>
              <a:avLst/>
              <a:gdLst/>
              <a:ahLst/>
              <a:cxnLst/>
              <a:rect l="l" t="t" r="r" b="b"/>
              <a:pathLst>
                <a:path w="14273276" h="7760081">
                  <a:moveTo>
                    <a:pt x="0" y="38354"/>
                  </a:moveTo>
                  <a:cubicBezTo>
                    <a:pt x="0" y="17145"/>
                    <a:pt x="17145" y="0"/>
                    <a:pt x="38354" y="0"/>
                  </a:cubicBezTo>
                  <a:lnTo>
                    <a:pt x="14234922" y="0"/>
                  </a:lnTo>
                  <a:cubicBezTo>
                    <a:pt x="14256131" y="0"/>
                    <a:pt x="14273276" y="17145"/>
                    <a:pt x="14273276" y="38354"/>
                  </a:cubicBezTo>
                  <a:lnTo>
                    <a:pt x="14273276" y="7721727"/>
                  </a:lnTo>
                  <a:cubicBezTo>
                    <a:pt x="14273276" y="7742936"/>
                    <a:pt x="14256131" y="7760081"/>
                    <a:pt x="14234922" y="7760081"/>
                  </a:cubicBezTo>
                  <a:lnTo>
                    <a:pt x="38354" y="7760081"/>
                  </a:lnTo>
                  <a:cubicBezTo>
                    <a:pt x="17145" y="7760081"/>
                    <a:pt x="0" y="7742936"/>
                    <a:pt x="0" y="7721727"/>
                  </a:cubicBezTo>
                  <a:close/>
                </a:path>
              </a:pathLst>
            </a:custGeom>
            <a:solidFill>
              <a:srgbClr val="DDEEE0"/>
            </a:solidFill>
          </p:spPr>
        </p:sp>
      </p:grpSp>
      <p:grpSp>
        <p:nvGrpSpPr>
          <p:cNvPr id="36" name="Group 14">
            <a:extLst>
              <a:ext uri="{FF2B5EF4-FFF2-40B4-BE49-F238E27FC236}">
                <a16:creationId xmlns:a16="http://schemas.microsoft.com/office/drawing/2014/main" id="{C7D4704D-81A8-4554-ABA0-3D134D2703F3}"/>
              </a:ext>
            </a:extLst>
          </p:cNvPr>
          <p:cNvGrpSpPr/>
          <p:nvPr/>
        </p:nvGrpSpPr>
        <p:grpSpPr>
          <a:xfrm>
            <a:off x="570012" y="1041598"/>
            <a:ext cx="6479977" cy="3687961"/>
            <a:chOff x="0" y="0"/>
            <a:chExt cx="12959953" cy="7375922"/>
          </a:xfrm>
        </p:grpSpPr>
        <p:sp>
          <p:nvSpPr>
            <p:cNvPr id="37" name="Freeform 15">
              <a:extLst>
                <a:ext uri="{FF2B5EF4-FFF2-40B4-BE49-F238E27FC236}">
                  <a16:creationId xmlns:a16="http://schemas.microsoft.com/office/drawing/2014/main" id="{7F2143EC-42B4-48C4-8C32-9495F451DD14}"/>
                </a:ext>
              </a:extLst>
            </p:cNvPr>
            <p:cNvSpPr/>
            <p:nvPr/>
          </p:nvSpPr>
          <p:spPr>
            <a:xfrm>
              <a:off x="0" y="0"/>
              <a:ext cx="12959953" cy="7375922"/>
            </a:xfrm>
            <a:custGeom>
              <a:avLst/>
              <a:gdLst/>
              <a:ahLst/>
              <a:cxnLst/>
              <a:rect l="l" t="t" r="r" b="b"/>
              <a:pathLst>
                <a:path w="12959953" h="7375922">
                  <a:moveTo>
                    <a:pt x="0" y="0"/>
                  </a:moveTo>
                  <a:lnTo>
                    <a:pt x="12959953" y="0"/>
                  </a:lnTo>
                  <a:lnTo>
                    <a:pt x="12959953" y="7375922"/>
                  </a:lnTo>
                  <a:lnTo>
                    <a:pt x="0" y="7375922"/>
                  </a:lnTo>
                  <a:close/>
                </a:path>
              </a:pathLst>
            </a:custGeom>
            <a:solidFill>
              <a:srgbClr val="000000">
                <a:alpha val="0"/>
              </a:srgbClr>
            </a:solidFill>
          </p:spPr>
        </p:sp>
        <p:sp>
          <p:nvSpPr>
            <p:cNvPr id="38" name="TextBox 16">
              <a:extLst>
                <a:ext uri="{FF2B5EF4-FFF2-40B4-BE49-F238E27FC236}">
                  <a16:creationId xmlns:a16="http://schemas.microsoft.com/office/drawing/2014/main" id="{D42A4B75-0E81-4EBB-BE79-4065F1E3C0BC}"/>
                </a:ext>
              </a:extLst>
            </p:cNvPr>
            <p:cNvSpPr txBox="1"/>
            <p:nvPr/>
          </p:nvSpPr>
          <p:spPr>
            <a:xfrm>
              <a:off x="0" y="-85725"/>
              <a:ext cx="12959953" cy="7461647"/>
            </a:xfrm>
            <a:prstGeom prst="rect">
              <a:avLst/>
            </a:prstGeom>
          </p:spPr>
          <p:txBody>
            <a:bodyPr lIns="0" tIns="0" rIns="0" bIns="0" rtlCol="0" anchor="t"/>
            <a:lstStyle/>
            <a:p>
              <a:pPr>
                <a:lnSpc>
                  <a:spcPts val="1583"/>
                </a:lnSpc>
              </a:pPr>
              <a:r>
                <a:rPr lang="en-US" sz="1000">
                  <a:solidFill>
                    <a:srgbClr val="405449"/>
                  </a:solidFill>
                  <a:latin typeface="Consolas"/>
                  <a:ea typeface="Consolas"/>
                  <a:cs typeface="Consolas"/>
                  <a:sym typeface="Consolas"/>
                </a:rPr>
                <a:t>{</a:t>
              </a:r>
            </a:p>
            <a:p>
              <a:pPr>
                <a:lnSpc>
                  <a:spcPts val="1583"/>
                </a:lnSpc>
              </a:pPr>
              <a:r>
                <a:rPr lang="en-US" sz="1000">
                  <a:solidFill>
                    <a:srgbClr val="405449"/>
                  </a:solidFill>
                  <a:latin typeface="Consolas"/>
                  <a:ea typeface="Consolas"/>
                  <a:cs typeface="Consolas"/>
                  <a:sym typeface="Consolas"/>
                </a:rPr>
                <a:t>  "_id": 1,</a:t>
              </a:r>
            </a:p>
            <a:p>
              <a:pPr>
                <a:lnSpc>
                  <a:spcPts val="1583"/>
                </a:lnSpc>
              </a:pPr>
              <a:r>
                <a:rPr lang="en-US" sz="1000">
                  <a:solidFill>
                    <a:srgbClr val="405449"/>
                  </a:solidFill>
                  <a:latin typeface="Consolas"/>
                  <a:ea typeface="Consolas"/>
                  <a:cs typeface="Consolas"/>
                  <a:sym typeface="Consolas"/>
                </a:rPr>
                <a:t>  "nom": "Asmaa",</a:t>
              </a:r>
            </a:p>
            <a:p>
              <a:pPr>
                <a:lnSpc>
                  <a:spcPts val="1583"/>
                </a:lnSpc>
              </a:pPr>
              <a:r>
                <a:rPr lang="en-US" sz="1000">
                  <a:solidFill>
                    <a:srgbClr val="405449"/>
                  </a:solidFill>
                  <a:latin typeface="Consolas"/>
                  <a:ea typeface="Consolas"/>
                  <a:cs typeface="Consolas"/>
                  <a:sym typeface="Consolas"/>
                </a:rPr>
                <a:t>  "email": "asmaa@example.com",</a:t>
              </a:r>
            </a:p>
            <a:p>
              <a:pPr>
                <a:lnSpc>
                  <a:spcPts val="1583"/>
                </a:lnSpc>
              </a:pPr>
              <a:r>
                <a:rPr lang="en-US" sz="1000">
                  <a:solidFill>
                    <a:srgbClr val="405449"/>
                  </a:solidFill>
                  <a:latin typeface="Consolas"/>
                  <a:ea typeface="Consolas"/>
                  <a:cs typeface="Consolas"/>
                  <a:sym typeface="Consolas"/>
                </a:rPr>
                <a:t>  "adresses": [</a:t>
              </a:r>
            </a:p>
            <a:p>
              <a:pPr>
                <a:lnSpc>
                  <a:spcPts val="1583"/>
                </a:lnSpc>
              </a:pPr>
              <a:r>
                <a:rPr lang="en-US" sz="1000">
                  <a:solidFill>
                    <a:srgbClr val="405449"/>
                  </a:solidFill>
                  <a:latin typeface="Consolas"/>
                  <a:ea typeface="Consolas"/>
                  <a:cs typeface="Consolas"/>
                  <a:sym typeface="Consolas"/>
                </a:rPr>
                <a:t>    {</a:t>
              </a:r>
            </a:p>
            <a:p>
              <a:pPr>
                <a:lnSpc>
                  <a:spcPts val="1583"/>
                </a:lnSpc>
              </a:pPr>
              <a:r>
                <a:rPr lang="en-US" sz="1000">
                  <a:solidFill>
                    <a:srgbClr val="405449"/>
                  </a:solidFill>
                  <a:latin typeface="Consolas"/>
                  <a:ea typeface="Consolas"/>
                  <a:cs typeface="Consolas"/>
                  <a:sym typeface="Consolas"/>
                </a:rPr>
                <a:t>      "rue": "12 Rue Hassan",</a:t>
              </a:r>
            </a:p>
            <a:p>
              <a:pPr>
                <a:lnSpc>
                  <a:spcPts val="1583"/>
                </a:lnSpc>
              </a:pPr>
              <a:r>
                <a:rPr lang="en-US" sz="1000">
                  <a:solidFill>
                    <a:srgbClr val="405449"/>
                  </a:solidFill>
                  <a:latin typeface="Consolas"/>
                  <a:ea typeface="Consolas"/>
                  <a:cs typeface="Consolas"/>
                  <a:sym typeface="Consolas"/>
                </a:rPr>
                <a:t>      "ville": "Casablanca",</a:t>
              </a:r>
            </a:p>
            <a:p>
              <a:pPr>
                <a:lnSpc>
                  <a:spcPts val="1583"/>
                </a:lnSpc>
              </a:pPr>
              <a:r>
                <a:rPr lang="en-US" sz="1000">
                  <a:solidFill>
                    <a:srgbClr val="405449"/>
                  </a:solidFill>
                  <a:latin typeface="Consolas"/>
                  <a:ea typeface="Consolas"/>
                  <a:cs typeface="Consolas"/>
                  <a:sym typeface="Consolas"/>
                </a:rPr>
                <a:t>      "code_postal": "20000"</a:t>
              </a:r>
            </a:p>
            <a:p>
              <a:pPr>
                <a:lnSpc>
                  <a:spcPts val="1583"/>
                </a:lnSpc>
              </a:pPr>
              <a:r>
                <a:rPr lang="en-US" sz="1000">
                  <a:solidFill>
                    <a:srgbClr val="405449"/>
                  </a:solidFill>
                  <a:latin typeface="Consolas"/>
                  <a:ea typeface="Consolas"/>
                  <a:cs typeface="Consolas"/>
                  <a:sym typeface="Consolas"/>
                </a:rPr>
                <a:t>    },</a:t>
              </a:r>
            </a:p>
            <a:p>
              <a:pPr>
                <a:lnSpc>
                  <a:spcPts val="1583"/>
                </a:lnSpc>
              </a:pPr>
              <a:r>
                <a:rPr lang="en-US" sz="1000">
                  <a:solidFill>
                    <a:srgbClr val="405449"/>
                  </a:solidFill>
                  <a:latin typeface="Consolas"/>
                  <a:ea typeface="Consolas"/>
                  <a:cs typeface="Consolas"/>
                  <a:sym typeface="Consolas"/>
                </a:rPr>
                <a:t>    {</a:t>
              </a:r>
            </a:p>
            <a:p>
              <a:pPr>
                <a:lnSpc>
                  <a:spcPts val="1583"/>
                </a:lnSpc>
              </a:pPr>
              <a:r>
                <a:rPr lang="en-US" sz="1000">
                  <a:solidFill>
                    <a:srgbClr val="405449"/>
                  </a:solidFill>
                  <a:latin typeface="Consolas"/>
                  <a:ea typeface="Consolas"/>
                  <a:cs typeface="Consolas"/>
                  <a:sym typeface="Consolas"/>
                </a:rPr>
                <a:t>      "rue": "34 Avenue Mohammed",</a:t>
              </a:r>
            </a:p>
            <a:p>
              <a:pPr>
                <a:lnSpc>
                  <a:spcPts val="1583"/>
                </a:lnSpc>
              </a:pPr>
              <a:r>
                <a:rPr lang="en-US" sz="1000">
                  <a:solidFill>
                    <a:srgbClr val="405449"/>
                  </a:solidFill>
                  <a:latin typeface="Consolas"/>
                  <a:ea typeface="Consolas"/>
                  <a:cs typeface="Consolas"/>
                  <a:sym typeface="Consolas"/>
                </a:rPr>
                <a:t>      "ville": "Rabat",</a:t>
              </a:r>
            </a:p>
            <a:p>
              <a:pPr>
                <a:lnSpc>
                  <a:spcPts val="1583"/>
                </a:lnSpc>
              </a:pPr>
              <a:r>
                <a:rPr lang="en-US" sz="1000">
                  <a:solidFill>
                    <a:srgbClr val="405449"/>
                  </a:solidFill>
                  <a:latin typeface="Consolas"/>
                  <a:ea typeface="Consolas"/>
                  <a:cs typeface="Consolas"/>
                  <a:sym typeface="Consolas"/>
                </a:rPr>
                <a:t>      "code_postal": "10000"</a:t>
              </a:r>
            </a:p>
            <a:p>
              <a:pPr>
                <a:lnSpc>
                  <a:spcPts val="1583"/>
                </a:lnSpc>
              </a:pPr>
              <a:r>
                <a:rPr lang="en-US" sz="1000">
                  <a:solidFill>
                    <a:srgbClr val="405449"/>
                  </a:solidFill>
                  <a:latin typeface="Consolas"/>
                  <a:ea typeface="Consolas"/>
                  <a:cs typeface="Consolas"/>
                  <a:sym typeface="Consolas"/>
                </a:rPr>
                <a:t>    }</a:t>
              </a:r>
            </a:p>
            <a:p>
              <a:pPr>
                <a:lnSpc>
                  <a:spcPts val="1583"/>
                </a:lnSpc>
              </a:pPr>
              <a:r>
                <a:rPr lang="en-US" sz="1000">
                  <a:solidFill>
                    <a:srgbClr val="405449"/>
                  </a:solidFill>
                  <a:latin typeface="Consolas"/>
                  <a:ea typeface="Consolas"/>
                  <a:cs typeface="Consolas"/>
                  <a:sym typeface="Consolas"/>
                </a:rPr>
                <a:t>  ]</a:t>
              </a:r>
            </a:p>
            <a:p>
              <a:pPr>
                <a:lnSpc>
                  <a:spcPts val="1583"/>
                </a:lnSpc>
              </a:pPr>
              <a:r>
                <a:rPr lang="en-US" sz="1000">
                  <a:solidFill>
                    <a:srgbClr val="405449"/>
                  </a:solidFill>
                  <a:latin typeface="Consolas"/>
                  <a:ea typeface="Consolas"/>
                  <a:cs typeface="Consolas"/>
                  <a:sym typeface="Consolas"/>
                </a:rPr>
                <a:t>}</a:t>
              </a:r>
            </a:p>
            <a:p>
              <a:pPr>
                <a:lnSpc>
                  <a:spcPts val="1583"/>
                </a:lnSpc>
              </a:pPr>
              <a:endParaRPr lang="en-US" sz="1000">
                <a:solidFill>
                  <a:srgbClr val="405449"/>
                </a:solidFill>
                <a:latin typeface="Consolas"/>
                <a:ea typeface="Consolas"/>
                <a:cs typeface="Consolas"/>
                <a:sym typeface="Consolas"/>
              </a:endParaRPr>
            </a:p>
          </p:txBody>
        </p:sp>
      </p:grpSp>
      <p:grpSp>
        <p:nvGrpSpPr>
          <p:cNvPr id="39" name="Group 17">
            <a:extLst>
              <a:ext uri="{FF2B5EF4-FFF2-40B4-BE49-F238E27FC236}">
                <a16:creationId xmlns:a16="http://schemas.microsoft.com/office/drawing/2014/main" id="{30107551-056F-48D8-9577-F2BFABEBFEE0}"/>
              </a:ext>
            </a:extLst>
          </p:cNvPr>
          <p:cNvGrpSpPr/>
          <p:nvPr/>
        </p:nvGrpSpPr>
        <p:grpSpPr>
          <a:xfrm>
            <a:off x="427693" y="5316300"/>
            <a:ext cx="288132" cy="288131"/>
            <a:chOff x="0" y="0"/>
            <a:chExt cx="576263" cy="576263"/>
          </a:xfrm>
        </p:grpSpPr>
        <p:sp>
          <p:nvSpPr>
            <p:cNvPr id="40" name="Freeform 18">
              <a:extLst>
                <a:ext uri="{FF2B5EF4-FFF2-40B4-BE49-F238E27FC236}">
                  <a16:creationId xmlns:a16="http://schemas.microsoft.com/office/drawing/2014/main" id="{30FA2632-74A5-44BA-AE83-667218FDAE08}"/>
                </a:ext>
              </a:extLst>
            </p:cNvPr>
            <p:cNvSpPr/>
            <p:nvPr/>
          </p:nvSpPr>
          <p:spPr>
            <a:xfrm>
              <a:off x="0" y="0"/>
              <a:ext cx="576326" cy="576326"/>
            </a:xfrm>
            <a:custGeom>
              <a:avLst/>
              <a:gdLst/>
              <a:ahLst/>
              <a:cxnLst/>
              <a:rect l="l" t="t" r="r" b="b"/>
              <a:pathLst>
                <a:path w="576326" h="576326">
                  <a:moveTo>
                    <a:pt x="0" y="230632"/>
                  </a:moveTo>
                  <a:cubicBezTo>
                    <a:pt x="0" y="103251"/>
                    <a:pt x="103251" y="0"/>
                    <a:pt x="230632" y="0"/>
                  </a:cubicBezTo>
                  <a:lnTo>
                    <a:pt x="345694" y="0"/>
                  </a:lnTo>
                  <a:cubicBezTo>
                    <a:pt x="473075" y="0"/>
                    <a:pt x="576326" y="103251"/>
                    <a:pt x="576326" y="230632"/>
                  </a:cubicBezTo>
                  <a:lnTo>
                    <a:pt x="576326" y="345694"/>
                  </a:lnTo>
                  <a:cubicBezTo>
                    <a:pt x="576326" y="473075"/>
                    <a:pt x="473075" y="576326"/>
                    <a:pt x="345694" y="576326"/>
                  </a:cubicBezTo>
                  <a:lnTo>
                    <a:pt x="230632" y="576326"/>
                  </a:lnTo>
                  <a:cubicBezTo>
                    <a:pt x="103251" y="576326"/>
                    <a:pt x="0" y="473075"/>
                    <a:pt x="0" y="345694"/>
                  </a:cubicBezTo>
                  <a:close/>
                </a:path>
              </a:pathLst>
            </a:custGeom>
            <a:solidFill>
              <a:srgbClr val="E8F3E8"/>
            </a:solidFill>
          </p:spPr>
        </p:sp>
      </p:grpSp>
      <p:grpSp>
        <p:nvGrpSpPr>
          <p:cNvPr id="41" name="Group 19">
            <a:extLst>
              <a:ext uri="{FF2B5EF4-FFF2-40B4-BE49-F238E27FC236}">
                <a16:creationId xmlns:a16="http://schemas.microsoft.com/office/drawing/2014/main" id="{E36A10E5-0673-4F4D-853F-B1262BA06549}"/>
              </a:ext>
            </a:extLst>
          </p:cNvPr>
          <p:cNvGrpSpPr/>
          <p:nvPr/>
        </p:nvGrpSpPr>
        <p:grpSpPr>
          <a:xfrm>
            <a:off x="475715" y="5340310"/>
            <a:ext cx="192087" cy="240109"/>
            <a:chOff x="0" y="0"/>
            <a:chExt cx="384175" cy="480218"/>
          </a:xfrm>
        </p:grpSpPr>
        <p:sp>
          <p:nvSpPr>
            <p:cNvPr id="42" name="Freeform 20">
              <a:extLst>
                <a:ext uri="{FF2B5EF4-FFF2-40B4-BE49-F238E27FC236}">
                  <a16:creationId xmlns:a16="http://schemas.microsoft.com/office/drawing/2014/main" id="{1649BBC5-23FF-4A0A-A2A7-AECC504F7402}"/>
                </a:ext>
              </a:extLst>
            </p:cNvPr>
            <p:cNvSpPr/>
            <p:nvPr/>
          </p:nvSpPr>
          <p:spPr>
            <a:xfrm>
              <a:off x="0" y="0"/>
              <a:ext cx="384175" cy="480218"/>
            </a:xfrm>
            <a:custGeom>
              <a:avLst/>
              <a:gdLst/>
              <a:ahLst/>
              <a:cxnLst/>
              <a:rect l="l" t="t" r="r" b="b"/>
              <a:pathLst>
                <a:path w="384175" h="480218">
                  <a:moveTo>
                    <a:pt x="0" y="0"/>
                  </a:moveTo>
                  <a:lnTo>
                    <a:pt x="384175" y="0"/>
                  </a:lnTo>
                  <a:lnTo>
                    <a:pt x="384175" y="480218"/>
                  </a:lnTo>
                  <a:lnTo>
                    <a:pt x="0" y="480218"/>
                  </a:lnTo>
                  <a:close/>
                </a:path>
              </a:pathLst>
            </a:custGeom>
            <a:solidFill>
              <a:srgbClr val="000000">
                <a:alpha val="0"/>
              </a:srgbClr>
            </a:solidFill>
          </p:spPr>
        </p:sp>
        <p:sp>
          <p:nvSpPr>
            <p:cNvPr id="43" name="TextBox 21">
              <a:extLst>
                <a:ext uri="{FF2B5EF4-FFF2-40B4-BE49-F238E27FC236}">
                  <a16:creationId xmlns:a16="http://schemas.microsoft.com/office/drawing/2014/main" id="{C4E918BB-C478-4BF5-B5E9-A5EA9C7223E3}"/>
                </a:ext>
              </a:extLst>
            </p:cNvPr>
            <p:cNvSpPr txBox="1"/>
            <p:nvPr/>
          </p:nvSpPr>
          <p:spPr>
            <a:xfrm>
              <a:off x="0" y="47625"/>
              <a:ext cx="384175" cy="432593"/>
            </a:xfrm>
            <a:prstGeom prst="rect">
              <a:avLst/>
            </a:prstGeom>
          </p:spPr>
          <p:txBody>
            <a:bodyPr lIns="0" tIns="0" rIns="0" bIns="0" rtlCol="0" anchor="t"/>
            <a:lstStyle/>
            <a:p>
              <a:pPr algn="ctr">
                <a:lnSpc>
                  <a:spcPts val="1499"/>
                </a:lnSpc>
              </a:pPr>
              <a:r>
                <a:rPr lang="en-US" sz="1499" b="1">
                  <a:solidFill>
                    <a:srgbClr val="405449"/>
                  </a:solidFill>
                  <a:latin typeface="Fraunces Bold"/>
                  <a:ea typeface="Fraunces Bold"/>
                  <a:cs typeface="Fraunces Bold"/>
                  <a:sym typeface="Fraunces Bold"/>
                </a:rPr>
                <a:t>1</a:t>
              </a:r>
            </a:p>
          </p:txBody>
        </p:sp>
      </p:grpSp>
      <p:grpSp>
        <p:nvGrpSpPr>
          <p:cNvPr id="44" name="Group 22">
            <a:extLst>
              <a:ext uri="{FF2B5EF4-FFF2-40B4-BE49-F238E27FC236}">
                <a16:creationId xmlns:a16="http://schemas.microsoft.com/office/drawing/2014/main" id="{18A9E2F0-1534-43C6-B9BF-32FFDE4A3BD6}"/>
              </a:ext>
            </a:extLst>
          </p:cNvPr>
          <p:cNvGrpSpPr/>
          <p:nvPr/>
        </p:nvGrpSpPr>
        <p:grpSpPr>
          <a:xfrm>
            <a:off x="864493" y="5108972"/>
            <a:ext cx="2168823" cy="204887"/>
            <a:chOff x="0" y="-9524"/>
            <a:chExt cx="4337645" cy="409774"/>
          </a:xfrm>
        </p:grpSpPr>
        <p:sp>
          <p:nvSpPr>
            <p:cNvPr id="45" name="Freeform 23">
              <a:extLst>
                <a:ext uri="{FF2B5EF4-FFF2-40B4-BE49-F238E27FC236}">
                  <a16:creationId xmlns:a16="http://schemas.microsoft.com/office/drawing/2014/main" id="{6080F1AF-A580-47C1-AAD1-D32BD75DAC29}"/>
                </a:ext>
              </a:extLst>
            </p:cNvPr>
            <p:cNvSpPr/>
            <p:nvPr/>
          </p:nvSpPr>
          <p:spPr>
            <a:xfrm>
              <a:off x="0" y="0"/>
              <a:ext cx="4337645" cy="400248"/>
            </a:xfrm>
            <a:custGeom>
              <a:avLst/>
              <a:gdLst/>
              <a:ahLst/>
              <a:cxnLst/>
              <a:rect l="l" t="t" r="r" b="b"/>
              <a:pathLst>
                <a:path w="4337645" h="400248">
                  <a:moveTo>
                    <a:pt x="0" y="0"/>
                  </a:moveTo>
                  <a:lnTo>
                    <a:pt x="4337645" y="0"/>
                  </a:lnTo>
                  <a:lnTo>
                    <a:pt x="4337645" y="400248"/>
                  </a:lnTo>
                  <a:lnTo>
                    <a:pt x="0" y="400248"/>
                  </a:lnTo>
                  <a:close/>
                </a:path>
              </a:pathLst>
            </a:custGeom>
            <a:solidFill>
              <a:srgbClr val="000000">
                <a:alpha val="0"/>
              </a:srgbClr>
            </a:solidFill>
          </p:spPr>
        </p:sp>
        <p:sp>
          <p:nvSpPr>
            <p:cNvPr id="46" name="TextBox 24">
              <a:extLst>
                <a:ext uri="{FF2B5EF4-FFF2-40B4-BE49-F238E27FC236}">
                  <a16:creationId xmlns:a16="http://schemas.microsoft.com/office/drawing/2014/main" id="{42C8E002-1CDA-408E-99AE-E799DC623D63}"/>
                </a:ext>
              </a:extLst>
            </p:cNvPr>
            <p:cNvSpPr txBox="1"/>
            <p:nvPr/>
          </p:nvSpPr>
          <p:spPr>
            <a:xfrm>
              <a:off x="0" y="-9525"/>
              <a:ext cx="4337645" cy="409773"/>
            </a:xfrm>
            <a:prstGeom prst="rect">
              <a:avLst/>
            </a:prstGeom>
          </p:spPr>
          <p:txBody>
            <a:bodyPr lIns="0" tIns="0" rIns="0" bIns="0" rtlCol="0" anchor="t"/>
            <a:lstStyle/>
            <a:p>
              <a:pPr>
                <a:lnSpc>
                  <a:spcPts val="1541"/>
                </a:lnSpc>
              </a:pPr>
              <a:r>
                <a:rPr lang="en-US" sz="1249" b="1" dirty="0" err="1">
                  <a:solidFill>
                    <a:srgbClr val="206A5D"/>
                  </a:solidFill>
                  <a:latin typeface="Fraunces Bold"/>
                  <a:ea typeface="Fraunces Bold"/>
                  <a:cs typeface="Fraunces Bold"/>
                  <a:sym typeface="Fraunces Bold"/>
                </a:rPr>
                <a:t>Avantages</a:t>
              </a:r>
              <a:r>
                <a:rPr lang="en-US" sz="1249" b="1" dirty="0">
                  <a:solidFill>
                    <a:srgbClr val="206A5D"/>
                  </a:solidFill>
                  <a:latin typeface="Fraunces Bold"/>
                  <a:ea typeface="Fraunces Bold"/>
                  <a:cs typeface="Fraunces Bold"/>
                  <a:sym typeface="Fraunces Bold"/>
                </a:rPr>
                <a:t> de </a:t>
              </a:r>
              <a:r>
                <a:rPr lang="en-US" sz="1249" b="1" dirty="0" err="1">
                  <a:solidFill>
                    <a:srgbClr val="206A5D"/>
                  </a:solidFill>
                  <a:latin typeface="Fraunces Bold"/>
                  <a:ea typeface="Fraunces Bold"/>
                  <a:cs typeface="Fraunces Bold"/>
                  <a:sym typeface="Fraunces Bold"/>
                </a:rPr>
                <a:t>l'Imbrication</a:t>
              </a:r>
              <a:endParaRPr lang="en-US" sz="1249" b="1" dirty="0">
                <a:solidFill>
                  <a:srgbClr val="206A5D"/>
                </a:solidFill>
                <a:latin typeface="Fraunces Bold"/>
                <a:ea typeface="Fraunces Bold"/>
                <a:cs typeface="Fraunces Bold"/>
                <a:sym typeface="Fraunces Bold"/>
              </a:endParaRPr>
            </a:p>
          </p:txBody>
        </p:sp>
      </p:grpSp>
      <p:grpSp>
        <p:nvGrpSpPr>
          <p:cNvPr id="47" name="Group 25">
            <a:extLst>
              <a:ext uri="{FF2B5EF4-FFF2-40B4-BE49-F238E27FC236}">
                <a16:creationId xmlns:a16="http://schemas.microsoft.com/office/drawing/2014/main" id="{5AE02CBB-C76C-4708-ABA2-8A65FC910A3E}"/>
              </a:ext>
            </a:extLst>
          </p:cNvPr>
          <p:cNvGrpSpPr/>
          <p:nvPr/>
        </p:nvGrpSpPr>
        <p:grpSpPr>
          <a:xfrm>
            <a:off x="864493" y="5390654"/>
            <a:ext cx="2881511" cy="409773"/>
            <a:chOff x="0" y="0"/>
            <a:chExt cx="5763022" cy="819547"/>
          </a:xfrm>
        </p:grpSpPr>
        <p:sp>
          <p:nvSpPr>
            <p:cNvPr id="48" name="Freeform 26">
              <a:extLst>
                <a:ext uri="{FF2B5EF4-FFF2-40B4-BE49-F238E27FC236}">
                  <a16:creationId xmlns:a16="http://schemas.microsoft.com/office/drawing/2014/main" id="{B86D9775-9D15-40D3-A743-4F3C88ED3C88}"/>
                </a:ext>
              </a:extLst>
            </p:cNvPr>
            <p:cNvSpPr/>
            <p:nvPr/>
          </p:nvSpPr>
          <p:spPr>
            <a:xfrm>
              <a:off x="0" y="0"/>
              <a:ext cx="5763022" cy="819547"/>
            </a:xfrm>
            <a:custGeom>
              <a:avLst/>
              <a:gdLst/>
              <a:ahLst/>
              <a:cxnLst/>
              <a:rect l="l" t="t" r="r" b="b"/>
              <a:pathLst>
                <a:path w="5763022" h="819547">
                  <a:moveTo>
                    <a:pt x="0" y="0"/>
                  </a:moveTo>
                  <a:lnTo>
                    <a:pt x="5763022" y="0"/>
                  </a:lnTo>
                  <a:lnTo>
                    <a:pt x="5763022" y="819547"/>
                  </a:lnTo>
                  <a:lnTo>
                    <a:pt x="0" y="819547"/>
                  </a:lnTo>
                  <a:close/>
                </a:path>
              </a:pathLst>
            </a:custGeom>
            <a:solidFill>
              <a:srgbClr val="000000">
                <a:alpha val="0"/>
              </a:srgbClr>
            </a:solidFill>
          </p:spPr>
        </p:sp>
        <p:sp>
          <p:nvSpPr>
            <p:cNvPr id="49" name="TextBox 27">
              <a:extLst>
                <a:ext uri="{FF2B5EF4-FFF2-40B4-BE49-F238E27FC236}">
                  <a16:creationId xmlns:a16="http://schemas.microsoft.com/office/drawing/2014/main" id="{D2CB5981-2593-46EB-B04B-1C0AF738E897}"/>
                </a:ext>
              </a:extLst>
            </p:cNvPr>
            <p:cNvSpPr txBox="1"/>
            <p:nvPr/>
          </p:nvSpPr>
          <p:spPr>
            <a:xfrm>
              <a:off x="0" y="-66675"/>
              <a:ext cx="5763022" cy="886222"/>
            </a:xfrm>
            <a:prstGeom prst="rect">
              <a:avLst/>
            </a:prstGeom>
          </p:spPr>
          <p:txBody>
            <a:bodyPr lIns="0" tIns="0" rIns="0" bIns="0" rtlCol="0" anchor="t"/>
            <a:lstStyle/>
            <a:p>
              <a:pPr>
                <a:lnSpc>
                  <a:spcPts val="1583"/>
                </a:lnSpc>
              </a:pPr>
              <a:r>
                <a:rPr lang="en-US" sz="1000" dirty="0">
                  <a:solidFill>
                    <a:srgbClr val="405449"/>
                  </a:solidFill>
                  <a:latin typeface="Arimo"/>
                  <a:ea typeface="Arimo"/>
                  <a:cs typeface="Arimo"/>
                  <a:sym typeface="Arimo"/>
                </a:rPr>
                <a:t> </a:t>
              </a:r>
              <a:r>
                <a:rPr lang="en-US" sz="1000" dirty="0" err="1">
                  <a:solidFill>
                    <a:srgbClr val="405449"/>
                  </a:solidFill>
                  <a:latin typeface="Arimo"/>
                  <a:ea typeface="Arimo"/>
                  <a:cs typeface="Arimo"/>
                  <a:sym typeface="Arimo"/>
                </a:rPr>
                <a:t>Accès</a:t>
              </a:r>
              <a:r>
                <a:rPr lang="en-US" sz="1000" dirty="0">
                  <a:solidFill>
                    <a:srgbClr val="405449"/>
                  </a:solidFill>
                  <a:latin typeface="Arimo"/>
                  <a:ea typeface="Arimo"/>
                  <a:cs typeface="Arimo"/>
                  <a:sym typeface="Arimo"/>
                </a:rPr>
                <a:t> </a:t>
              </a:r>
              <a:r>
                <a:rPr lang="en-US" sz="1000" dirty="0" err="1">
                  <a:solidFill>
                    <a:srgbClr val="405449"/>
                  </a:solidFill>
                  <a:latin typeface="Arimo"/>
                  <a:ea typeface="Arimo"/>
                  <a:cs typeface="Arimo"/>
                  <a:sym typeface="Arimo"/>
                </a:rPr>
                <a:t>rapide</a:t>
              </a:r>
              <a:r>
                <a:rPr lang="en-US" sz="1000" dirty="0">
                  <a:solidFill>
                    <a:srgbClr val="405449"/>
                  </a:solidFill>
                  <a:latin typeface="Arimo"/>
                  <a:ea typeface="Arimo"/>
                  <a:cs typeface="Arimo"/>
                  <a:sym typeface="Arimo"/>
                </a:rPr>
                <a:t> à </a:t>
              </a:r>
              <a:r>
                <a:rPr lang="en-US" sz="1000" dirty="0" err="1">
                  <a:solidFill>
                    <a:srgbClr val="405449"/>
                  </a:solidFill>
                  <a:latin typeface="Arimo"/>
                  <a:ea typeface="Arimo"/>
                  <a:cs typeface="Arimo"/>
                  <a:sym typeface="Arimo"/>
                </a:rPr>
                <a:t>toutes</a:t>
              </a:r>
              <a:r>
                <a:rPr lang="en-US" sz="1000" dirty="0">
                  <a:solidFill>
                    <a:srgbClr val="405449"/>
                  </a:solidFill>
                  <a:latin typeface="Arimo"/>
                  <a:ea typeface="Arimo"/>
                  <a:cs typeface="Arimo"/>
                  <a:sym typeface="Arimo"/>
                </a:rPr>
                <a:t> les </a:t>
              </a:r>
              <a:r>
                <a:rPr lang="en-US" sz="1000" dirty="0" err="1">
                  <a:solidFill>
                    <a:srgbClr val="405449"/>
                  </a:solidFill>
                  <a:latin typeface="Arimo"/>
                  <a:ea typeface="Arimo"/>
                  <a:cs typeface="Arimo"/>
                  <a:sym typeface="Arimo"/>
                </a:rPr>
                <a:t>informations</a:t>
              </a:r>
              <a:r>
                <a:rPr lang="en-US" sz="1000" dirty="0">
                  <a:solidFill>
                    <a:srgbClr val="405449"/>
                  </a:solidFill>
                  <a:latin typeface="Arimo"/>
                  <a:ea typeface="Arimo"/>
                  <a:cs typeface="Arimo"/>
                  <a:sym typeface="Arimo"/>
                </a:rPr>
                <a:t> </a:t>
              </a:r>
              <a:r>
                <a:rPr lang="en-US" sz="1000" dirty="0" err="1">
                  <a:solidFill>
                    <a:srgbClr val="405449"/>
                  </a:solidFill>
                  <a:latin typeface="Arimo"/>
                  <a:ea typeface="Arimo"/>
                  <a:cs typeface="Arimo"/>
                  <a:sym typeface="Arimo"/>
                </a:rPr>
                <a:t>en</a:t>
              </a:r>
              <a:r>
                <a:rPr lang="en-US" sz="1000" dirty="0">
                  <a:solidFill>
                    <a:srgbClr val="405449"/>
                  </a:solidFill>
                  <a:latin typeface="Arimo"/>
                  <a:ea typeface="Arimo"/>
                  <a:cs typeface="Arimo"/>
                  <a:sym typeface="Arimo"/>
                </a:rPr>
                <a:t> </a:t>
              </a:r>
              <a:r>
                <a:rPr lang="en-US" sz="1000" dirty="0" err="1">
                  <a:solidFill>
                    <a:srgbClr val="405449"/>
                  </a:solidFill>
                  <a:latin typeface="Arimo"/>
                  <a:ea typeface="Arimo"/>
                  <a:cs typeface="Arimo"/>
                  <a:sym typeface="Arimo"/>
                </a:rPr>
                <a:t>une</a:t>
              </a:r>
              <a:r>
                <a:rPr lang="en-US" sz="1000" dirty="0">
                  <a:solidFill>
                    <a:srgbClr val="405449"/>
                  </a:solidFill>
                  <a:latin typeface="Arimo"/>
                  <a:ea typeface="Arimo"/>
                  <a:cs typeface="Arimo"/>
                  <a:sym typeface="Arimo"/>
                </a:rPr>
                <a:t> </a:t>
              </a:r>
              <a:r>
                <a:rPr lang="en-US" sz="1000" dirty="0" err="1">
                  <a:solidFill>
                    <a:srgbClr val="405449"/>
                  </a:solidFill>
                  <a:latin typeface="Arimo"/>
                  <a:ea typeface="Arimo"/>
                  <a:cs typeface="Arimo"/>
                  <a:sym typeface="Arimo"/>
                </a:rPr>
                <a:t>seule</a:t>
              </a:r>
              <a:r>
                <a:rPr lang="en-US" sz="1000" dirty="0">
                  <a:solidFill>
                    <a:srgbClr val="405449"/>
                  </a:solidFill>
                  <a:latin typeface="Arimo"/>
                  <a:ea typeface="Arimo"/>
                  <a:cs typeface="Arimo"/>
                  <a:sym typeface="Arimo"/>
                </a:rPr>
                <a:t> </a:t>
              </a:r>
              <a:r>
                <a:rPr lang="en-US" sz="1000" dirty="0" err="1">
                  <a:solidFill>
                    <a:srgbClr val="405449"/>
                  </a:solidFill>
                  <a:latin typeface="Arimo"/>
                  <a:ea typeface="Arimo"/>
                  <a:cs typeface="Arimo"/>
                  <a:sym typeface="Arimo"/>
                </a:rPr>
                <a:t>requête</a:t>
              </a:r>
              <a:r>
                <a:rPr lang="en-US" sz="1000" dirty="0">
                  <a:solidFill>
                    <a:srgbClr val="405449"/>
                  </a:solidFill>
                  <a:latin typeface="Arimo"/>
                  <a:ea typeface="Arimo"/>
                  <a:cs typeface="Arimo"/>
                  <a:sym typeface="Arimo"/>
                </a:rPr>
                <a:t>.</a:t>
              </a:r>
            </a:p>
          </p:txBody>
        </p:sp>
      </p:grpSp>
      <p:grpSp>
        <p:nvGrpSpPr>
          <p:cNvPr id="50" name="Group 28">
            <a:extLst>
              <a:ext uri="{FF2B5EF4-FFF2-40B4-BE49-F238E27FC236}">
                <a16:creationId xmlns:a16="http://schemas.microsoft.com/office/drawing/2014/main" id="{00E8A7EF-1F7A-4D7A-BCAF-BD7B3CFAF2DF}"/>
              </a:ext>
            </a:extLst>
          </p:cNvPr>
          <p:cNvGrpSpPr/>
          <p:nvPr/>
        </p:nvGrpSpPr>
        <p:grpSpPr>
          <a:xfrm>
            <a:off x="3861097" y="5120045"/>
            <a:ext cx="288131" cy="288131"/>
            <a:chOff x="0" y="0"/>
            <a:chExt cx="576263" cy="576263"/>
          </a:xfrm>
        </p:grpSpPr>
        <p:sp>
          <p:nvSpPr>
            <p:cNvPr id="51" name="Freeform 29">
              <a:extLst>
                <a:ext uri="{FF2B5EF4-FFF2-40B4-BE49-F238E27FC236}">
                  <a16:creationId xmlns:a16="http://schemas.microsoft.com/office/drawing/2014/main" id="{C97FD8DC-51D0-4A10-9A30-78A0F4213EFF}"/>
                </a:ext>
              </a:extLst>
            </p:cNvPr>
            <p:cNvSpPr/>
            <p:nvPr/>
          </p:nvSpPr>
          <p:spPr>
            <a:xfrm>
              <a:off x="0" y="0"/>
              <a:ext cx="576326" cy="576326"/>
            </a:xfrm>
            <a:custGeom>
              <a:avLst/>
              <a:gdLst/>
              <a:ahLst/>
              <a:cxnLst/>
              <a:rect l="l" t="t" r="r" b="b"/>
              <a:pathLst>
                <a:path w="576326" h="576326">
                  <a:moveTo>
                    <a:pt x="0" y="230632"/>
                  </a:moveTo>
                  <a:cubicBezTo>
                    <a:pt x="0" y="103251"/>
                    <a:pt x="103251" y="0"/>
                    <a:pt x="230632" y="0"/>
                  </a:cubicBezTo>
                  <a:lnTo>
                    <a:pt x="345694" y="0"/>
                  </a:lnTo>
                  <a:cubicBezTo>
                    <a:pt x="473075" y="0"/>
                    <a:pt x="576326" y="103251"/>
                    <a:pt x="576326" y="230632"/>
                  </a:cubicBezTo>
                  <a:lnTo>
                    <a:pt x="576326" y="345694"/>
                  </a:lnTo>
                  <a:cubicBezTo>
                    <a:pt x="576326" y="473075"/>
                    <a:pt x="473075" y="576326"/>
                    <a:pt x="345694" y="576326"/>
                  </a:cubicBezTo>
                  <a:lnTo>
                    <a:pt x="230632" y="576326"/>
                  </a:lnTo>
                  <a:cubicBezTo>
                    <a:pt x="103251" y="576326"/>
                    <a:pt x="0" y="473075"/>
                    <a:pt x="0" y="345694"/>
                  </a:cubicBezTo>
                  <a:close/>
                </a:path>
              </a:pathLst>
            </a:custGeom>
            <a:solidFill>
              <a:srgbClr val="E8F3E8"/>
            </a:solidFill>
          </p:spPr>
        </p:sp>
      </p:grpSp>
      <p:grpSp>
        <p:nvGrpSpPr>
          <p:cNvPr id="52" name="Group 30">
            <a:extLst>
              <a:ext uri="{FF2B5EF4-FFF2-40B4-BE49-F238E27FC236}">
                <a16:creationId xmlns:a16="http://schemas.microsoft.com/office/drawing/2014/main" id="{077E14F2-0046-403B-B68E-710E8D7458F8}"/>
              </a:ext>
            </a:extLst>
          </p:cNvPr>
          <p:cNvGrpSpPr/>
          <p:nvPr/>
        </p:nvGrpSpPr>
        <p:grpSpPr>
          <a:xfrm>
            <a:off x="3909120" y="5144055"/>
            <a:ext cx="192087" cy="240109"/>
            <a:chOff x="0" y="0"/>
            <a:chExt cx="384175" cy="480218"/>
          </a:xfrm>
        </p:grpSpPr>
        <p:sp>
          <p:nvSpPr>
            <p:cNvPr id="53" name="Freeform 31">
              <a:extLst>
                <a:ext uri="{FF2B5EF4-FFF2-40B4-BE49-F238E27FC236}">
                  <a16:creationId xmlns:a16="http://schemas.microsoft.com/office/drawing/2014/main" id="{47303D83-C381-46A5-865C-B691C2BF6596}"/>
                </a:ext>
              </a:extLst>
            </p:cNvPr>
            <p:cNvSpPr/>
            <p:nvPr/>
          </p:nvSpPr>
          <p:spPr>
            <a:xfrm>
              <a:off x="0" y="0"/>
              <a:ext cx="384175" cy="480218"/>
            </a:xfrm>
            <a:custGeom>
              <a:avLst/>
              <a:gdLst/>
              <a:ahLst/>
              <a:cxnLst/>
              <a:rect l="l" t="t" r="r" b="b"/>
              <a:pathLst>
                <a:path w="384175" h="480218">
                  <a:moveTo>
                    <a:pt x="0" y="0"/>
                  </a:moveTo>
                  <a:lnTo>
                    <a:pt x="384175" y="0"/>
                  </a:lnTo>
                  <a:lnTo>
                    <a:pt x="384175" y="480218"/>
                  </a:lnTo>
                  <a:lnTo>
                    <a:pt x="0" y="480218"/>
                  </a:lnTo>
                  <a:close/>
                </a:path>
              </a:pathLst>
            </a:custGeom>
            <a:solidFill>
              <a:srgbClr val="000000">
                <a:alpha val="0"/>
              </a:srgbClr>
            </a:solidFill>
          </p:spPr>
        </p:sp>
        <p:sp>
          <p:nvSpPr>
            <p:cNvPr id="54" name="TextBox 32">
              <a:extLst>
                <a:ext uri="{FF2B5EF4-FFF2-40B4-BE49-F238E27FC236}">
                  <a16:creationId xmlns:a16="http://schemas.microsoft.com/office/drawing/2014/main" id="{1D430090-5225-4FBB-898A-FECC62ADD587}"/>
                </a:ext>
              </a:extLst>
            </p:cNvPr>
            <p:cNvSpPr txBox="1"/>
            <p:nvPr/>
          </p:nvSpPr>
          <p:spPr>
            <a:xfrm>
              <a:off x="0" y="47625"/>
              <a:ext cx="384175" cy="432593"/>
            </a:xfrm>
            <a:prstGeom prst="rect">
              <a:avLst/>
            </a:prstGeom>
          </p:spPr>
          <p:txBody>
            <a:bodyPr lIns="0" tIns="0" rIns="0" bIns="0" rtlCol="0" anchor="t"/>
            <a:lstStyle/>
            <a:p>
              <a:pPr algn="ctr">
                <a:lnSpc>
                  <a:spcPts val="1499"/>
                </a:lnSpc>
              </a:pPr>
              <a:r>
                <a:rPr lang="en-US" sz="1499" b="1">
                  <a:solidFill>
                    <a:srgbClr val="405449"/>
                  </a:solidFill>
                  <a:latin typeface="Fraunces Bold"/>
                  <a:ea typeface="Fraunces Bold"/>
                  <a:cs typeface="Fraunces Bold"/>
                  <a:sym typeface="Fraunces Bold"/>
                </a:rPr>
                <a:t>2</a:t>
              </a:r>
            </a:p>
          </p:txBody>
        </p:sp>
      </p:grpSp>
      <p:grpSp>
        <p:nvGrpSpPr>
          <p:cNvPr id="55" name="Group 33">
            <a:extLst>
              <a:ext uri="{FF2B5EF4-FFF2-40B4-BE49-F238E27FC236}">
                <a16:creationId xmlns:a16="http://schemas.microsoft.com/office/drawing/2014/main" id="{D705CB75-5B82-4BF4-AAAE-085E3E75C59A}"/>
              </a:ext>
            </a:extLst>
          </p:cNvPr>
          <p:cNvGrpSpPr/>
          <p:nvPr/>
        </p:nvGrpSpPr>
        <p:grpSpPr>
          <a:xfrm>
            <a:off x="4290318" y="5113734"/>
            <a:ext cx="2881511" cy="409773"/>
            <a:chOff x="0" y="0"/>
            <a:chExt cx="5763022" cy="819547"/>
          </a:xfrm>
        </p:grpSpPr>
        <p:sp>
          <p:nvSpPr>
            <p:cNvPr id="56" name="Freeform 34">
              <a:extLst>
                <a:ext uri="{FF2B5EF4-FFF2-40B4-BE49-F238E27FC236}">
                  <a16:creationId xmlns:a16="http://schemas.microsoft.com/office/drawing/2014/main" id="{B73D8A49-A39F-4925-841C-3BAB79318D4C}"/>
                </a:ext>
              </a:extLst>
            </p:cNvPr>
            <p:cNvSpPr/>
            <p:nvPr/>
          </p:nvSpPr>
          <p:spPr>
            <a:xfrm>
              <a:off x="0" y="0"/>
              <a:ext cx="5763022" cy="819547"/>
            </a:xfrm>
            <a:custGeom>
              <a:avLst/>
              <a:gdLst/>
              <a:ahLst/>
              <a:cxnLst/>
              <a:rect l="l" t="t" r="r" b="b"/>
              <a:pathLst>
                <a:path w="5763022" h="819547">
                  <a:moveTo>
                    <a:pt x="0" y="0"/>
                  </a:moveTo>
                  <a:lnTo>
                    <a:pt x="5763022" y="0"/>
                  </a:lnTo>
                  <a:lnTo>
                    <a:pt x="5763022" y="819547"/>
                  </a:lnTo>
                  <a:lnTo>
                    <a:pt x="0" y="819547"/>
                  </a:lnTo>
                  <a:close/>
                </a:path>
              </a:pathLst>
            </a:custGeom>
            <a:solidFill>
              <a:srgbClr val="000000">
                <a:alpha val="0"/>
              </a:srgbClr>
            </a:solidFill>
          </p:spPr>
        </p:sp>
        <p:sp>
          <p:nvSpPr>
            <p:cNvPr id="57" name="TextBox 35">
              <a:extLst>
                <a:ext uri="{FF2B5EF4-FFF2-40B4-BE49-F238E27FC236}">
                  <a16:creationId xmlns:a16="http://schemas.microsoft.com/office/drawing/2014/main" id="{E1EF66D0-1E64-4AD1-934D-C70E188F40BF}"/>
                </a:ext>
              </a:extLst>
            </p:cNvPr>
            <p:cNvSpPr txBox="1"/>
            <p:nvPr/>
          </p:nvSpPr>
          <p:spPr>
            <a:xfrm>
              <a:off x="0" y="-66675"/>
              <a:ext cx="5763022" cy="886222"/>
            </a:xfrm>
            <a:prstGeom prst="rect">
              <a:avLst/>
            </a:prstGeom>
          </p:spPr>
          <p:txBody>
            <a:bodyPr lIns="0" tIns="0" rIns="0" bIns="0" rtlCol="0" anchor="t"/>
            <a:lstStyle/>
            <a:p>
              <a:pPr>
                <a:lnSpc>
                  <a:spcPts val="1583"/>
                </a:lnSpc>
              </a:pPr>
              <a:r>
                <a:rPr lang="en-US" sz="1000">
                  <a:solidFill>
                    <a:srgbClr val="405449"/>
                  </a:solidFill>
                  <a:latin typeface="Arimo"/>
                  <a:ea typeface="Arimo"/>
                  <a:cs typeface="Arimo"/>
                  <a:sym typeface="Arimo"/>
                </a:rPr>
                <a:t> Réduction du nombre de jointures et de requêtes.</a:t>
              </a:r>
            </a:p>
          </p:txBody>
        </p:sp>
      </p:grpSp>
      <p:grpSp>
        <p:nvGrpSpPr>
          <p:cNvPr id="58" name="Group 36">
            <a:extLst>
              <a:ext uri="{FF2B5EF4-FFF2-40B4-BE49-F238E27FC236}">
                <a16:creationId xmlns:a16="http://schemas.microsoft.com/office/drawing/2014/main" id="{997EF0BB-78D1-43BD-8B4E-43D1BB4EF11A}"/>
              </a:ext>
            </a:extLst>
          </p:cNvPr>
          <p:cNvGrpSpPr/>
          <p:nvPr/>
        </p:nvGrpSpPr>
        <p:grpSpPr>
          <a:xfrm>
            <a:off x="448270" y="6072585"/>
            <a:ext cx="288132" cy="288131"/>
            <a:chOff x="0" y="0"/>
            <a:chExt cx="576263" cy="576263"/>
          </a:xfrm>
        </p:grpSpPr>
        <p:sp>
          <p:nvSpPr>
            <p:cNvPr id="59" name="Freeform 37">
              <a:extLst>
                <a:ext uri="{FF2B5EF4-FFF2-40B4-BE49-F238E27FC236}">
                  <a16:creationId xmlns:a16="http://schemas.microsoft.com/office/drawing/2014/main" id="{FE80E997-3099-45D7-80F6-EDF2EA450A25}"/>
                </a:ext>
              </a:extLst>
            </p:cNvPr>
            <p:cNvSpPr/>
            <p:nvPr/>
          </p:nvSpPr>
          <p:spPr>
            <a:xfrm>
              <a:off x="0" y="0"/>
              <a:ext cx="576326" cy="576326"/>
            </a:xfrm>
            <a:custGeom>
              <a:avLst/>
              <a:gdLst/>
              <a:ahLst/>
              <a:cxnLst/>
              <a:rect l="l" t="t" r="r" b="b"/>
              <a:pathLst>
                <a:path w="576326" h="576326">
                  <a:moveTo>
                    <a:pt x="0" y="230632"/>
                  </a:moveTo>
                  <a:cubicBezTo>
                    <a:pt x="0" y="103251"/>
                    <a:pt x="103251" y="0"/>
                    <a:pt x="230632" y="0"/>
                  </a:cubicBezTo>
                  <a:lnTo>
                    <a:pt x="345694" y="0"/>
                  </a:lnTo>
                  <a:cubicBezTo>
                    <a:pt x="473075" y="0"/>
                    <a:pt x="576326" y="103251"/>
                    <a:pt x="576326" y="230632"/>
                  </a:cubicBezTo>
                  <a:lnTo>
                    <a:pt x="576326" y="345694"/>
                  </a:lnTo>
                  <a:cubicBezTo>
                    <a:pt x="576326" y="473075"/>
                    <a:pt x="473075" y="576326"/>
                    <a:pt x="345694" y="576326"/>
                  </a:cubicBezTo>
                  <a:lnTo>
                    <a:pt x="230632" y="576326"/>
                  </a:lnTo>
                  <a:cubicBezTo>
                    <a:pt x="103251" y="576326"/>
                    <a:pt x="0" y="473075"/>
                    <a:pt x="0" y="345694"/>
                  </a:cubicBezTo>
                  <a:close/>
                </a:path>
              </a:pathLst>
            </a:custGeom>
            <a:solidFill>
              <a:srgbClr val="E8F3E8"/>
            </a:solidFill>
          </p:spPr>
        </p:sp>
      </p:grpSp>
      <p:grpSp>
        <p:nvGrpSpPr>
          <p:cNvPr id="60" name="Group 38">
            <a:extLst>
              <a:ext uri="{FF2B5EF4-FFF2-40B4-BE49-F238E27FC236}">
                <a16:creationId xmlns:a16="http://schemas.microsoft.com/office/drawing/2014/main" id="{84E64DAE-B8C3-4B0F-9724-22BB18814D4D}"/>
              </a:ext>
            </a:extLst>
          </p:cNvPr>
          <p:cNvGrpSpPr/>
          <p:nvPr/>
        </p:nvGrpSpPr>
        <p:grpSpPr>
          <a:xfrm>
            <a:off x="496293" y="6096595"/>
            <a:ext cx="192087" cy="240109"/>
            <a:chOff x="0" y="0"/>
            <a:chExt cx="384175" cy="480218"/>
          </a:xfrm>
        </p:grpSpPr>
        <p:sp>
          <p:nvSpPr>
            <p:cNvPr id="61" name="Freeform 39">
              <a:extLst>
                <a:ext uri="{FF2B5EF4-FFF2-40B4-BE49-F238E27FC236}">
                  <a16:creationId xmlns:a16="http://schemas.microsoft.com/office/drawing/2014/main" id="{72360702-94DE-4E54-B5D1-FA6E3D65A221}"/>
                </a:ext>
              </a:extLst>
            </p:cNvPr>
            <p:cNvSpPr/>
            <p:nvPr/>
          </p:nvSpPr>
          <p:spPr>
            <a:xfrm>
              <a:off x="0" y="0"/>
              <a:ext cx="384175" cy="480218"/>
            </a:xfrm>
            <a:custGeom>
              <a:avLst/>
              <a:gdLst/>
              <a:ahLst/>
              <a:cxnLst/>
              <a:rect l="l" t="t" r="r" b="b"/>
              <a:pathLst>
                <a:path w="384175" h="480218">
                  <a:moveTo>
                    <a:pt x="0" y="0"/>
                  </a:moveTo>
                  <a:lnTo>
                    <a:pt x="384175" y="0"/>
                  </a:lnTo>
                  <a:lnTo>
                    <a:pt x="384175" y="480218"/>
                  </a:lnTo>
                  <a:lnTo>
                    <a:pt x="0" y="480218"/>
                  </a:lnTo>
                  <a:close/>
                </a:path>
              </a:pathLst>
            </a:custGeom>
            <a:solidFill>
              <a:srgbClr val="000000">
                <a:alpha val="0"/>
              </a:srgbClr>
            </a:solidFill>
          </p:spPr>
        </p:sp>
        <p:sp>
          <p:nvSpPr>
            <p:cNvPr id="62" name="TextBox 40">
              <a:extLst>
                <a:ext uri="{FF2B5EF4-FFF2-40B4-BE49-F238E27FC236}">
                  <a16:creationId xmlns:a16="http://schemas.microsoft.com/office/drawing/2014/main" id="{1510FE6F-658D-4782-A871-E632428FED1A}"/>
                </a:ext>
              </a:extLst>
            </p:cNvPr>
            <p:cNvSpPr txBox="1"/>
            <p:nvPr/>
          </p:nvSpPr>
          <p:spPr>
            <a:xfrm>
              <a:off x="0" y="47625"/>
              <a:ext cx="384175" cy="432593"/>
            </a:xfrm>
            <a:prstGeom prst="rect">
              <a:avLst/>
            </a:prstGeom>
          </p:spPr>
          <p:txBody>
            <a:bodyPr lIns="0" tIns="0" rIns="0" bIns="0" rtlCol="0" anchor="t"/>
            <a:lstStyle/>
            <a:p>
              <a:pPr algn="ctr">
                <a:lnSpc>
                  <a:spcPts val="1499"/>
                </a:lnSpc>
              </a:pPr>
              <a:r>
                <a:rPr lang="en-US" sz="1499" b="1">
                  <a:solidFill>
                    <a:srgbClr val="405449"/>
                  </a:solidFill>
                  <a:latin typeface="Fraunces Bold"/>
                  <a:ea typeface="Fraunces Bold"/>
                  <a:cs typeface="Fraunces Bold"/>
                  <a:sym typeface="Fraunces Bold"/>
                </a:rPr>
                <a:t>3</a:t>
              </a:r>
            </a:p>
          </p:txBody>
        </p:sp>
      </p:grpSp>
      <p:grpSp>
        <p:nvGrpSpPr>
          <p:cNvPr id="63" name="Group 41">
            <a:extLst>
              <a:ext uri="{FF2B5EF4-FFF2-40B4-BE49-F238E27FC236}">
                <a16:creationId xmlns:a16="http://schemas.microsoft.com/office/drawing/2014/main" id="{E73C8C52-DAAA-48CF-A56B-390835B3BABE}"/>
              </a:ext>
            </a:extLst>
          </p:cNvPr>
          <p:cNvGrpSpPr/>
          <p:nvPr/>
        </p:nvGrpSpPr>
        <p:grpSpPr>
          <a:xfrm>
            <a:off x="864494" y="6072584"/>
            <a:ext cx="6307237" cy="204887"/>
            <a:chOff x="0" y="0"/>
            <a:chExt cx="12614473" cy="409773"/>
          </a:xfrm>
        </p:grpSpPr>
        <p:sp>
          <p:nvSpPr>
            <p:cNvPr id="64" name="Freeform 42">
              <a:extLst>
                <a:ext uri="{FF2B5EF4-FFF2-40B4-BE49-F238E27FC236}">
                  <a16:creationId xmlns:a16="http://schemas.microsoft.com/office/drawing/2014/main" id="{4626E780-2005-422D-A018-E44A683C338A}"/>
                </a:ext>
              </a:extLst>
            </p:cNvPr>
            <p:cNvSpPr/>
            <p:nvPr/>
          </p:nvSpPr>
          <p:spPr>
            <a:xfrm>
              <a:off x="0" y="0"/>
              <a:ext cx="12614473" cy="409773"/>
            </a:xfrm>
            <a:custGeom>
              <a:avLst/>
              <a:gdLst/>
              <a:ahLst/>
              <a:cxnLst/>
              <a:rect l="l" t="t" r="r" b="b"/>
              <a:pathLst>
                <a:path w="12614473" h="409773">
                  <a:moveTo>
                    <a:pt x="0" y="0"/>
                  </a:moveTo>
                  <a:lnTo>
                    <a:pt x="12614473" y="0"/>
                  </a:lnTo>
                  <a:lnTo>
                    <a:pt x="12614473" y="409773"/>
                  </a:lnTo>
                  <a:lnTo>
                    <a:pt x="0" y="409773"/>
                  </a:lnTo>
                  <a:close/>
                </a:path>
              </a:pathLst>
            </a:custGeom>
            <a:solidFill>
              <a:srgbClr val="000000">
                <a:alpha val="0"/>
              </a:srgbClr>
            </a:solidFill>
          </p:spPr>
        </p:sp>
        <p:sp>
          <p:nvSpPr>
            <p:cNvPr id="65" name="TextBox 43">
              <a:extLst>
                <a:ext uri="{FF2B5EF4-FFF2-40B4-BE49-F238E27FC236}">
                  <a16:creationId xmlns:a16="http://schemas.microsoft.com/office/drawing/2014/main" id="{1AA4D094-574E-4BBF-9A1A-426CB74AA4C3}"/>
                </a:ext>
              </a:extLst>
            </p:cNvPr>
            <p:cNvSpPr txBox="1"/>
            <p:nvPr/>
          </p:nvSpPr>
          <p:spPr>
            <a:xfrm>
              <a:off x="0" y="-66675"/>
              <a:ext cx="12614473" cy="476448"/>
            </a:xfrm>
            <a:prstGeom prst="rect">
              <a:avLst/>
            </a:prstGeom>
          </p:spPr>
          <p:txBody>
            <a:bodyPr lIns="0" tIns="0" rIns="0" bIns="0" rtlCol="0" anchor="t"/>
            <a:lstStyle/>
            <a:p>
              <a:pPr>
                <a:lnSpc>
                  <a:spcPts val="1583"/>
                </a:lnSpc>
              </a:pPr>
              <a:r>
                <a:rPr lang="en-US" sz="1000">
                  <a:solidFill>
                    <a:srgbClr val="405449"/>
                  </a:solidFill>
                  <a:latin typeface="Arimo"/>
                  <a:ea typeface="Arimo"/>
                  <a:cs typeface="Arimo"/>
                  <a:sym typeface="Arimo"/>
                </a:rPr>
                <a:t> Adapté aux petits ensembles de données fortement liées.</a:t>
              </a:r>
            </a:p>
          </p:txBody>
        </p:sp>
      </p:grpSp>
      <p:pic>
        <p:nvPicPr>
          <p:cNvPr id="66" name="Image 65">
            <a:extLst>
              <a:ext uri="{FF2B5EF4-FFF2-40B4-BE49-F238E27FC236}">
                <a16:creationId xmlns:a16="http://schemas.microsoft.com/office/drawing/2014/main" id="{B2867893-553F-4407-B607-26828B852A5C}"/>
              </a:ext>
            </a:extLst>
          </p:cNvPr>
          <p:cNvPicPr>
            <a:picLocks noChangeAspect="1"/>
          </p:cNvPicPr>
          <p:nvPr/>
        </p:nvPicPr>
        <p:blipFill rotWithShape="1">
          <a:blip r:embed="rId3"/>
          <a:srcRect l="4084" t="2856" r="4317" b="6797"/>
          <a:stretch/>
        </p:blipFill>
        <p:spPr>
          <a:xfrm>
            <a:off x="8869379" y="294727"/>
            <a:ext cx="3040479" cy="6248115"/>
          </a:xfrm>
          <a:prstGeom prst="rect">
            <a:avLst/>
          </a:prstGeom>
        </p:spPr>
      </p:pic>
    </p:spTree>
    <p:extLst>
      <p:ext uri="{BB962C8B-B14F-4D97-AF65-F5344CB8AC3E}">
        <p14:creationId xmlns:p14="http://schemas.microsoft.com/office/powerpoint/2010/main" val="923638805"/>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3" cstate="print">
            <a:alphaModFix amt="24000"/>
            <a:extLst>
              <a:ext uri="{28A0092B-C50C-407E-A947-70E740481C1C}">
                <a14:useLocalDpi xmlns:a14="http://schemas.microsoft.com/office/drawing/2010/main" val="0"/>
              </a:ext>
            </a:extLst>
          </a:blip>
          <a:stretch>
            <a:fillRect/>
          </a:stretch>
        </p:blipFill>
        <p:spPr>
          <a:xfrm>
            <a:off x="416842" y="281423"/>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67" name="任意多边形: 形状 40">
            <a:extLst>
              <a:ext uri="{FF2B5EF4-FFF2-40B4-BE49-F238E27FC236}">
                <a16:creationId xmlns:a16="http://schemas.microsoft.com/office/drawing/2014/main" id="{BCAAA01E-586D-43AC-B1E8-E5CB3AF7EBDC}"/>
              </a:ext>
            </a:extLst>
          </p:cNvPr>
          <p:cNvSpPr>
            <a:spLocks noChangeAspect="1"/>
          </p:cNvSpPr>
          <p:nvPr>
            <p:custDataLst>
              <p:tags r:id="rId1"/>
            </p:custDataLst>
          </p:nvPr>
        </p:nvSpPr>
        <p:spPr>
          <a:xfrm>
            <a:off x="2557427" y="1784703"/>
            <a:ext cx="651647" cy="523314"/>
          </a:xfrm>
          <a:custGeom>
            <a:avLst/>
            <a:gdLst>
              <a:gd name="connsiteX0" fmla="*/ 589790 w 706195"/>
              <a:gd name="connsiteY0" fmla="*/ 172425 h 567123"/>
              <a:gd name="connsiteX1" fmla="*/ 644913 w 706195"/>
              <a:gd name="connsiteY1" fmla="*/ 95103 h 567123"/>
              <a:gd name="connsiteX2" fmla="*/ 654225 w 706195"/>
              <a:gd name="connsiteY2" fmla="*/ 131883 h 567123"/>
              <a:gd name="connsiteX3" fmla="*/ 659681 w 706195"/>
              <a:gd name="connsiteY3" fmla="*/ 132917 h 567123"/>
              <a:gd name="connsiteX4" fmla="*/ 701916 w 706195"/>
              <a:gd name="connsiteY4" fmla="*/ 122100 h 567123"/>
              <a:gd name="connsiteX5" fmla="*/ 706149 w 706195"/>
              <a:gd name="connsiteY5" fmla="*/ 118525 h 567123"/>
              <a:gd name="connsiteX6" fmla="*/ 677365 w 706195"/>
              <a:gd name="connsiteY6" fmla="*/ 4894 h 567123"/>
              <a:gd name="connsiteX7" fmla="*/ 677365 w 706195"/>
              <a:gd name="connsiteY7" fmla="*/ 4800 h 567123"/>
              <a:gd name="connsiteX8" fmla="*/ 674543 w 706195"/>
              <a:gd name="connsiteY8" fmla="*/ 3 h 567123"/>
              <a:gd name="connsiteX9" fmla="*/ 556679 w 706195"/>
              <a:gd name="connsiteY9" fmla="*/ 9409 h 567123"/>
              <a:gd name="connsiteX10" fmla="*/ 554704 w 706195"/>
              <a:gd name="connsiteY10" fmla="*/ 14583 h 567123"/>
              <a:gd name="connsiteX11" fmla="*/ 558372 w 706195"/>
              <a:gd name="connsiteY11" fmla="*/ 58041 h 567123"/>
              <a:gd name="connsiteX12" fmla="*/ 561194 w 706195"/>
              <a:gd name="connsiteY12" fmla="*/ 62839 h 567123"/>
              <a:gd name="connsiteX13" fmla="*/ 604464 w 706195"/>
              <a:gd name="connsiteY13" fmla="*/ 59358 h 567123"/>
              <a:gd name="connsiteX14" fmla="*/ 548119 w 706195"/>
              <a:gd name="connsiteY14" fmla="*/ 138373 h 567123"/>
              <a:gd name="connsiteX15" fmla="*/ 494032 w 706195"/>
              <a:gd name="connsiteY15" fmla="*/ 99148 h 567123"/>
              <a:gd name="connsiteX16" fmla="*/ 489140 w 706195"/>
              <a:gd name="connsiteY16" fmla="*/ 101876 h 567123"/>
              <a:gd name="connsiteX17" fmla="*/ 478793 w 706195"/>
              <a:gd name="connsiteY17" fmla="*/ 116268 h 567123"/>
              <a:gd name="connsiteX18" fmla="*/ 478605 w 706195"/>
              <a:gd name="connsiteY18" fmla="*/ 116362 h 567123"/>
              <a:gd name="connsiteX19" fmla="*/ 469763 w 706195"/>
              <a:gd name="connsiteY19" fmla="*/ 128779 h 567123"/>
              <a:gd name="connsiteX20" fmla="*/ 463648 w 706195"/>
              <a:gd name="connsiteY20" fmla="*/ 137338 h 567123"/>
              <a:gd name="connsiteX21" fmla="*/ 463366 w 706195"/>
              <a:gd name="connsiteY21" fmla="*/ 137809 h 567123"/>
              <a:gd name="connsiteX22" fmla="*/ 410125 w 706195"/>
              <a:gd name="connsiteY22" fmla="*/ 212685 h 567123"/>
              <a:gd name="connsiteX23" fmla="*/ 412853 w 706195"/>
              <a:gd name="connsiteY23" fmla="*/ 217576 h 567123"/>
              <a:gd name="connsiteX24" fmla="*/ 448410 w 706195"/>
              <a:gd name="connsiteY24" fmla="*/ 242786 h 567123"/>
              <a:gd name="connsiteX25" fmla="*/ 453866 w 706195"/>
              <a:gd name="connsiteY25" fmla="*/ 243726 h 567123"/>
              <a:gd name="connsiteX26" fmla="*/ 504285 w 706195"/>
              <a:gd name="connsiteY26" fmla="*/ 172989 h 567123"/>
              <a:gd name="connsiteX27" fmla="*/ 558467 w 706195"/>
              <a:gd name="connsiteY27" fmla="*/ 212309 h 567123"/>
              <a:gd name="connsiteX28" fmla="*/ 563358 w 706195"/>
              <a:gd name="connsiteY28" fmla="*/ 209675 h 567123"/>
              <a:gd name="connsiteX29" fmla="*/ 588850 w 706195"/>
              <a:gd name="connsiteY29" fmla="*/ 174306 h 567123"/>
              <a:gd name="connsiteX30" fmla="*/ 589790 w 706195"/>
              <a:gd name="connsiteY30" fmla="*/ 172425 h 567123"/>
              <a:gd name="connsiteX31" fmla="*/ 231871 w 706195"/>
              <a:gd name="connsiteY31" fmla="*/ 258213 h 567123"/>
              <a:gd name="connsiteX32" fmla="*/ 357355 w 706195"/>
              <a:gd name="connsiteY32" fmla="*/ 132729 h 567123"/>
              <a:gd name="connsiteX33" fmla="*/ 231871 w 706195"/>
              <a:gd name="connsiteY33" fmla="*/ 7246 h 567123"/>
              <a:gd name="connsiteX34" fmla="*/ 106388 w 706195"/>
              <a:gd name="connsiteY34" fmla="*/ 132729 h 567123"/>
              <a:gd name="connsiteX35" fmla="*/ 231871 w 706195"/>
              <a:gd name="connsiteY35" fmla="*/ 258213 h 567123"/>
              <a:gd name="connsiteX36" fmla="*/ 231871 w 706195"/>
              <a:gd name="connsiteY36" fmla="*/ 61992 h 567123"/>
              <a:gd name="connsiteX37" fmla="*/ 302609 w 706195"/>
              <a:gd name="connsiteY37" fmla="*/ 132729 h 567123"/>
              <a:gd name="connsiteX38" fmla="*/ 231871 w 706195"/>
              <a:gd name="connsiteY38" fmla="*/ 203467 h 567123"/>
              <a:gd name="connsiteX39" fmla="*/ 161134 w 706195"/>
              <a:gd name="connsiteY39" fmla="*/ 132729 h 567123"/>
              <a:gd name="connsiteX40" fmla="*/ 231871 w 706195"/>
              <a:gd name="connsiteY40" fmla="*/ 61992 h 567123"/>
              <a:gd name="connsiteX41" fmla="*/ 333086 w 706195"/>
              <a:gd name="connsiteY41" fmla="*/ 282199 h 567123"/>
              <a:gd name="connsiteX42" fmla="*/ 133009 w 706195"/>
              <a:gd name="connsiteY42" fmla="*/ 282199 h 567123"/>
              <a:gd name="connsiteX43" fmla="*/ 0 w 706195"/>
              <a:gd name="connsiteY43" fmla="*/ 415208 h 567123"/>
              <a:gd name="connsiteX44" fmla="*/ 0 w 706195"/>
              <a:gd name="connsiteY44" fmla="*/ 567123 h 567123"/>
              <a:gd name="connsiteX45" fmla="*/ 52394 w 706195"/>
              <a:gd name="connsiteY45" fmla="*/ 567123 h 567123"/>
              <a:gd name="connsiteX46" fmla="*/ 52394 w 706195"/>
              <a:gd name="connsiteY46" fmla="*/ 415208 h 567123"/>
              <a:gd name="connsiteX47" fmla="*/ 133009 w 706195"/>
              <a:gd name="connsiteY47" fmla="*/ 334594 h 567123"/>
              <a:gd name="connsiteX48" fmla="*/ 204969 w 706195"/>
              <a:gd name="connsiteY48" fmla="*/ 334594 h 567123"/>
              <a:gd name="connsiteX49" fmla="*/ 210330 w 706195"/>
              <a:gd name="connsiteY49" fmla="*/ 340332 h 567123"/>
              <a:gd name="connsiteX50" fmla="*/ 195092 w 706195"/>
              <a:gd name="connsiteY50" fmla="*/ 428095 h 567123"/>
              <a:gd name="connsiteX51" fmla="*/ 231777 w 706195"/>
              <a:gd name="connsiteY51" fmla="*/ 465533 h 567123"/>
              <a:gd name="connsiteX52" fmla="*/ 271097 w 706195"/>
              <a:gd name="connsiteY52" fmla="*/ 428471 h 567123"/>
              <a:gd name="connsiteX53" fmla="*/ 254729 w 706195"/>
              <a:gd name="connsiteY53" fmla="*/ 340332 h 567123"/>
              <a:gd name="connsiteX54" fmla="*/ 262349 w 706195"/>
              <a:gd name="connsiteY54" fmla="*/ 334594 h 567123"/>
              <a:gd name="connsiteX55" fmla="*/ 333180 w 706195"/>
              <a:gd name="connsiteY55" fmla="*/ 334594 h 567123"/>
              <a:gd name="connsiteX56" fmla="*/ 413794 w 706195"/>
              <a:gd name="connsiteY56" fmla="*/ 415208 h 567123"/>
              <a:gd name="connsiteX57" fmla="*/ 413794 w 706195"/>
              <a:gd name="connsiteY57" fmla="*/ 567123 h 567123"/>
              <a:gd name="connsiteX58" fmla="*/ 466188 w 706195"/>
              <a:gd name="connsiteY58" fmla="*/ 567123 h 567123"/>
              <a:gd name="connsiteX59" fmla="*/ 466188 w 706195"/>
              <a:gd name="connsiteY59" fmla="*/ 415208 h 567123"/>
              <a:gd name="connsiteX60" fmla="*/ 333086 w 706195"/>
              <a:gd name="connsiteY60" fmla="*/ 282199 h 56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706195" h="567123">
                <a:moveTo>
                  <a:pt x="589790" y="172425"/>
                </a:moveTo>
                <a:lnTo>
                  <a:pt x="644913" y="95103"/>
                </a:lnTo>
                <a:lnTo>
                  <a:pt x="654225" y="131883"/>
                </a:lnTo>
                <a:cubicBezTo>
                  <a:pt x="654507" y="133200"/>
                  <a:pt x="657047" y="133670"/>
                  <a:pt x="659681" y="132917"/>
                </a:cubicBezTo>
                <a:lnTo>
                  <a:pt x="701916" y="122100"/>
                </a:lnTo>
                <a:cubicBezTo>
                  <a:pt x="704550" y="121441"/>
                  <a:pt x="706525" y="119842"/>
                  <a:pt x="706149" y="118525"/>
                </a:cubicBezTo>
                <a:lnTo>
                  <a:pt x="677365" y="4894"/>
                </a:lnTo>
                <a:lnTo>
                  <a:pt x="677365" y="4800"/>
                </a:lnTo>
                <a:cubicBezTo>
                  <a:pt x="677177" y="2072"/>
                  <a:pt x="675860" y="-91"/>
                  <a:pt x="674543" y="3"/>
                </a:cubicBezTo>
                <a:lnTo>
                  <a:pt x="556679" y="9409"/>
                </a:lnTo>
                <a:cubicBezTo>
                  <a:pt x="555362" y="9504"/>
                  <a:pt x="554516" y="11855"/>
                  <a:pt x="554704" y="14583"/>
                </a:cubicBezTo>
                <a:lnTo>
                  <a:pt x="558372" y="58041"/>
                </a:lnTo>
                <a:cubicBezTo>
                  <a:pt x="558561" y="60769"/>
                  <a:pt x="559877" y="62933"/>
                  <a:pt x="561194" y="62839"/>
                </a:cubicBezTo>
                <a:lnTo>
                  <a:pt x="604464" y="59358"/>
                </a:lnTo>
                <a:lnTo>
                  <a:pt x="548119" y="138373"/>
                </a:lnTo>
                <a:lnTo>
                  <a:pt x="494032" y="99148"/>
                </a:lnTo>
                <a:cubicBezTo>
                  <a:pt x="492997" y="98395"/>
                  <a:pt x="490833" y="99524"/>
                  <a:pt x="489140" y="101876"/>
                </a:cubicBezTo>
                <a:lnTo>
                  <a:pt x="478793" y="116268"/>
                </a:lnTo>
                <a:cubicBezTo>
                  <a:pt x="478793" y="116268"/>
                  <a:pt x="478699" y="116268"/>
                  <a:pt x="478605" y="116362"/>
                </a:cubicBezTo>
                <a:lnTo>
                  <a:pt x="469763" y="128779"/>
                </a:lnTo>
                <a:lnTo>
                  <a:pt x="463648" y="137338"/>
                </a:lnTo>
                <a:cubicBezTo>
                  <a:pt x="463554" y="137527"/>
                  <a:pt x="463460" y="137621"/>
                  <a:pt x="463366" y="137809"/>
                </a:cubicBezTo>
                <a:lnTo>
                  <a:pt x="410125" y="212685"/>
                </a:lnTo>
                <a:cubicBezTo>
                  <a:pt x="409373" y="213720"/>
                  <a:pt x="410596" y="215977"/>
                  <a:pt x="412853" y="217576"/>
                </a:cubicBezTo>
                <a:lnTo>
                  <a:pt x="448410" y="242786"/>
                </a:lnTo>
                <a:cubicBezTo>
                  <a:pt x="450667" y="244385"/>
                  <a:pt x="453113" y="244855"/>
                  <a:pt x="453866" y="243726"/>
                </a:cubicBezTo>
                <a:lnTo>
                  <a:pt x="504285" y="172989"/>
                </a:lnTo>
                <a:lnTo>
                  <a:pt x="558467" y="212309"/>
                </a:lnTo>
                <a:cubicBezTo>
                  <a:pt x="559501" y="213061"/>
                  <a:pt x="561759" y="211838"/>
                  <a:pt x="563358" y="209675"/>
                </a:cubicBezTo>
                <a:lnTo>
                  <a:pt x="588850" y="174306"/>
                </a:lnTo>
                <a:cubicBezTo>
                  <a:pt x="589226" y="173648"/>
                  <a:pt x="589602" y="172989"/>
                  <a:pt x="589790" y="172425"/>
                </a:cubicBezTo>
                <a:close/>
                <a:moveTo>
                  <a:pt x="231871" y="258213"/>
                </a:moveTo>
                <a:cubicBezTo>
                  <a:pt x="301103" y="258213"/>
                  <a:pt x="357355" y="201867"/>
                  <a:pt x="357355" y="132729"/>
                </a:cubicBezTo>
                <a:cubicBezTo>
                  <a:pt x="357355" y="63591"/>
                  <a:pt x="301009" y="7246"/>
                  <a:pt x="231871" y="7246"/>
                </a:cubicBezTo>
                <a:cubicBezTo>
                  <a:pt x="162639" y="7246"/>
                  <a:pt x="106388" y="63591"/>
                  <a:pt x="106388" y="132729"/>
                </a:cubicBezTo>
                <a:cubicBezTo>
                  <a:pt x="106388" y="201867"/>
                  <a:pt x="162639" y="258213"/>
                  <a:pt x="231871" y="258213"/>
                </a:cubicBezTo>
                <a:close/>
                <a:moveTo>
                  <a:pt x="231871" y="61992"/>
                </a:moveTo>
                <a:cubicBezTo>
                  <a:pt x="270908" y="61992"/>
                  <a:pt x="302609" y="93692"/>
                  <a:pt x="302609" y="132729"/>
                </a:cubicBezTo>
                <a:cubicBezTo>
                  <a:pt x="302609" y="171766"/>
                  <a:pt x="270908" y="203467"/>
                  <a:pt x="231871" y="203467"/>
                </a:cubicBezTo>
                <a:cubicBezTo>
                  <a:pt x="192834" y="203467"/>
                  <a:pt x="161134" y="171766"/>
                  <a:pt x="161134" y="132729"/>
                </a:cubicBezTo>
                <a:cubicBezTo>
                  <a:pt x="161134" y="93692"/>
                  <a:pt x="192834" y="61992"/>
                  <a:pt x="231871" y="61992"/>
                </a:cubicBezTo>
                <a:close/>
                <a:moveTo>
                  <a:pt x="333086" y="282199"/>
                </a:moveTo>
                <a:lnTo>
                  <a:pt x="133009" y="282199"/>
                </a:lnTo>
                <a:cubicBezTo>
                  <a:pt x="59637" y="282199"/>
                  <a:pt x="0" y="341837"/>
                  <a:pt x="0" y="415208"/>
                </a:cubicBezTo>
                <a:lnTo>
                  <a:pt x="0" y="567123"/>
                </a:lnTo>
                <a:lnTo>
                  <a:pt x="52394" y="567123"/>
                </a:lnTo>
                <a:lnTo>
                  <a:pt x="52394" y="415208"/>
                </a:lnTo>
                <a:cubicBezTo>
                  <a:pt x="52394" y="370715"/>
                  <a:pt x="88610" y="334594"/>
                  <a:pt x="133009" y="334594"/>
                </a:cubicBezTo>
                <a:lnTo>
                  <a:pt x="204969" y="334594"/>
                </a:lnTo>
                <a:lnTo>
                  <a:pt x="210330" y="340332"/>
                </a:lnTo>
                <a:lnTo>
                  <a:pt x="195092" y="428095"/>
                </a:lnTo>
                <a:lnTo>
                  <a:pt x="231777" y="465533"/>
                </a:lnTo>
                <a:lnTo>
                  <a:pt x="271097" y="428471"/>
                </a:lnTo>
                <a:lnTo>
                  <a:pt x="254729" y="340332"/>
                </a:lnTo>
                <a:lnTo>
                  <a:pt x="262349" y="334594"/>
                </a:lnTo>
                <a:lnTo>
                  <a:pt x="333180" y="334594"/>
                </a:lnTo>
                <a:cubicBezTo>
                  <a:pt x="377673" y="334594"/>
                  <a:pt x="413794" y="370809"/>
                  <a:pt x="413794" y="415208"/>
                </a:cubicBezTo>
                <a:lnTo>
                  <a:pt x="413794" y="567123"/>
                </a:lnTo>
                <a:lnTo>
                  <a:pt x="466188" y="567123"/>
                </a:lnTo>
                <a:lnTo>
                  <a:pt x="466188" y="415208"/>
                </a:lnTo>
                <a:cubicBezTo>
                  <a:pt x="466094" y="341837"/>
                  <a:pt x="406457" y="282199"/>
                  <a:pt x="333086" y="282199"/>
                </a:cubicBezTo>
                <a:close/>
              </a:path>
            </a:pathLst>
          </a:custGeom>
          <a:solidFill>
            <a:schemeClr val="bg1"/>
          </a:solidFill>
          <a:ln w="939" cap="flat">
            <a:noFill/>
            <a:prstDash val="solid"/>
            <a:miter/>
          </a:ln>
        </p:spPr>
        <p:txBody>
          <a:bodyPr lIns="106985" tIns="53492" rIns="106985" bIns="53492" rtlCol="0" anchor="ctr"/>
          <a:lstStyle/>
          <a:p>
            <a:endParaRPr lang="zh-CN" altLang="en-US" sz="2105">
              <a:solidFill>
                <a:schemeClr val="tx1">
                  <a:lumMod val="75000"/>
                  <a:lumOff val="25000"/>
                </a:schemeClr>
              </a:solidFill>
              <a:cs typeface="+mn-ea"/>
              <a:sym typeface="+mn-lt"/>
            </a:endParaRPr>
          </a:p>
        </p:txBody>
      </p:sp>
      <p:grpSp>
        <p:nvGrpSpPr>
          <p:cNvPr id="68" name="Group 6">
            <a:extLst>
              <a:ext uri="{FF2B5EF4-FFF2-40B4-BE49-F238E27FC236}">
                <a16:creationId xmlns:a16="http://schemas.microsoft.com/office/drawing/2014/main" id="{7D61416C-97A7-4084-877F-DD1BD745DFF4}"/>
              </a:ext>
            </a:extLst>
          </p:cNvPr>
          <p:cNvGrpSpPr/>
          <p:nvPr/>
        </p:nvGrpSpPr>
        <p:grpSpPr>
          <a:xfrm>
            <a:off x="533760" y="904009"/>
            <a:ext cx="7793335" cy="590649"/>
            <a:chOff x="0" y="0"/>
            <a:chExt cx="15586670" cy="1181298"/>
          </a:xfrm>
        </p:grpSpPr>
        <p:sp>
          <p:nvSpPr>
            <p:cNvPr id="69" name="Freeform 7">
              <a:extLst>
                <a:ext uri="{FF2B5EF4-FFF2-40B4-BE49-F238E27FC236}">
                  <a16:creationId xmlns:a16="http://schemas.microsoft.com/office/drawing/2014/main" id="{BAEF607F-1547-47C5-A2DE-9848168EC9E3}"/>
                </a:ext>
              </a:extLst>
            </p:cNvPr>
            <p:cNvSpPr/>
            <p:nvPr/>
          </p:nvSpPr>
          <p:spPr>
            <a:xfrm>
              <a:off x="0" y="0"/>
              <a:ext cx="15586670" cy="1181298"/>
            </a:xfrm>
            <a:custGeom>
              <a:avLst/>
              <a:gdLst/>
              <a:ahLst/>
              <a:cxnLst/>
              <a:rect l="l" t="t" r="r" b="b"/>
              <a:pathLst>
                <a:path w="15586670" h="1181298">
                  <a:moveTo>
                    <a:pt x="0" y="0"/>
                  </a:moveTo>
                  <a:lnTo>
                    <a:pt x="15586670" y="0"/>
                  </a:lnTo>
                  <a:lnTo>
                    <a:pt x="15586670" y="1181298"/>
                  </a:lnTo>
                  <a:lnTo>
                    <a:pt x="0" y="1181298"/>
                  </a:lnTo>
                  <a:close/>
                </a:path>
              </a:pathLst>
            </a:custGeom>
            <a:solidFill>
              <a:srgbClr val="000000">
                <a:alpha val="0"/>
              </a:srgbClr>
            </a:solidFill>
          </p:spPr>
        </p:sp>
        <p:sp>
          <p:nvSpPr>
            <p:cNvPr id="70" name="TextBox 8">
              <a:extLst>
                <a:ext uri="{FF2B5EF4-FFF2-40B4-BE49-F238E27FC236}">
                  <a16:creationId xmlns:a16="http://schemas.microsoft.com/office/drawing/2014/main" id="{C9A65871-4B62-430E-8804-911AE654F869}"/>
                </a:ext>
              </a:extLst>
            </p:cNvPr>
            <p:cNvSpPr txBox="1"/>
            <p:nvPr/>
          </p:nvSpPr>
          <p:spPr>
            <a:xfrm>
              <a:off x="0" y="-19050"/>
              <a:ext cx="15586670" cy="1200348"/>
            </a:xfrm>
            <a:prstGeom prst="rect">
              <a:avLst/>
            </a:prstGeom>
          </p:spPr>
          <p:txBody>
            <a:bodyPr lIns="0" tIns="0" rIns="0" bIns="0" rtlCol="0" anchor="t"/>
            <a:lstStyle/>
            <a:p>
              <a:pPr>
                <a:lnSpc>
                  <a:spcPts val="4625"/>
                </a:lnSpc>
              </a:pPr>
              <a:r>
                <a:rPr lang="en-US" sz="3708" b="1" dirty="0">
                  <a:solidFill>
                    <a:srgbClr val="206A5D"/>
                  </a:solidFill>
                  <a:latin typeface="Fraunces Bold"/>
                  <a:ea typeface="Fraunces Bold"/>
                  <a:cs typeface="Fraunces Bold"/>
                  <a:sym typeface="Fraunces Bold"/>
                </a:rPr>
                <a:t>Le </a:t>
              </a:r>
              <a:r>
                <a:rPr lang="en-US" sz="3708" b="1" dirty="0" err="1">
                  <a:solidFill>
                    <a:srgbClr val="206A5D"/>
                  </a:solidFill>
                  <a:latin typeface="Fraunces Bold"/>
                  <a:ea typeface="Fraunces Bold"/>
                  <a:cs typeface="Fraunces Bold"/>
                  <a:sym typeface="Fraunces Bold"/>
                </a:rPr>
                <a:t>Référencement</a:t>
              </a:r>
              <a:r>
                <a:rPr lang="en-US" sz="3708" b="1" dirty="0">
                  <a:solidFill>
                    <a:srgbClr val="206A5D"/>
                  </a:solidFill>
                  <a:latin typeface="Fraunces Bold"/>
                  <a:ea typeface="Fraunces Bold"/>
                  <a:cs typeface="Fraunces Bold"/>
                  <a:sym typeface="Fraunces Bold"/>
                </a:rPr>
                <a:t> (</a:t>
              </a:r>
              <a:r>
                <a:rPr lang="en-US" sz="3708" b="1" dirty="0" err="1">
                  <a:solidFill>
                    <a:srgbClr val="206A5D"/>
                  </a:solidFill>
                  <a:latin typeface="Fraunces Bold"/>
                  <a:ea typeface="Fraunces Bold"/>
                  <a:cs typeface="Fraunces Bold"/>
                  <a:sym typeface="Fraunces Bold"/>
                </a:rPr>
                <a:t>Normalisation</a:t>
              </a:r>
              <a:r>
                <a:rPr lang="en-US" sz="3708" b="1" dirty="0">
                  <a:solidFill>
                    <a:srgbClr val="206A5D"/>
                  </a:solidFill>
                  <a:latin typeface="Fraunces Bold"/>
                  <a:ea typeface="Fraunces Bold"/>
                  <a:cs typeface="Fraunces Bold"/>
                  <a:sym typeface="Fraunces Bold"/>
                </a:rPr>
                <a:t>) </a:t>
              </a:r>
            </a:p>
          </p:txBody>
        </p:sp>
      </p:grpSp>
      <p:grpSp>
        <p:nvGrpSpPr>
          <p:cNvPr id="71" name="Group 12">
            <a:extLst>
              <a:ext uri="{FF2B5EF4-FFF2-40B4-BE49-F238E27FC236}">
                <a16:creationId xmlns:a16="http://schemas.microsoft.com/office/drawing/2014/main" id="{D232F7F6-20F6-466A-A020-8189761319B3}"/>
              </a:ext>
            </a:extLst>
          </p:cNvPr>
          <p:cNvGrpSpPr/>
          <p:nvPr/>
        </p:nvGrpSpPr>
        <p:grpSpPr>
          <a:xfrm>
            <a:off x="607112" y="2754054"/>
            <a:ext cx="5258304" cy="790734"/>
            <a:chOff x="-108760" y="-371794"/>
            <a:chExt cx="10516608" cy="1581469"/>
          </a:xfrm>
        </p:grpSpPr>
        <p:sp>
          <p:nvSpPr>
            <p:cNvPr id="72" name="Freeform 13">
              <a:extLst>
                <a:ext uri="{FF2B5EF4-FFF2-40B4-BE49-F238E27FC236}">
                  <a16:creationId xmlns:a16="http://schemas.microsoft.com/office/drawing/2014/main" id="{AF34FC30-D6DC-4701-8BD2-C8AD01DC1277}"/>
                </a:ext>
              </a:extLst>
            </p:cNvPr>
            <p:cNvSpPr/>
            <p:nvPr/>
          </p:nvSpPr>
          <p:spPr>
            <a:xfrm>
              <a:off x="0" y="0"/>
              <a:ext cx="10407848" cy="1209675"/>
            </a:xfrm>
            <a:custGeom>
              <a:avLst/>
              <a:gdLst/>
              <a:ahLst/>
              <a:cxnLst/>
              <a:rect l="l" t="t" r="r" b="b"/>
              <a:pathLst>
                <a:path w="10407848" h="1209675">
                  <a:moveTo>
                    <a:pt x="0" y="0"/>
                  </a:moveTo>
                  <a:lnTo>
                    <a:pt x="10407848" y="0"/>
                  </a:lnTo>
                  <a:lnTo>
                    <a:pt x="10407848" y="1209675"/>
                  </a:lnTo>
                  <a:lnTo>
                    <a:pt x="0" y="1209675"/>
                  </a:lnTo>
                  <a:close/>
                </a:path>
              </a:pathLst>
            </a:custGeom>
            <a:solidFill>
              <a:srgbClr val="000000">
                <a:alpha val="0"/>
              </a:srgbClr>
            </a:solidFill>
          </p:spPr>
        </p:sp>
        <p:sp>
          <p:nvSpPr>
            <p:cNvPr id="73" name="TextBox 14">
              <a:extLst>
                <a:ext uri="{FF2B5EF4-FFF2-40B4-BE49-F238E27FC236}">
                  <a16:creationId xmlns:a16="http://schemas.microsoft.com/office/drawing/2014/main" id="{2D836AC3-E10D-42D9-8BA8-DA6125B372D8}"/>
                </a:ext>
              </a:extLst>
            </p:cNvPr>
            <p:cNvSpPr txBox="1"/>
            <p:nvPr/>
          </p:nvSpPr>
          <p:spPr>
            <a:xfrm>
              <a:off x="-108760" y="-371794"/>
              <a:ext cx="10407848" cy="1314449"/>
            </a:xfrm>
            <a:prstGeom prst="rect">
              <a:avLst/>
            </a:prstGeom>
          </p:spPr>
          <p:txBody>
            <a:bodyPr lIns="0" tIns="0" rIns="0" bIns="0" rtlCol="0" anchor="t"/>
            <a:lstStyle/>
            <a:p>
              <a:pPr>
                <a:lnSpc>
                  <a:spcPts val="2375"/>
                </a:lnSpc>
              </a:pPr>
              <a:r>
                <a:rPr lang="en-US" sz="1500" dirty="0">
                  <a:solidFill>
                    <a:srgbClr val="405449"/>
                  </a:solidFill>
                  <a:latin typeface="Arimo"/>
                  <a:ea typeface="Arimo"/>
                  <a:cs typeface="Arimo"/>
                  <a:sym typeface="Arimo"/>
                </a:rPr>
                <a:t>Le </a:t>
              </a:r>
              <a:r>
                <a:rPr lang="en-US" sz="1500" dirty="0" err="1">
                  <a:solidFill>
                    <a:srgbClr val="405449"/>
                  </a:solidFill>
                  <a:latin typeface="Arimo"/>
                  <a:ea typeface="Arimo"/>
                  <a:cs typeface="Arimo"/>
                  <a:sym typeface="Arimo"/>
                </a:rPr>
                <a:t>référencement</a:t>
              </a:r>
              <a:r>
                <a:rPr lang="en-US" sz="1500" dirty="0">
                  <a:solidFill>
                    <a:srgbClr val="405449"/>
                  </a:solidFill>
                  <a:latin typeface="Arimo"/>
                  <a:ea typeface="Arimo"/>
                  <a:cs typeface="Arimo"/>
                  <a:sym typeface="Arimo"/>
                </a:rPr>
                <a:t> </a:t>
              </a:r>
              <a:r>
                <a:rPr lang="en-US" sz="1500" dirty="0" err="1">
                  <a:solidFill>
                    <a:srgbClr val="405449"/>
                  </a:solidFill>
                  <a:latin typeface="Arimo"/>
                  <a:ea typeface="Arimo"/>
                  <a:cs typeface="Arimo"/>
                  <a:sym typeface="Arimo"/>
                </a:rPr>
                <a:t>consiste</a:t>
              </a:r>
              <a:r>
                <a:rPr lang="en-US" sz="1500" dirty="0">
                  <a:solidFill>
                    <a:srgbClr val="405449"/>
                  </a:solidFill>
                  <a:latin typeface="Arimo"/>
                  <a:ea typeface="Arimo"/>
                  <a:cs typeface="Arimo"/>
                  <a:sym typeface="Arimo"/>
                </a:rPr>
                <a:t> à stocker les </a:t>
              </a:r>
              <a:r>
                <a:rPr lang="en-US" sz="1500" dirty="0" err="1">
                  <a:solidFill>
                    <a:srgbClr val="405449"/>
                  </a:solidFill>
                  <a:latin typeface="Arimo"/>
                  <a:ea typeface="Arimo"/>
                  <a:cs typeface="Arimo"/>
                  <a:sym typeface="Arimo"/>
                </a:rPr>
                <a:t>données</a:t>
              </a:r>
              <a:r>
                <a:rPr lang="en-US" sz="1500" dirty="0">
                  <a:solidFill>
                    <a:srgbClr val="405449"/>
                  </a:solidFill>
                  <a:latin typeface="Arimo"/>
                  <a:ea typeface="Arimo"/>
                  <a:cs typeface="Arimo"/>
                  <a:sym typeface="Arimo"/>
                </a:rPr>
                <a:t> dans des documents </a:t>
              </a:r>
              <a:r>
                <a:rPr lang="en-US" sz="1500" dirty="0" err="1">
                  <a:solidFill>
                    <a:srgbClr val="405449"/>
                  </a:solidFill>
                  <a:latin typeface="Arimo"/>
                  <a:ea typeface="Arimo"/>
                  <a:cs typeface="Arimo"/>
                  <a:sym typeface="Arimo"/>
                </a:rPr>
                <a:t>distincts</a:t>
              </a:r>
              <a:r>
                <a:rPr lang="en-US" sz="1500" dirty="0">
                  <a:solidFill>
                    <a:srgbClr val="405449"/>
                  </a:solidFill>
                  <a:latin typeface="Arimo"/>
                  <a:ea typeface="Arimo"/>
                  <a:cs typeface="Arimo"/>
                  <a:sym typeface="Arimo"/>
                </a:rPr>
                <a:t> et à les </a:t>
              </a:r>
              <a:r>
                <a:rPr lang="en-US" sz="1500" dirty="0" err="1">
                  <a:solidFill>
                    <a:srgbClr val="405449"/>
                  </a:solidFill>
                  <a:latin typeface="Arimo"/>
                  <a:ea typeface="Arimo"/>
                  <a:cs typeface="Arimo"/>
                  <a:sym typeface="Arimo"/>
                </a:rPr>
                <a:t>relier</a:t>
              </a:r>
              <a:r>
                <a:rPr lang="en-US" sz="1500" dirty="0">
                  <a:solidFill>
                    <a:srgbClr val="405449"/>
                  </a:solidFill>
                  <a:latin typeface="Arimo"/>
                  <a:ea typeface="Arimo"/>
                  <a:cs typeface="Arimo"/>
                  <a:sym typeface="Arimo"/>
                </a:rPr>
                <a:t> par </a:t>
              </a:r>
              <a:r>
                <a:rPr lang="en-US" sz="1500" dirty="0" err="1">
                  <a:solidFill>
                    <a:srgbClr val="405449"/>
                  </a:solidFill>
                  <a:latin typeface="Arimo"/>
                  <a:ea typeface="Arimo"/>
                  <a:cs typeface="Arimo"/>
                  <a:sym typeface="Arimo"/>
                </a:rPr>
                <a:t>une</a:t>
              </a:r>
              <a:r>
                <a:rPr lang="en-US" sz="1500" dirty="0">
                  <a:solidFill>
                    <a:srgbClr val="405449"/>
                  </a:solidFill>
                  <a:latin typeface="Arimo"/>
                  <a:ea typeface="Arimo"/>
                  <a:cs typeface="Arimo"/>
                  <a:sym typeface="Arimo"/>
                </a:rPr>
                <a:t> </a:t>
              </a:r>
              <a:r>
                <a:rPr lang="en-US" sz="1500" dirty="0" err="1">
                  <a:solidFill>
                    <a:srgbClr val="405449"/>
                  </a:solidFill>
                  <a:latin typeface="Arimo"/>
                  <a:ea typeface="Arimo"/>
                  <a:cs typeface="Arimo"/>
                  <a:sym typeface="Arimo"/>
                </a:rPr>
                <a:t>clé</a:t>
              </a:r>
              <a:r>
                <a:rPr lang="en-US" sz="1500" dirty="0">
                  <a:solidFill>
                    <a:srgbClr val="405449"/>
                  </a:solidFill>
                  <a:latin typeface="Arimo"/>
                  <a:ea typeface="Arimo"/>
                  <a:cs typeface="Arimo"/>
                  <a:sym typeface="Arimo"/>
                </a:rPr>
                <a:t> (_id).</a:t>
              </a:r>
            </a:p>
          </p:txBody>
        </p:sp>
      </p:grpSp>
      <p:grpSp>
        <p:nvGrpSpPr>
          <p:cNvPr id="74" name="Group 18">
            <a:extLst>
              <a:ext uri="{FF2B5EF4-FFF2-40B4-BE49-F238E27FC236}">
                <a16:creationId xmlns:a16="http://schemas.microsoft.com/office/drawing/2014/main" id="{00E4F465-333C-473A-935C-A6D1D91DDA8D}"/>
              </a:ext>
            </a:extLst>
          </p:cNvPr>
          <p:cNvGrpSpPr/>
          <p:nvPr/>
        </p:nvGrpSpPr>
        <p:grpSpPr>
          <a:xfrm>
            <a:off x="679248" y="4836091"/>
            <a:ext cx="5203924" cy="604837"/>
            <a:chOff x="0" y="0"/>
            <a:chExt cx="10407848" cy="1209675"/>
          </a:xfrm>
        </p:grpSpPr>
        <p:sp>
          <p:nvSpPr>
            <p:cNvPr id="75" name="Freeform 19">
              <a:extLst>
                <a:ext uri="{FF2B5EF4-FFF2-40B4-BE49-F238E27FC236}">
                  <a16:creationId xmlns:a16="http://schemas.microsoft.com/office/drawing/2014/main" id="{759FD8A6-F024-4E1B-B577-19D5A214BD12}"/>
                </a:ext>
              </a:extLst>
            </p:cNvPr>
            <p:cNvSpPr/>
            <p:nvPr/>
          </p:nvSpPr>
          <p:spPr>
            <a:xfrm>
              <a:off x="0" y="0"/>
              <a:ext cx="10407848" cy="1209675"/>
            </a:xfrm>
            <a:custGeom>
              <a:avLst/>
              <a:gdLst/>
              <a:ahLst/>
              <a:cxnLst/>
              <a:rect l="l" t="t" r="r" b="b"/>
              <a:pathLst>
                <a:path w="10407848" h="1209675">
                  <a:moveTo>
                    <a:pt x="0" y="0"/>
                  </a:moveTo>
                  <a:lnTo>
                    <a:pt x="10407848" y="0"/>
                  </a:lnTo>
                  <a:lnTo>
                    <a:pt x="10407848" y="1209675"/>
                  </a:lnTo>
                  <a:lnTo>
                    <a:pt x="0" y="1209675"/>
                  </a:lnTo>
                  <a:close/>
                </a:path>
              </a:pathLst>
            </a:custGeom>
            <a:solidFill>
              <a:srgbClr val="000000">
                <a:alpha val="0"/>
              </a:srgbClr>
            </a:solidFill>
          </p:spPr>
        </p:sp>
        <p:sp>
          <p:nvSpPr>
            <p:cNvPr id="76" name="TextBox 20">
              <a:extLst>
                <a:ext uri="{FF2B5EF4-FFF2-40B4-BE49-F238E27FC236}">
                  <a16:creationId xmlns:a16="http://schemas.microsoft.com/office/drawing/2014/main" id="{001239EA-1592-49AB-B77B-89DBCBFB03E1}"/>
                </a:ext>
              </a:extLst>
            </p:cNvPr>
            <p:cNvSpPr txBox="1"/>
            <p:nvPr/>
          </p:nvSpPr>
          <p:spPr>
            <a:xfrm>
              <a:off x="0" y="-104775"/>
              <a:ext cx="10407848" cy="1314450"/>
            </a:xfrm>
            <a:prstGeom prst="rect">
              <a:avLst/>
            </a:prstGeom>
          </p:spPr>
          <p:txBody>
            <a:bodyPr lIns="0" tIns="0" rIns="0" bIns="0" rtlCol="0" anchor="t"/>
            <a:lstStyle/>
            <a:p>
              <a:pPr>
                <a:lnSpc>
                  <a:spcPts val="2375"/>
                </a:lnSpc>
              </a:pPr>
              <a:r>
                <a:rPr lang="en-US" sz="1500">
                  <a:solidFill>
                    <a:srgbClr val="405449"/>
                  </a:solidFill>
                  <a:latin typeface="Arimo"/>
                  <a:ea typeface="Arimo"/>
                  <a:cs typeface="Arimo"/>
                  <a:sym typeface="Arimo"/>
                </a:rPr>
                <a:t>• Lorsque les données sont volumineuses et souvent réutilisées.</a:t>
              </a:r>
            </a:p>
          </p:txBody>
        </p:sp>
      </p:grpSp>
      <p:grpSp>
        <p:nvGrpSpPr>
          <p:cNvPr id="77" name="Group 21">
            <a:extLst>
              <a:ext uri="{FF2B5EF4-FFF2-40B4-BE49-F238E27FC236}">
                <a16:creationId xmlns:a16="http://schemas.microsoft.com/office/drawing/2014/main" id="{0193A752-D72A-47DB-A657-98AC7082C420}"/>
              </a:ext>
            </a:extLst>
          </p:cNvPr>
          <p:cNvGrpSpPr/>
          <p:nvPr/>
        </p:nvGrpSpPr>
        <p:grpSpPr>
          <a:xfrm>
            <a:off x="679248" y="5610989"/>
            <a:ext cx="5203924" cy="302419"/>
            <a:chOff x="0" y="0"/>
            <a:chExt cx="10407848" cy="604838"/>
          </a:xfrm>
        </p:grpSpPr>
        <p:sp>
          <p:nvSpPr>
            <p:cNvPr id="78" name="Freeform 22">
              <a:extLst>
                <a:ext uri="{FF2B5EF4-FFF2-40B4-BE49-F238E27FC236}">
                  <a16:creationId xmlns:a16="http://schemas.microsoft.com/office/drawing/2014/main" id="{E1BDD882-BF94-49D1-8EB9-EAD5C23EC56C}"/>
                </a:ext>
              </a:extLst>
            </p:cNvPr>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79" name="TextBox 23">
              <a:extLst>
                <a:ext uri="{FF2B5EF4-FFF2-40B4-BE49-F238E27FC236}">
                  <a16:creationId xmlns:a16="http://schemas.microsoft.com/office/drawing/2014/main" id="{240E06B8-3C5E-4671-ABEC-A77CD0D7D3AD}"/>
                </a:ext>
              </a:extLst>
            </p:cNvPr>
            <p:cNvSpPr txBox="1"/>
            <p:nvPr/>
          </p:nvSpPr>
          <p:spPr>
            <a:xfrm>
              <a:off x="0" y="-104775"/>
              <a:ext cx="10407848" cy="709613"/>
            </a:xfrm>
            <a:prstGeom prst="rect">
              <a:avLst/>
            </a:prstGeom>
          </p:spPr>
          <p:txBody>
            <a:bodyPr lIns="0" tIns="0" rIns="0" bIns="0" rtlCol="0" anchor="t"/>
            <a:lstStyle/>
            <a:p>
              <a:pPr>
                <a:lnSpc>
                  <a:spcPts val="2375"/>
                </a:lnSpc>
              </a:pPr>
              <a:r>
                <a:rPr lang="en-US" sz="1500" dirty="0">
                  <a:solidFill>
                    <a:srgbClr val="405449"/>
                  </a:solidFill>
                  <a:latin typeface="Arimo"/>
                  <a:ea typeface="Arimo"/>
                  <a:cs typeface="Arimo"/>
                  <a:sym typeface="Arimo"/>
                </a:rPr>
                <a:t>• Pour </a:t>
              </a:r>
              <a:r>
                <a:rPr lang="en-US" sz="1500" dirty="0" err="1">
                  <a:solidFill>
                    <a:srgbClr val="405449"/>
                  </a:solidFill>
                  <a:latin typeface="Arimo"/>
                  <a:ea typeface="Arimo"/>
                  <a:cs typeface="Arimo"/>
                  <a:sym typeface="Arimo"/>
                </a:rPr>
                <a:t>éviter</a:t>
              </a:r>
              <a:r>
                <a:rPr lang="en-US" sz="1500" dirty="0">
                  <a:solidFill>
                    <a:srgbClr val="405449"/>
                  </a:solidFill>
                  <a:latin typeface="Arimo"/>
                  <a:ea typeface="Arimo"/>
                  <a:cs typeface="Arimo"/>
                  <a:sym typeface="Arimo"/>
                </a:rPr>
                <a:t> la duplication excessive des </a:t>
              </a:r>
              <a:r>
                <a:rPr lang="en-US" sz="1500" dirty="0" err="1">
                  <a:solidFill>
                    <a:srgbClr val="405449"/>
                  </a:solidFill>
                  <a:latin typeface="Arimo"/>
                  <a:ea typeface="Arimo"/>
                  <a:cs typeface="Arimo"/>
                  <a:sym typeface="Arimo"/>
                </a:rPr>
                <a:t>données</a:t>
              </a:r>
              <a:r>
                <a:rPr lang="en-US" sz="1500" dirty="0">
                  <a:solidFill>
                    <a:srgbClr val="405449"/>
                  </a:solidFill>
                  <a:latin typeface="Arimo"/>
                  <a:ea typeface="Arimo"/>
                  <a:cs typeface="Arimo"/>
                  <a:sym typeface="Arimo"/>
                </a:rPr>
                <a:t>.</a:t>
              </a:r>
            </a:p>
          </p:txBody>
        </p:sp>
      </p:grpSp>
      <p:grpSp>
        <p:nvGrpSpPr>
          <p:cNvPr id="80" name="Group 27">
            <a:extLst>
              <a:ext uri="{FF2B5EF4-FFF2-40B4-BE49-F238E27FC236}">
                <a16:creationId xmlns:a16="http://schemas.microsoft.com/office/drawing/2014/main" id="{36025441-7886-4D3C-A6A0-0F1F32BAD854}"/>
              </a:ext>
            </a:extLst>
          </p:cNvPr>
          <p:cNvGrpSpPr/>
          <p:nvPr/>
        </p:nvGrpSpPr>
        <p:grpSpPr>
          <a:xfrm>
            <a:off x="6818475" y="2968917"/>
            <a:ext cx="5203924" cy="302419"/>
            <a:chOff x="0" y="0"/>
            <a:chExt cx="10407848" cy="604838"/>
          </a:xfrm>
        </p:grpSpPr>
        <p:sp>
          <p:nvSpPr>
            <p:cNvPr id="81" name="Freeform 28">
              <a:extLst>
                <a:ext uri="{FF2B5EF4-FFF2-40B4-BE49-F238E27FC236}">
                  <a16:creationId xmlns:a16="http://schemas.microsoft.com/office/drawing/2014/main" id="{E58F78DD-BF48-46B8-A04F-93AF07EBE028}"/>
                </a:ext>
              </a:extLst>
            </p:cNvPr>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82" name="TextBox 29">
              <a:extLst>
                <a:ext uri="{FF2B5EF4-FFF2-40B4-BE49-F238E27FC236}">
                  <a16:creationId xmlns:a16="http://schemas.microsoft.com/office/drawing/2014/main" id="{9E1CDD43-4425-4B7F-A63B-3C558D821036}"/>
                </a:ext>
              </a:extLst>
            </p:cNvPr>
            <p:cNvSpPr txBox="1"/>
            <p:nvPr/>
          </p:nvSpPr>
          <p:spPr>
            <a:xfrm>
              <a:off x="0" y="-104775"/>
              <a:ext cx="10407848" cy="709613"/>
            </a:xfrm>
            <a:prstGeom prst="rect">
              <a:avLst/>
            </a:prstGeom>
          </p:spPr>
          <p:txBody>
            <a:bodyPr lIns="0" tIns="0" rIns="0" bIns="0" rtlCol="0" anchor="t"/>
            <a:lstStyle/>
            <a:p>
              <a:pPr>
                <a:lnSpc>
                  <a:spcPts val="2375"/>
                </a:lnSpc>
              </a:pPr>
              <a:r>
                <a:rPr lang="en-US" sz="1500">
                  <a:solidFill>
                    <a:srgbClr val="405449"/>
                  </a:solidFill>
                  <a:latin typeface="Arimo"/>
                  <a:ea typeface="Arimo"/>
                  <a:cs typeface="Arimo"/>
                  <a:sym typeface="Arimo"/>
                </a:rPr>
                <a:t>• Adapté aux collections volumineuses.</a:t>
              </a:r>
            </a:p>
          </p:txBody>
        </p:sp>
      </p:grpSp>
      <p:grpSp>
        <p:nvGrpSpPr>
          <p:cNvPr id="83" name="Group 30">
            <a:extLst>
              <a:ext uri="{FF2B5EF4-FFF2-40B4-BE49-F238E27FC236}">
                <a16:creationId xmlns:a16="http://schemas.microsoft.com/office/drawing/2014/main" id="{4ABCEB0F-5C83-4097-B9EB-D85F9D267112}"/>
              </a:ext>
            </a:extLst>
          </p:cNvPr>
          <p:cNvGrpSpPr/>
          <p:nvPr/>
        </p:nvGrpSpPr>
        <p:grpSpPr>
          <a:xfrm>
            <a:off x="6818475" y="3441397"/>
            <a:ext cx="5203924" cy="604837"/>
            <a:chOff x="0" y="0"/>
            <a:chExt cx="10407848" cy="1209675"/>
          </a:xfrm>
        </p:grpSpPr>
        <p:sp>
          <p:nvSpPr>
            <p:cNvPr id="84" name="Freeform 31">
              <a:extLst>
                <a:ext uri="{FF2B5EF4-FFF2-40B4-BE49-F238E27FC236}">
                  <a16:creationId xmlns:a16="http://schemas.microsoft.com/office/drawing/2014/main" id="{502E1C7B-95EE-4970-B8B7-25035CD6DC3B}"/>
                </a:ext>
              </a:extLst>
            </p:cNvPr>
            <p:cNvSpPr/>
            <p:nvPr/>
          </p:nvSpPr>
          <p:spPr>
            <a:xfrm>
              <a:off x="0" y="0"/>
              <a:ext cx="10407848" cy="1209675"/>
            </a:xfrm>
            <a:custGeom>
              <a:avLst/>
              <a:gdLst/>
              <a:ahLst/>
              <a:cxnLst/>
              <a:rect l="l" t="t" r="r" b="b"/>
              <a:pathLst>
                <a:path w="10407848" h="1209675">
                  <a:moveTo>
                    <a:pt x="0" y="0"/>
                  </a:moveTo>
                  <a:lnTo>
                    <a:pt x="10407848" y="0"/>
                  </a:lnTo>
                  <a:lnTo>
                    <a:pt x="10407848" y="1209675"/>
                  </a:lnTo>
                  <a:lnTo>
                    <a:pt x="0" y="1209675"/>
                  </a:lnTo>
                  <a:close/>
                </a:path>
              </a:pathLst>
            </a:custGeom>
            <a:solidFill>
              <a:srgbClr val="000000">
                <a:alpha val="0"/>
              </a:srgbClr>
            </a:solidFill>
          </p:spPr>
        </p:sp>
        <p:sp>
          <p:nvSpPr>
            <p:cNvPr id="85" name="TextBox 32">
              <a:extLst>
                <a:ext uri="{FF2B5EF4-FFF2-40B4-BE49-F238E27FC236}">
                  <a16:creationId xmlns:a16="http://schemas.microsoft.com/office/drawing/2014/main" id="{330B61B2-9A55-4A16-9800-E8107BFB7FCD}"/>
                </a:ext>
              </a:extLst>
            </p:cNvPr>
            <p:cNvSpPr txBox="1"/>
            <p:nvPr/>
          </p:nvSpPr>
          <p:spPr>
            <a:xfrm>
              <a:off x="0" y="-104775"/>
              <a:ext cx="10407848" cy="1314450"/>
            </a:xfrm>
            <a:prstGeom prst="rect">
              <a:avLst/>
            </a:prstGeom>
          </p:spPr>
          <p:txBody>
            <a:bodyPr lIns="0" tIns="0" rIns="0" bIns="0" rtlCol="0" anchor="t"/>
            <a:lstStyle/>
            <a:p>
              <a:pPr>
                <a:lnSpc>
                  <a:spcPts val="2375"/>
                </a:lnSpc>
              </a:pPr>
              <a:r>
                <a:rPr lang="en-US" sz="1500" dirty="0">
                  <a:solidFill>
                    <a:srgbClr val="405449"/>
                  </a:solidFill>
                  <a:latin typeface="Arimo"/>
                  <a:ea typeface="Arimo"/>
                  <a:cs typeface="Arimo"/>
                  <a:sym typeface="Arimo"/>
                </a:rPr>
                <a:t>• </a:t>
              </a:r>
              <a:r>
                <a:rPr lang="en-US" sz="1500" dirty="0" err="1">
                  <a:solidFill>
                    <a:srgbClr val="405449"/>
                  </a:solidFill>
                  <a:latin typeface="Arimo"/>
                  <a:ea typeface="Arimo"/>
                  <a:cs typeface="Arimo"/>
                  <a:sym typeface="Arimo"/>
                </a:rPr>
                <a:t>Permet</a:t>
              </a:r>
              <a:r>
                <a:rPr lang="en-US" sz="1500" dirty="0">
                  <a:solidFill>
                    <a:srgbClr val="405449"/>
                  </a:solidFill>
                  <a:latin typeface="Arimo"/>
                  <a:ea typeface="Arimo"/>
                  <a:cs typeface="Arimo"/>
                  <a:sym typeface="Arimo"/>
                </a:rPr>
                <a:t> </a:t>
              </a:r>
              <a:r>
                <a:rPr lang="en-US" sz="1500" dirty="0" err="1">
                  <a:solidFill>
                    <a:srgbClr val="405449"/>
                  </a:solidFill>
                  <a:latin typeface="Arimo"/>
                  <a:ea typeface="Arimo"/>
                  <a:cs typeface="Arimo"/>
                  <a:sym typeface="Arimo"/>
                </a:rPr>
                <a:t>une</a:t>
              </a:r>
              <a:r>
                <a:rPr lang="en-US" sz="1500" dirty="0">
                  <a:solidFill>
                    <a:srgbClr val="405449"/>
                  </a:solidFill>
                  <a:latin typeface="Arimo"/>
                  <a:ea typeface="Arimo"/>
                  <a:cs typeface="Arimo"/>
                  <a:sym typeface="Arimo"/>
                </a:rPr>
                <a:t> mise à jour et </a:t>
              </a:r>
              <a:r>
                <a:rPr lang="en-US" sz="1500" dirty="0" err="1">
                  <a:solidFill>
                    <a:srgbClr val="405449"/>
                  </a:solidFill>
                  <a:latin typeface="Arimo"/>
                  <a:ea typeface="Arimo"/>
                  <a:cs typeface="Arimo"/>
                  <a:sym typeface="Arimo"/>
                </a:rPr>
                <a:t>une</a:t>
              </a:r>
              <a:r>
                <a:rPr lang="en-US" sz="1500" dirty="0">
                  <a:solidFill>
                    <a:srgbClr val="405449"/>
                  </a:solidFill>
                  <a:latin typeface="Arimo"/>
                  <a:ea typeface="Arimo"/>
                  <a:cs typeface="Arimo"/>
                  <a:sym typeface="Arimo"/>
                </a:rPr>
                <a:t> </a:t>
              </a:r>
              <a:r>
                <a:rPr lang="en-US" sz="1500" dirty="0" err="1">
                  <a:solidFill>
                    <a:srgbClr val="405449"/>
                  </a:solidFill>
                  <a:latin typeface="Arimo"/>
                  <a:ea typeface="Arimo"/>
                  <a:cs typeface="Arimo"/>
                  <a:sym typeface="Arimo"/>
                </a:rPr>
                <a:t>réutilisation</a:t>
              </a:r>
              <a:r>
                <a:rPr lang="en-US" sz="1500" dirty="0">
                  <a:solidFill>
                    <a:srgbClr val="405449"/>
                  </a:solidFill>
                  <a:latin typeface="Arimo"/>
                  <a:ea typeface="Arimo"/>
                  <a:cs typeface="Arimo"/>
                  <a:sym typeface="Arimo"/>
                </a:rPr>
                <a:t> </a:t>
              </a:r>
              <a:r>
                <a:rPr lang="en-US" sz="1500" dirty="0" err="1">
                  <a:solidFill>
                    <a:srgbClr val="405449"/>
                  </a:solidFill>
                  <a:latin typeface="Arimo"/>
                  <a:ea typeface="Arimo"/>
                  <a:cs typeface="Arimo"/>
                  <a:sym typeface="Arimo"/>
                </a:rPr>
                <a:t>efficaces</a:t>
              </a:r>
              <a:r>
                <a:rPr lang="en-US" sz="1500" dirty="0">
                  <a:solidFill>
                    <a:srgbClr val="405449"/>
                  </a:solidFill>
                  <a:latin typeface="Arimo"/>
                  <a:ea typeface="Arimo"/>
                  <a:cs typeface="Arimo"/>
                  <a:sym typeface="Arimo"/>
                </a:rPr>
                <a:t> des </a:t>
              </a:r>
              <a:r>
                <a:rPr lang="en-US" sz="1500" dirty="0" err="1">
                  <a:solidFill>
                    <a:srgbClr val="405449"/>
                  </a:solidFill>
                  <a:latin typeface="Arimo"/>
                  <a:ea typeface="Arimo"/>
                  <a:cs typeface="Arimo"/>
                  <a:sym typeface="Arimo"/>
                </a:rPr>
                <a:t>données</a:t>
              </a:r>
              <a:r>
                <a:rPr lang="en-US" sz="1500" dirty="0">
                  <a:solidFill>
                    <a:srgbClr val="405449"/>
                  </a:solidFill>
                  <a:latin typeface="Arimo"/>
                  <a:ea typeface="Arimo"/>
                  <a:cs typeface="Arimo"/>
                  <a:sym typeface="Arimo"/>
                </a:rPr>
                <a:t>.</a:t>
              </a:r>
            </a:p>
          </p:txBody>
        </p:sp>
      </p:grpSp>
      <p:grpSp>
        <p:nvGrpSpPr>
          <p:cNvPr id="86" name="组合 3">
            <a:extLst>
              <a:ext uri="{FF2B5EF4-FFF2-40B4-BE49-F238E27FC236}">
                <a16:creationId xmlns:a16="http://schemas.microsoft.com/office/drawing/2014/main" id="{36BEF8C0-8F04-4E96-BFF6-BE317153E1F0}"/>
              </a:ext>
            </a:extLst>
          </p:cNvPr>
          <p:cNvGrpSpPr/>
          <p:nvPr/>
        </p:nvGrpSpPr>
        <p:grpSpPr>
          <a:xfrm>
            <a:off x="412048" y="1699925"/>
            <a:ext cx="3547393" cy="927652"/>
            <a:chOff x="6219515" y="1556692"/>
            <a:chExt cx="3716299" cy="971821"/>
          </a:xfrm>
        </p:grpSpPr>
        <p:sp>
          <p:nvSpPr>
            <p:cNvPr id="87" name="椭圆 4">
              <a:extLst>
                <a:ext uri="{FF2B5EF4-FFF2-40B4-BE49-F238E27FC236}">
                  <a16:creationId xmlns:a16="http://schemas.microsoft.com/office/drawing/2014/main" id="{E78A5BD2-0E1F-461C-A7FD-E027E0313946}"/>
                </a:ext>
              </a:extLst>
            </p:cNvPr>
            <p:cNvSpPr/>
            <p:nvPr/>
          </p:nvSpPr>
          <p:spPr>
            <a:xfrm>
              <a:off x="6219515" y="1749077"/>
              <a:ext cx="587054" cy="587051"/>
            </a:xfrm>
            <a:prstGeom prst="ellipse">
              <a:avLst/>
            </a:prstGeom>
            <a:solidFill>
              <a:srgbClr val="C6AF9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tx1">
                    <a:lumMod val="75000"/>
                    <a:lumOff val="25000"/>
                  </a:schemeClr>
                </a:solidFill>
                <a:cs typeface="+mn-ea"/>
                <a:sym typeface="+mn-lt"/>
              </a:endParaRPr>
            </a:p>
          </p:txBody>
        </p:sp>
        <p:grpSp>
          <p:nvGrpSpPr>
            <p:cNvPr id="88" name="组合 5">
              <a:extLst>
                <a:ext uri="{FF2B5EF4-FFF2-40B4-BE49-F238E27FC236}">
                  <a16:creationId xmlns:a16="http://schemas.microsoft.com/office/drawing/2014/main" id="{2599AE27-3B27-4201-B308-1EB8089E0443}"/>
                </a:ext>
              </a:extLst>
            </p:cNvPr>
            <p:cNvGrpSpPr/>
            <p:nvPr/>
          </p:nvGrpSpPr>
          <p:grpSpPr>
            <a:xfrm>
              <a:off x="7728851" y="1556692"/>
              <a:ext cx="2206963" cy="971821"/>
              <a:chOff x="7081025" y="1693322"/>
              <a:chExt cx="2206963" cy="971821"/>
            </a:xfrm>
          </p:grpSpPr>
          <p:sp>
            <p:nvSpPr>
              <p:cNvPr id="90" name="圆角矩形 16">
                <a:extLst>
                  <a:ext uri="{FF2B5EF4-FFF2-40B4-BE49-F238E27FC236}">
                    <a16:creationId xmlns:a16="http://schemas.microsoft.com/office/drawing/2014/main" id="{C16005FF-BA47-4CC4-A072-96D3D14451F9}"/>
                  </a:ext>
                </a:extLst>
              </p:cNvPr>
              <p:cNvSpPr/>
              <p:nvPr/>
            </p:nvSpPr>
            <p:spPr>
              <a:xfrm>
                <a:off x="7081025" y="1693322"/>
                <a:ext cx="2206963" cy="971821"/>
              </a:xfrm>
              <a:prstGeom prst="roundRect">
                <a:avLst>
                  <a:gd name="adj" fmla="val 50000"/>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cs typeface="+mn-ea"/>
                  <a:sym typeface="+mn-lt"/>
                </a:endParaRPr>
              </a:p>
            </p:txBody>
          </p:sp>
          <p:sp>
            <p:nvSpPr>
              <p:cNvPr id="91" name="文本框 9">
                <a:extLst>
                  <a:ext uri="{FF2B5EF4-FFF2-40B4-BE49-F238E27FC236}">
                    <a16:creationId xmlns:a16="http://schemas.microsoft.com/office/drawing/2014/main" id="{7408AEF2-4585-439A-BE51-967622BECA1D}"/>
                  </a:ext>
                </a:extLst>
              </p:cNvPr>
              <p:cNvSpPr txBox="1"/>
              <p:nvPr/>
            </p:nvSpPr>
            <p:spPr>
              <a:xfrm>
                <a:off x="7515019" y="1932926"/>
                <a:ext cx="1547119" cy="405726"/>
              </a:xfrm>
              <a:prstGeom prst="rect">
                <a:avLst/>
              </a:prstGeom>
              <a:noFill/>
            </p:spPr>
            <p:txBody>
              <a:bodyPr wrap="square" rtlCol="0">
                <a:spAutoFit/>
              </a:bodyPr>
              <a:lstStyle/>
              <a:p>
                <a:pPr>
                  <a:lnSpc>
                    <a:spcPts val="2291"/>
                  </a:lnSpc>
                </a:pPr>
                <a:r>
                  <a:rPr lang="en-US" sz="2000" b="1" dirty="0" err="1">
                    <a:solidFill>
                      <a:srgbClr val="3B4540"/>
                    </a:solidFill>
                    <a:latin typeface="Fraunces Bold"/>
                    <a:ea typeface="Fraunces Bold"/>
                    <a:cs typeface="Fraunces Bold"/>
                    <a:sym typeface="Fraunces Bold"/>
                  </a:rPr>
                  <a:t>Définition</a:t>
                </a:r>
                <a:endParaRPr lang="en-US" sz="2000" b="1" dirty="0">
                  <a:solidFill>
                    <a:srgbClr val="3B4540"/>
                  </a:solidFill>
                  <a:latin typeface="Fraunces Bold"/>
                  <a:ea typeface="Fraunces Bold"/>
                  <a:cs typeface="Fraunces Bold"/>
                  <a:sym typeface="Fraunces Bold"/>
                </a:endParaRPr>
              </a:p>
            </p:txBody>
          </p:sp>
        </p:grpSp>
        <p:sp>
          <p:nvSpPr>
            <p:cNvPr id="89" name="任意多边形 18">
              <a:extLst>
                <a:ext uri="{FF2B5EF4-FFF2-40B4-BE49-F238E27FC236}">
                  <a16:creationId xmlns:a16="http://schemas.microsoft.com/office/drawing/2014/main" id="{A8528A9B-E255-4AAC-B1AF-2EB000FBD39C}"/>
                </a:ext>
              </a:extLst>
            </p:cNvPr>
            <p:cNvSpPr/>
            <p:nvPr/>
          </p:nvSpPr>
          <p:spPr>
            <a:xfrm>
              <a:off x="7180171" y="1943627"/>
              <a:ext cx="175077" cy="197951"/>
            </a:xfrm>
            <a:custGeom>
              <a:avLst/>
              <a:gdLst>
                <a:gd name="connsiteX0" fmla="*/ 1496663 w 1635382"/>
                <a:gd name="connsiteY0" fmla="*/ 679532 h 1849045"/>
                <a:gd name="connsiteX1" fmla="*/ 432721 w 1635382"/>
                <a:gd name="connsiteY1" fmla="*/ 41167 h 1849045"/>
                <a:gd name="connsiteX2" fmla="*/ 0 w 1635382"/>
                <a:gd name="connsiteY2" fmla="*/ 286245 h 1849045"/>
                <a:gd name="connsiteX3" fmla="*/ 0 w 1635382"/>
                <a:gd name="connsiteY3" fmla="*/ 1562881 h 1849045"/>
                <a:gd name="connsiteX4" fmla="*/ 432721 w 1635382"/>
                <a:gd name="connsiteY4" fmla="*/ 1807864 h 1849045"/>
                <a:gd name="connsiteX5" fmla="*/ 1496568 w 1635382"/>
                <a:gd name="connsiteY5" fmla="*/ 1169594 h 1849045"/>
                <a:gd name="connsiteX6" fmla="*/ 1496663 w 1635382"/>
                <a:gd name="connsiteY6" fmla="*/ 679532 h 184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382" h="1849045">
                  <a:moveTo>
                    <a:pt x="1496663" y="679532"/>
                  </a:moveTo>
                  <a:lnTo>
                    <a:pt x="432721" y="41167"/>
                  </a:lnTo>
                  <a:cubicBezTo>
                    <a:pt x="242316" y="-73133"/>
                    <a:pt x="0" y="64122"/>
                    <a:pt x="0" y="286245"/>
                  </a:cubicBezTo>
                  <a:lnTo>
                    <a:pt x="0" y="1562881"/>
                  </a:lnTo>
                  <a:cubicBezTo>
                    <a:pt x="0" y="1785004"/>
                    <a:pt x="242316" y="1922164"/>
                    <a:pt x="432721" y="1807864"/>
                  </a:cubicBezTo>
                  <a:lnTo>
                    <a:pt x="1496568" y="1169594"/>
                  </a:lnTo>
                  <a:cubicBezTo>
                    <a:pt x="1681639" y="1058532"/>
                    <a:pt x="1681639" y="790499"/>
                    <a:pt x="1496663" y="679532"/>
                  </a:cubicBezTo>
                  <a:close/>
                </a:path>
              </a:pathLst>
            </a:custGeom>
            <a:solidFill>
              <a:srgbClr val="C6AF9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32500" lnSpcReduction="20000"/>
            </a:bodyPr>
            <a:lstStyle/>
            <a:p>
              <a:pPr algn="ctr" defTabSz="913765"/>
              <a:endParaRPr lang="zh-CN" altLang="en-US" sz="2000" b="1" dirty="0">
                <a:solidFill>
                  <a:schemeClr val="tx1">
                    <a:lumMod val="75000"/>
                    <a:lumOff val="25000"/>
                  </a:schemeClr>
                </a:solidFill>
                <a:cs typeface="+mn-ea"/>
                <a:sym typeface="+mn-lt"/>
              </a:endParaRPr>
            </a:p>
          </p:txBody>
        </p:sp>
      </p:grpSp>
      <p:sp>
        <p:nvSpPr>
          <p:cNvPr id="92" name="文本框 30">
            <a:extLst>
              <a:ext uri="{FF2B5EF4-FFF2-40B4-BE49-F238E27FC236}">
                <a16:creationId xmlns:a16="http://schemas.microsoft.com/office/drawing/2014/main" id="{43CD1D68-7483-438F-AF38-4F0570C5B4C4}"/>
              </a:ext>
            </a:extLst>
          </p:cNvPr>
          <p:cNvSpPr txBox="1"/>
          <p:nvPr/>
        </p:nvSpPr>
        <p:spPr>
          <a:xfrm>
            <a:off x="427228" y="1984215"/>
            <a:ext cx="560372" cy="400110"/>
          </a:xfrm>
          <a:prstGeom prst="rect">
            <a:avLst/>
          </a:prstGeom>
          <a:noFill/>
          <a:effectLst/>
        </p:spPr>
        <p:txBody>
          <a:bodyPr wrap="square" rtlCol="0">
            <a:spAutoFit/>
          </a:bodyPr>
          <a:lstStyle/>
          <a:p>
            <a:pPr algn="ctr">
              <a:buSzPct val="25000"/>
              <a:defRPr/>
            </a:pPr>
            <a:r>
              <a:rPr lang="en-US" altLang="zh-CN" sz="2000" b="1" cap="all" dirty="0">
                <a:solidFill>
                  <a:schemeClr val="bg1"/>
                </a:solidFill>
                <a:cs typeface="+mn-ea"/>
                <a:sym typeface="+mn-lt"/>
              </a:rPr>
              <a:t>01</a:t>
            </a:r>
            <a:endParaRPr lang="zh-CN" altLang="en-US" sz="2000" b="1" cap="all" dirty="0">
              <a:solidFill>
                <a:schemeClr val="bg1"/>
              </a:solidFill>
              <a:cs typeface="+mn-ea"/>
              <a:sym typeface="+mn-lt"/>
            </a:endParaRPr>
          </a:p>
        </p:txBody>
      </p:sp>
      <p:grpSp>
        <p:nvGrpSpPr>
          <p:cNvPr id="93" name="组合 10">
            <a:extLst>
              <a:ext uri="{FF2B5EF4-FFF2-40B4-BE49-F238E27FC236}">
                <a16:creationId xmlns:a16="http://schemas.microsoft.com/office/drawing/2014/main" id="{3205B2CE-3A93-43B5-A8C2-4617824D7740}"/>
              </a:ext>
            </a:extLst>
          </p:cNvPr>
          <p:cNvGrpSpPr/>
          <p:nvPr/>
        </p:nvGrpSpPr>
        <p:grpSpPr>
          <a:xfrm>
            <a:off x="429804" y="3804262"/>
            <a:ext cx="5440414" cy="927652"/>
            <a:chOff x="4524532" y="2675818"/>
            <a:chExt cx="5699455" cy="971821"/>
          </a:xfrm>
        </p:grpSpPr>
        <p:sp>
          <p:nvSpPr>
            <p:cNvPr id="94" name="椭圆 11">
              <a:extLst>
                <a:ext uri="{FF2B5EF4-FFF2-40B4-BE49-F238E27FC236}">
                  <a16:creationId xmlns:a16="http://schemas.microsoft.com/office/drawing/2014/main" id="{BC71CF5E-5570-4D10-99D5-78CC1ACDD8C7}"/>
                </a:ext>
              </a:extLst>
            </p:cNvPr>
            <p:cNvSpPr/>
            <p:nvPr/>
          </p:nvSpPr>
          <p:spPr>
            <a:xfrm>
              <a:off x="4524532" y="2868203"/>
              <a:ext cx="587054" cy="587051"/>
            </a:xfrm>
            <a:prstGeom prst="ellipse">
              <a:avLst/>
            </a:prstGeom>
            <a:solidFill>
              <a:srgbClr val="206A5D"/>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tx1">
                    <a:lumMod val="75000"/>
                    <a:lumOff val="25000"/>
                  </a:schemeClr>
                </a:solidFill>
                <a:cs typeface="+mn-ea"/>
                <a:sym typeface="+mn-lt"/>
              </a:endParaRPr>
            </a:p>
          </p:txBody>
        </p:sp>
        <p:grpSp>
          <p:nvGrpSpPr>
            <p:cNvPr id="95" name="组合 12">
              <a:extLst>
                <a:ext uri="{FF2B5EF4-FFF2-40B4-BE49-F238E27FC236}">
                  <a16:creationId xmlns:a16="http://schemas.microsoft.com/office/drawing/2014/main" id="{4749EF8C-6215-4EFE-A096-F58DB93CBF46}"/>
                </a:ext>
              </a:extLst>
            </p:cNvPr>
            <p:cNvGrpSpPr/>
            <p:nvPr/>
          </p:nvGrpSpPr>
          <p:grpSpPr>
            <a:xfrm>
              <a:off x="6096000" y="2675818"/>
              <a:ext cx="4127987" cy="971821"/>
              <a:chOff x="7081025" y="1693322"/>
              <a:chExt cx="4127987" cy="971821"/>
            </a:xfrm>
          </p:grpSpPr>
          <p:sp>
            <p:nvSpPr>
              <p:cNvPr id="97" name="圆角矩形 20">
                <a:extLst>
                  <a:ext uri="{FF2B5EF4-FFF2-40B4-BE49-F238E27FC236}">
                    <a16:creationId xmlns:a16="http://schemas.microsoft.com/office/drawing/2014/main" id="{849221BB-A384-4BEB-B60E-2ACCF498007B}"/>
                  </a:ext>
                </a:extLst>
              </p:cNvPr>
              <p:cNvSpPr/>
              <p:nvPr/>
            </p:nvSpPr>
            <p:spPr>
              <a:xfrm>
                <a:off x="7081025" y="1693322"/>
                <a:ext cx="3026952" cy="971821"/>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cs typeface="+mn-ea"/>
                  <a:sym typeface="+mn-lt"/>
                </a:endParaRPr>
              </a:p>
            </p:txBody>
          </p:sp>
          <p:sp>
            <p:nvSpPr>
              <p:cNvPr id="98" name="文本框 19">
                <a:extLst>
                  <a:ext uri="{FF2B5EF4-FFF2-40B4-BE49-F238E27FC236}">
                    <a16:creationId xmlns:a16="http://schemas.microsoft.com/office/drawing/2014/main" id="{AA0246DB-9BDA-464C-9E6B-263E31FB08B7}"/>
                  </a:ext>
                </a:extLst>
              </p:cNvPr>
              <p:cNvSpPr txBox="1"/>
              <p:nvPr/>
            </p:nvSpPr>
            <p:spPr>
              <a:xfrm>
                <a:off x="7504765" y="1932706"/>
                <a:ext cx="3704247" cy="405726"/>
              </a:xfrm>
              <a:prstGeom prst="rect">
                <a:avLst/>
              </a:prstGeom>
              <a:noFill/>
            </p:spPr>
            <p:txBody>
              <a:bodyPr wrap="square" rtlCol="0">
                <a:spAutoFit/>
              </a:bodyPr>
              <a:lstStyle/>
              <a:p>
                <a:pPr>
                  <a:lnSpc>
                    <a:spcPts val="2291"/>
                  </a:lnSpc>
                </a:pPr>
                <a:r>
                  <a:rPr lang="en-US" sz="2000" b="1" dirty="0" err="1">
                    <a:solidFill>
                      <a:srgbClr val="3B4540"/>
                    </a:solidFill>
                    <a:latin typeface="Fraunces Bold"/>
                    <a:ea typeface="Fraunces Bold"/>
                    <a:cs typeface="Fraunces Bold"/>
                    <a:sym typeface="Fraunces Bold"/>
                  </a:rPr>
                  <a:t>Quand</a:t>
                </a:r>
                <a:r>
                  <a:rPr lang="en-US" sz="2000" b="1" dirty="0">
                    <a:solidFill>
                      <a:srgbClr val="3B4540"/>
                    </a:solidFill>
                    <a:latin typeface="Fraunces Bold"/>
                    <a:ea typeface="Fraunces Bold"/>
                    <a:cs typeface="Fraunces Bold"/>
                    <a:sym typeface="Fraunces Bold"/>
                  </a:rPr>
                  <a:t> </a:t>
                </a:r>
                <a:r>
                  <a:rPr lang="en-US" sz="2000" b="1" dirty="0" err="1">
                    <a:solidFill>
                      <a:srgbClr val="3B4540"/>
                    </a:solidFill>
                    <a:latin typeface="Fraunces Bold"/>
                    <a:ea typeface="Fraunces Bold"/>
                    <a:cs typeface="Fraunces Bold"/>
                    <a:sym typeface="Fraunces Bold"/>
                  </a:rPr>
                  <a:t>l'utiliser</a:t>
                </a:r>
                <a:r>
                  <a:rPr lang="en-US" sz="2000" b="1" dirty="0">
                    <a:solidFill>
                      <a:srgbClr val="3B4540"/>
                    </a:solidFill>
                    <a:latin typeface="Fraunces Bold"/>
                    <a:ea typeface="Fraunces Bold"/>
                    <a:cs typeface="Fraunces Bold"/>
                    <a:sym typeface="Fraunces Bold"/>
                  </a:rPr>
                  <a:t> ?</a:t>
                </a:r>
              </a:p>
            </p:txBody>
          </p:sp>
        </p:grpSp>
        <p:sp>
          <p:nvSpPr>
            <p:cNvPr id="96" name="任意多边形 23">
              <a:extLst>
                <a:ext uri="{FF2B5EF4-FFF2-40B4-BE49-F238E27FC236}">
                  <a16:creationId xmlns:a16="http://schemas.microsoft.com/office/drawing/2014/main" id="{3BE73091-89F7-4F85-8306-3B4734BE3A8F}"/>
                </a:ext>
              </a:extLst>
            </p:cNvPr>
            <p:cNvSpPr/>
            <p:nvPr/>
          </p:nvSpPr>
          <p:spPr>
            <a:xfrm>
              <a:off x="5547320" y="3062753"/>
              <a:ext cx="175077" cy="197951"/>
            </a:xfrm>
            <a:custGeom>
              <a:avLst/>
              <a:gdLst>
                <a:gd name="connsiteX0" fmla="*/ 1496663 w 1635382"/>
                <a:gd name="connsiteY0" fmla="*/ 679532 h 1849045"/>
                <a:gd name="connsiteX1" fmla="*/ 432721 w 1635382"/>
                <a:gd name="connsiteY1" fmla="*/ 41167 h 1849045"/>
                <a:gd name="connsiteX2" fmla="*/ 0 w 1635382"/>
                <a:gd name="connsiteY2" fmla="*/ 286245 h 1849045"/>
                <a:gd name="connsiteX3" fmla="*/ 0 w 1635382"/>
                <a:gd name="connsiteY3" fmla="*/ 1562881 h 1849045"/>
                <a:gd name="connsiteX4" fmla="*/ 432721 w 1635382"/>
                <a:gd name="connsiteY4" fmla="*/ 1807864 h 1849045"/>
                <a:gd name="connsiteX5" fmla="*/ 1496568 w 1635382"/>
                <a:gd name="connsiteY5" fmla="*/ 1169594 h 1849045"/>
                <a:gd name="connsiteX6" fmla="*/ 1496663 w 1635382"/>
                <a:gd name="connsiteY6" fmla="*/ 679532 h 184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382" h="1849045">
                  <a:moveTo>
                    <a:pt x="1496663" y="679532"/>
                  </a:moveTo>
                  <a:lnTo>
                    <a:pt x="432721" y="41167"/>
                  </a:lnTo>
                  <a:cubicBezTo>
                    <a:pt x="242316" y="-73133"/>
                    <a:pt x="0" y="64122"/>
                    <a:pt x="0" y="286245"/>
                  </a:cubicBezTo>
                  <a:lnTo>
                    <a:pt x="0" y="1562881"/>
                  </a:lnTo>
                  <a:cubicBezTo>
                    <a:pt x="0" y="1785004"/>
                    <a:pt x="242316" y="1922164"/>
                    <a:pt x="432721" y="1807864"/>
                  </a:cubicBezTo>
                  <a:lnTo>
                    <a:pt x="1496568" y="1169594"/>
                  </a:lnTo>
                  <a:cubicBezTo>
                    <a:pt x="1681639" y="1058532"/>
                    <a:pt x="1681639" y="790499"/>
                    <a:pt x="1496663" y="679532"/>
                  </a:cubicBezTo>
                  <a:close/>
                </a:path>
              </a:pathLst>
            </a:custGeom>
            <a:solidFill>
              <a:srgbClr val="206A5D"/>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32500" lnSpcReduction="20000"/>
            </a:bodyPr>
            <a:lstStyle/>
            <a:p>
              <a:pPr algn="ctr" defTabSz="913765"/>
              <a:endParaRPr lang="zh-CN" altLang="en-US" sz="2000" b="1" dirty="0">
                <a:solidFill>
                  <a:schemeClr val="tx1">
                    <a:lumMod val="75000"/>
                    <a:lumOff val="25000"/>
                  </a:schemeClr>
                </a:solidFill>
                <a:cs typeface="+mn-ea"/>
                <a:sym typeface="+mn-lt"/>
              </a:endParaRPr>
            </a:p>
          </p:txBody>
        </p:sp>
      </p:grpSp>
      <p:sp>
        <p:nvSpPr>
          <p:cNvPr id="99" name="文本框 32">
            <a:extLst>
              <a:ext uri="{FF2B5EF4-FFF2-40B4-BE49-F238E27FC236}">
                <a16:creationId xmlns:a16="http://schemas.microsoft.com/office/drawing/2014/main" id="{41553B33-9771-4970-8DEC-24091AF729E0}"/>
              </a:ext>
            </a:extLst>
          </p:cNvPr>
          <p:cNvSpPr txBox="1"/>
          <p:nvPr/>
        </p:nvSpPr>
        <p:spPr>
          <a:xfrm>
            <a:off x="438689" y="4063155"/>
            <a:ext cx="560372" cy="400110"/>
          </a:xfrm>
          <a:prstGeom prst="rect">
            <a:avLst/>
          </a:prstGeom>
          <a:noFill/>
          <a:effectLst/>
        </p:spPr>
        <p:txBody>
          <a:bodyPr wrap="square" rtlCol="0">
            <a:spAutoFit/>
          </a:bodyPr>
          <a:lstStyle/>
          <a:p>
            <a:pPr algn="ctr">
              <a:buSzPct val="25000"/>
              <a:defRPr/>
            </a:pPr>
            <a:r>
              <a:rPr lang="en-US" altLang="zh-CN" sz="2000" b="1" cap="all" dirty="0">
                <a:solidFill>
                  <a:schemeClr val="bg1"/>
                </a:solidFill>
                <a:cs typeface="+mn-ea"/>
                <a:sym typeface="+mn-lt"/>
              </a:rPr>
              <a:t>02</a:t>
            </a:r>
            <a:endParaRPr lang="zh-CN" altLang="en-US" sz="2000" b="1" cap="all" dirty="0">
              <a:solidFill>
                <a:schemeClr val="bg1"/>
              </a:solidFill>
              <a:cs typeface="+mn-ea"/>
              <a:sym typeface="+mn-lt"/>
            </a:endParaRPr>
          </a:p>
        </p:txBody>
      </p:sp>
      <p:sp>
        <p:nvSpPr>
          <p:cNvPr id="100" name="TextBox 35">
            <a:extLst>
              <a:ext uri="{FF2B5EF4-FFF2-40B4-BE49-F238E27FC236}">
                <a16:creationId xmlns:a16="http://schemas.microsoft.com/office/drawing/2014/main" id="{E0E5B642-9A1D-4962-9DEB-03610D61F341}"/>
              </a:ext>
            </a:extLst>
          </p:cNvPr>
          <p:cNvSpPr txBox="1"/>
          <p:nvPr/>
        </p:nvSpPr>
        <p:spPr>
          <a:xfrm>
            <a:off x="6830911" y="4174144"/>
            <a:ext cx="5176308" cy="657224"/>
          </a:xfrm>
          <a:prstGeom prst="rect">
            <a:avLst/>
          </a:prstGeom>
        </p:spPr>
        <p:txBody>
          <a:bodyPr lIns="0" tIns="0" rIns="0" bIns="0" rtlCol="0" anchor="t"/>
          <a:lstStyle/>
          <a:p>
            <a:pPr>
              <a:lnSpc>
                <a:spcPts val="2375"/>
              </a:lnSpc>
            </a:pPr>
            <a:r>
              <a:rPr lang="en-US" sz="1500" dirty="0">
                <a:solidFill>
                  <a:srgbClr val="405449"/>
                </a:solidFill>
                <a:latin typeface="Arimo"/>
                <a:ea typeface="Arimo"/>
                <a:cs typeface="Arimo"/>
                <a:sym typeface="Arimo"/>
              </a:rPr>
              <a:t>• </a:t>
            </a:r>
            <a:r>
              <a:rPr lang="en-US" sz="1500" dirty="0" err="1">
                <a:solidFill>
                  <a:srgbClr val="405449"/>
                </a:solidFill>
                <a:latin typeface="Arimo"/>
                <a:ea typeface="Arimo"/>
                <a:cs typeface="Arimo"/>
                <a:sym typeface="Arimo"/>
              </a:rPr>
              <a:t>Favorise</a:t>
            </a:r>
            <a:r>
              <a:rPr lang="en-US" sz="1500" dirty="0">
                <a:solidFill>
                  <a:srgbClr val="405449"/>
                </a:solidFill>
                <a:latin typeface="Arimo"/>
                <a:ea typeface="Arimo"/>
                <a:cs typeface="Arimo"/>
                <a:sym typeface="Arimo"/>
              </a:rPr>
              <a:t> la </a:t>
            </a:r>
            <a:r>
              <a:rPr lang="en-US" sz="1500" dirty="0" err="1">
                <a:solidFill>
                  <a:srgbClr val="405449"/>
                </a:solidFill>
                <a:latin typeface="Arimo"/>
                <a:ea typeface="Arimo"/>
                <a:cs typeface="Arimo"/>
                <a:sym typeface="Arimo"/>
              </a:rPr>
              <a:t>flexibilité</a:t>
            </a:r>
            <a:r>
              <a:rPr lang="en-US" sz="1500" dirty="0">
                <a:solidFill>
                  <a:srgbClr val="405449"/>
                </a:solidFill>
                <a:latin typeface="Arimo"/>
                <a:ea typeface="Arimo"/>
                <a:cs typeface="Arimo"/>
                <a:sym typeface="Arimo"/>
              </a:rPr>
              <a:t> et </a:t>
            </a:r>
            <a:r>
              <a:rPr lang="en-US" sz="1500" dirty="0" err="1">
                <a:solidFill>
                  <a:srgbClr val="405449"/>
                </a:solidFill>
                <a:latin typeface="Arimo"/>
                <a:ea typeface="Arimo"/>
                <a:cs typeface="Arimo"/>
                <a:sym typeface="Arimo"/>
              </a:rPr>
              <a:t>l'évolutivité</a:t>
            </a:r>
            <a:r>
              <a:rPr lang="en-US" sz="1500" dirty="0">
                <a:solidFill>
                  <a:srgbClr val="405449"/>
                </a:solidFill>
                <a:latin typeface="Arimo"/>
                <a:ea typeface="Arimo"/>
                <a:cs typeface="Arimo"/>
                <a:sym typeface="Arimo"/>
              </a:rPr>
              <a:t> des structures de </a:t>
            </a:r>
            <a:r>
              <a:rPr lang="en-US" sz="1500" dirty="0" err="1">
                <a:solidFill>
                  <a:srgbClr val="405449"/>
                </a:solidFill>
                <a:latin typeface="Arimo"/>
                <a:ea typeface="Arimo"/>
                <a:cs typeface="Arimo"/>
                <a:sym typeface="Arimo"/>
              </a:rPr>
              <a:t>données</a:t>
            </a:r>
            <a:r>
              <a:rPr lang="en-US" sz="1500" dirty="0">
                <a:solidFill>
                  <a:srgbClr val="405449"/>
                </a:solidFill>
                <a:latin typeface="Arimo"/>
                <a:ea typeface="Arimo"/>
                <a:cs typeface="Arimo"/>
                <a:sym typeface="Arimo"/>
              </a:rPr>
              <a:t>.</a:t>
            </a:r>
          </a:p>
        </p:txBody>
      </p:sp>
      <p:grpSp>
        <p:nvGrpSpPr>
          <p:cNvPr id="101" name="组合 20">
            <a:extLst>
              <a:ext uri="{FF2B5EF4-FFF2-40B4-BE49-F238E27FC236}">
                <a16:creationId xmlns:a16="http://schemas.microsoft.com/office/drawing/2014/main" id="{E5D9FC52-389C-4104-8FBE-60DAD4C3959D}"/>
              </a:ext>
            </a:extLst>
          </p:cNvPr>
          <p:cNvGrpSpPr/>
          <p:nvPr/>
        </p:nvGrpSpPr>
        <p:grpSpPr>
          <a:xfrm>
            <a:off x="6191205" y="1658892"/>
            <a:ext cx="5538830" cy="927652"/>
            <a:chOff x="6219514" y="3843577"/>
            <a:chExt cx="5802557" cy="971821"/>
          </a:xfrm>
        </p:grpSpPr>
        <p:sp>
          <p:nvSpPr>
            <p:cNvPr id="102" name="椭圆 21">
              <a:extLst>
                <a:ext uri="{FF2B5EF4-FFF2-40B4-BE49-F238E27FC236}">
                  <a16:creationId xmlns:a16="http://schemas.microsoft.com/office/drawing/2014/main" id="{2951B834-F60E-4E9C-8106-09EC91E1409B}"/>
                </a:ext>
              </a:extLst>
            </p:cNvPr>
            <p:cNvSpPr/>
            <p:nvPr/>
          </p:nvSpPr>
          <p:spPr>
            <a:xfrm>
              <a:off x="6219514" y="4035962"/>
              <a:ext cx="587054" cy="587051"/>
            </a:xfrm>
            <a:prstGeom prst="ellipse">
              <a:avLst/>
            </a:prstGeom>
            <a:solidFill>
              <a:srgbClr val="C6AF9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tx1">
                    <a:lumMod val="75000"/>
                    <a:lumOff val="25000"/>
                  </a:schemeClr>
                </a:solidFill>
                <a:cs typeface="+mn-ea"/>
                <a:sym typeface="+mn-lt"/>
              </a:endParaRPr>
            </a:p>
          </p:txBody>
        </p:sp>
        <p:grpSp>
          <p:nvGrpSpPr>
            <p:cNvPr id="103" name="组合 22">
              <a:extLst>
                <a:ext uri="{FF2B5EF4-FFF2-40B4-BE49-F238E27FC236}">
                  <a16:creationId xmlns:a16="http://schemas.microsoft.com/office/drawing/2014/main" id="{6E5A4A63-5A55-4520-94A0-EF13302EB9B2}"/>
                </a:ext>
              </a:extLst>
            </p:cNvPr>
            <p:cNvGrpSpPr/>
            <p:nvPr/>
          </p:nvGrpSpPr>
          <p:grpSpPr>
            <a:xfrm>
              <a:off x="7728851" y="3843577"/>
              <a:ext cx="4293220" cy="971821"/>
              <a:chOff x="7081025" y="1693322"/>
              <a:chExt cx="4293220" cy="971821"/>
            </a:xfrm>
          </p:grpSpPr>
          <p:sp>
            <p:nvSpPr>
              <p:cNvPr id="105" name="圆角矩形 25">
                <a:extLst>
                  <a:ext uri="{FF2B5EF4-FFF2-40B4-BE49-F238E27FC236}">
                    <a16:creationId xmlns:a16="http://schemas.microsoft.com/office/drawing/2014/main" id="{E71E7087-B912-4BA3-AD3E-F2F550C9C254}"/>
                  </a:ext>
                </a:extLst>
              </p:cNvPr>
              <p:cNvSpPr/>
              <p:nvPr/>
            </p:nvSpPr>
            <p:spPr>
              <a:xfrm>
                <a:off x="7081025" y="1693322"/>
                <a:ext cx="4293220" cy="971821"/>
              </a:xfrm>
              <a:prstGeom prst="roundRect">
                <a:avLst>
                  <a:gd name="adj" fmla="val 50000"/>
                </a:avLst>
              </a:prstGeom>
              <a:solidFill>
                <a:srgbClr val="C6AF9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cs typeface="+mn-ea"/>
                  <a:sym typeface="+mn-lt"/>
                </a:endParaRPr>
              </a:p>
            </p:txBody>
          </p:sp>
          <p:sp>
            <p:nvSpPr>
              <p:cNvPr id="106" name="文本框 26">
                <a:extLst>
                  <a:ext uri="{FF2B5EF4-FFF2-40B4-BE49-F238E27FC236}">
                    <a16:creationId xmlns:a16="http://schemas.microsoft.com/office/drawing/2014/main" id="{DF88EFAA-C8FA-451F-A2CB-E7AF088B11E3}"/>
                  </a:ext>
                </a:extLst>
              </p:cNvPr>
              <p:cNvSpPr txBox="1"/>
              <p:nvPr/>
            </p:nvSpPr>
            <p:spPr>
              <a:xfrm>
                <a:off x="7375512" y="1971835"/>
                <a:ext cx="3998733" cy="405726"/>
              </a:xfrm>
              <a:prstGeom prst="rect">
                <a:avLst/>
              </a:prstGeom>
              <a:noFill/>
            </p:spPr>
            <p:txBody>
              <a:bodyPr wrap="square" rtlCol="0">
                <a:spAutoFit/>
              </a:bodyPr>
              <a:lstStyle/>
              <a:p>
                <a:pPr>
                  <a:lnSpc>
                    <a:spcPts val="2291"/>
                  </a:lnSpc>
                </a:pPr>
                <a:r>
                  <a:rPr lang="en-US" sz="2000" b="1" dirty="0" err="1">
                    <a:solidFill>
                      <a:srgbClr val="3B4540"/>
                    </a:solidFill>
                    <a:latin typeface="Fraunces Bold"/>
                    <a:ea typeface="Fraunces Bold"/>
                    <a:cs typeface="Fraunces Bold"/>
                    <a:sym typeface="Fraunces Bold"/>
                  </a:rPr>
                  <a:t>Avantages</a:t>
                </a:r>
                <a:r>
                  <a:rPr lang="en-US" sz="2000" b="1" dirty="0">
                    <a:solidFill>
                      <a:srgbClr val="3B4540"/>
                    </a:solidFill>
                    <a:latin typeface="Fraunces Bold"/>
                    <a:ea typeface="Fraunces Bold"/>
                    <a:cs typeface="Fraunces Bold"/>
                    <a:sym typeface="Fraunces Bold"/>
                  </a:rPr>
                  <a:t> du </a:t>
                </a:r>
                <a:r>
                  <a:rPr lang="en-US" sz="2000" b="1" dirty="0" err="1">
                    <a:solidFill>
                      <a:srgbClr val="3B4540"/>
                    </a:solidFill>
                    <a:latin typeface="Fraunces Bold"/>
                    <a:ea typeface="Fraunces Bold"/>
                    <a:cs typeface="Fraunces Bold"/>
                    <a:sym typeface="Fraunces Bold"/>
                  </a:rPr>
                  <a:t>Référencement</a:t>
                </a:r>
                <a:endParaRPr lang="en-US" sz="2000" b="1" dirty="0">
                  <a:solidFill>
                    <a:srgbClr val="3B4540"/>
                  </a:solidFill>
                  <a:latin typeface="Fraunces Bold"/>
                  <a:ea typeface="Fraunces Bold"/>
                  <a:cs typeface="Fraunces Bold"/>
                  <a:sym typeface="Fraunces Bold"/>
                </a:endParaRPr>
              </a:p>
            </p:txBody>
          </p:sp>
        </p:grpSp>
        <p:sp>
          <p:nvSpPr>
            <p:cNvPr id="104" name="任意多边形 28">
              <a:extLst>
                <a:ext uri="{FF2B5EF4-FFF2-40B4-BE49-F238E27FC236}">
                  <a16:creationId xmlns:a16="http://schemas.microsoft.com/office/drawing/2014/main" id="{B7C6487C-8411-45CA-8916-2EA9FC24AF5A}"/>
                </a:ext>
              </a:extLst>
            </p:cNvPr>
            <p:cNvSpPr/>
            <p:nvPr/>
          </p:nvSpPr>
          <p:spPr>
            <a:xfrm>
              <a:off x="7180171" y="4230512"/>
              <a:ext cx="175077" cy="197951"/>
            </a:xfrm>
            <a:custGeom>
              <a:avLst/>
              <a:gdLst>
                <a:gd name="connsiteX0" fmla="*/ 1496663 w 1635382"/>
                <a:gd name="connsiteY0" fmla="*/ 679532 h 1849045"/>
                <a:gd name="connsiteX1" fmla="*/ 432721 w 1635382"/>
                <a:gd name="connsiteY1" fmla="*/ 41167 h 1849045"/>
                <a:gd name="connsiteX2" fmla="*/ 0 w 1635382"/>
                <a:gd name="connsiteY2" fmla="*/ 286245 h 1849045"/>
                <a:gd name="connsiteX3" fmla="*/ 0 w 1635382"/>
                <a:gd name="connsiteY3" fmla="*/ 1562881 h 1849045"/>
                <a:gd name="connsiteX4" fmla="*/ 432721 w 1635382"/>
                <a:gd name="connsiteY4" fmla="*/ 1807864 h 1849045"/>
                <a:gd name="connsiteX5" fmla="*/ 1496568 w 1635382"/>
                <a:gd name="connsiteY5" fmla="*/ 1169594 h 1849045"/>
                <a:gd name="connsiteX6" fmla="*/ 1496663 w 1635382"/>
                <a:gd name="connsiteY6" fmla="*/ 679532 h 184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382" h="1849045">
                  <a:moveTo>
                    <a:pt x="1496663" y="679532"/>
                  </a:moveTo>
                  <a:lnTo>
                    <a:pt x="432721" y="41167"/>
                  </a:lnTo>
                  <a:cubicBezTo>
                    <a:pt x="242316" y="-73133"/>
                    <a:pt x="0" y="64122"/>
                    <a:pt x="0" y="286245"/>
                  </a:cubicBezTo>
                  <a:lnTo>
                    <a:pt x="0" y="1562881"/>
                  </a:lnTo>
                  <a:cubicBezTo>
                    <a:pt x="0" y="1785004"/>
                    <a:pt x="242316" y="1922164"/>
                    <a:pt x="432721" y="1807864"/>
                  </a:cubicBezTo>
                  <a:lnTo>
                    <a:pt x="1496568" y="1169594"/>
                  </a:lnTo>
                  <a:cubicBezTo>
                    <a:pt x="1681639" y="1058532"/>
                    <a:pt x="1681639" y="790499"/>
                    <a:pt x="1496663" y="679532"/>
                  </a:cubicBezTo>
                  <a:close/>
                </a:path>
              </a:pathLst>
            </a:custGeom>
            <a:solidFill>
              <a:srgbClr val="C6AF9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32500" lnSpcReduction="20000"/>
            </a:bodyPr>
            <a:lstStyle/>
            <a:p>
              <a:pPr algn="ctr" defTabSz="913765"/>
              <a:endParaRPr lang="zh-CN" altLang="en-US" sz="2000" b="1" dirty="0">
                <a:solidFill>
                  <a:schemeClr val="tx1">
                    <a:lumMod val="75000"/>
                    <a:lumOff val="25000"/>
                  </a:schemeClr>
                </a:solidFill>
                <a:cs typeface="+mn-ea"/>
                <a:sym typeface="+mn-lt"/>
              </a:endParaRPr>
            </a:p>
          </p:txBody>
        </p:sp>
      </p:grpSp>
      <p:sp>
        <p:nvSpPr>
          <p:cNvPr id="107" name="文本框 31">
            <a:extLst>
              <a:ext uri="{FF2B5EF4-FFF2-40B4-BE49-F238E27FC236}">
                <a16:creationId xmlns:a16="http://schemas.microsoft.com/office/drawing/2014/main" id="{0F863ED1-9B54-4F00-B48E-6E5AD79203FE}"/>
              </a:ext>
            </a:extLst>
          </p:cNvPr>
          <p:cNvSpPr txBox="1"/>
          <p:nvPr/>
        </p:nvSpPr>
        <p:spPr>
          <a:xfrm>
            <a:off x="6206386" y="1920326"/>
            <a:ext cx="560372" cy="400110"/>
          </a:xfrm>
          <a:prstGeom prst="rect">
            <a:avLst/>
          </a:prstGeom>
          <a:noFill/>
          <a:effectLst/>
        </p:spPr>
        <p:txBody>
          <a:bodyPr wrap="square" rtlCol="0">
            <a:spAutoFit/>
          </a:bodyPr>
          <a:lstStyle/>
          <a:p>
            <a:pPr algn="ctr">
              <a:buSzPct val="25000"/>
              <a:defRPr/>
            </a:pPr>
            <a:r>
              <a:rPr lang="en-US" altLang="zh-CN" sz="2000" b="1" cap="all" dirty="0">
                <a:solidFill>
                  <a:schemeClr val="bg1"/>
                </a:solidFill>
                <a:cs typeface="+mn-ea"/>
                <a:sym typeface="+mn-lt"/>
              </a:rPr>
              <a:t>03</a:t>
            </a:r>
            <a:endParaRPr lang="zh-CN" altLang="en-US" sz="2000" b="1" cap="all" dirty="0">
              <a:solidFill>
                <a:schemeClr val="bg1"/>
              </a:solidFill>
              <a:cs typeface="+mn-ea"/>
              <a:sym typeface="+mn-lt"/>
            </a:endParaRPr>
          </a:p>
        </p:txBody>
      </p:sp>
    </p:spTree>
    <p:extLst>
      <p:ext uri="{BB962C8B-B14F-4D97-AF65-F5344CB8AC3E}">
        <p14:creationId xmlns:p14="http://schemas.microsoft.com/office/powerpoint/2010/main" val="1811898433"/>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dur="500" fill="hold" grpId="0" nodeType="with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checkerboard(across)">
                                      <p:cBhvr>
                                        <p:cTn id="7" dur="500"/>
                                        <p:tgtEl>
                                          <p:spTgt spid="67"/>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dur="500" fill="hold" nodeType="clickEffect">
                                  <p:stCondLst>
                                    <p:cond delay="0"/>
                                  </p:stCondLst>
                                  <p:childTnLst>
                                    <p:set>
                                      <p:cBhvr>
                                        <p:cTn id="11" dur="1" fill="hold">
                                          <p:stCondLst>
                                            <p:cond delay="0"/>
                                          </p:stCondLst>
                                        </p:cTn>
                                        <p:tgtEl>
                                          <p:spTgt spid="86"/>
                                        </p:tgtEl>
                                        <p:attrNameLst>
                                          <p:attrName>style.visibility</p:attrName>
                                        </p:attrNameLst>
                                      </p:cBhvr>
                                      <p:to>
                                        <p:strVal val="visible"/>
                                      </p:to>
                                    </p:set>
                                    <p:animEffect transition="in" filter="checkerboard(across)">
                                      <p:cBhvr>
                                        <p:cTn id="12" dur="500"/>
                                        <p:tgtEl>
                                          <p:spTgt spid="86"/>
                                        </p:tgtEl>
                                      </p:cBhvr>
                                    </p:animEffect>
                                  </p:childTnLst>
                                </p:cTn>
                              </p:par>
                              <p:par>
                                <p:cTn id="13" presetID="5" presetClass="entr" presetSubtype="10" dur="500" fill="hold" grpId="0" nodeType="withEffect">
                                  <p:stCondLst>
                                    <p:cond delay="0"/>
                                  </p:stCondLst>
                                  <p:childTnLst>
                                    <p:set>
                                      <p:cBhvr>
                                        <p:cTn id="14" dur="1" fill="hold">
                                          <p:stCondLst>
                                            <p:cond delay="0"/>
                                          </p:stCondLst>
                                        </p:cTn>
                                        <p:tgtEl>
                                          <p:spTgt spid="92"/>
                                        </p:tgtEl>
                                        <p:attrNameLst>
                                          <p:attrName>style.visibility</p:attrName>
                                        </p:attrNameLst>
                                      </p:cBhvr>
                                      <p:to>
                                        <p:strVal val="visible"/>
                                      </p:to>
                                    </p:set>
                                    <p:animEffect transition="in" filter="checkerboard(across)">
                                      <p:cBhvr>
                                        <p:cTn id="15" dur="500"/>
                                        <p:tgtEl>
                                          <p:spTgt spid="92"/>
                                        </p:tgtEl>
                                      </p:cBhvr>
                                    </p:animEffect>
                                  </p:childTnLst>
                                </p:cTn>
                              </p:par>
                              <p:par>
                                <p:cTn id="16" presetID="5" presetClass="entr" presetSubtype="10" dur="500" fill="hold" nodeType="withEffect">
                                  <p:stCondLst>
                                    <p:cond delay="0"/>
                                  </p:stCondLst>
                                  <p:childTnLst>
                                    <p:set>
                                      <p:cBhvr>
                                        <p:cTn id="17" dur="1" fill="hold">
                                          <p:stCondLst>
                                            <p:cond delay="0"/>
                                          </p:stCondLst>
                                        </p:cTn>
                                        <p:tgtEl>
                                          <p:spTgt spid="93"/>
                                        </p:tgtEl>
                                        <p:attrNameLst>
                                          <p:attrName>style.visibility</p:attrName>
                                        </p:attrNameLst>
                                      </p:cBhvr>
                                      <p:to>
                                        <p:strVal val="visible"/>
                                      </p:to>
                                    </p:set>
                                    <p:animEffect transition="in" filter="checkerboard(across)">
                                      <p:cBhvr>
                                        <p:cTn id="18" dur="500"/>
                                        <p:tgtEl>
                                          <p:spTgt spid="93"/>
                                        </p:tgtEl>
                                      </p:cBhvr>
                                    </p:animEffect>
                                  </p:childTnLst>
                                </p:cTn>
                              </p:par>
                              <p:par>
                                <p:cTn id="19" presetID="5" presetClass="entr" presetSubtype="10" dur="500" fill="hold" grpId="0" nodeType="withEffect">
                                  <p:stCondLst>
                                    <p:cond delay="0"/>
                                  </p:stCondLst>
                                  <p:childTnLst>
                                    <p:set>
                                      <p:cBhvr>
                                        <p:cTn id="20" dur="1" fill="hold">
                                          <p:stCondLst>
                                            <p:cond delay="0"/>
                                          </p:stCondLst>
                                        </p:cTn>
                                        <p:tgtEl>
                                          <p:spTgt spid="99"/>
                                        </p:tgtEl>
                                        <p:attrNameLst>
                                          <p:attrName>style.visibility</p:attrName>
                                        </p:attrNameLst>
                                      </p:cBhvr>
                                      <p:to>
                                        <p:strVal val="visible"/>
                                      </p:to>
                                    </p:set>
                                    <p:animEffect transition="in" filter="checkerboard(across)">
                                      <p:cBhvr>
                                        <p:cTn id="21" dur="500"/>
                                        <p:tgtEl>
                                          <p:spTgt spid="99"/>
                                        </p:tgtEl>
                                      </p:cBhvr>
                                    </p:animEffect>
                                  </p:childTnLst>
                                </p:cTn>
                              </p:par>
                              <p:par>
                                <p:cTn id="22" presetID="5" presetClass="entr" presetSubtype="10" dur="500" fill="hold" nodeType="withEffect">
                                  <p:stCondLst>
                                    <p:cond delay="0"/>
                                  </p:stCondLst>
                                  <p:childTnLst>
                                    <p:set>
                                      <p:cBhvr>
                                        <p:cTn id="23" dur="1" fill="hold">
                                          <p:stCondLst>
                                            <p:cond delay="0"/>
                                          </p:stCondLst>
                                        </p:cTn>
                                        <p:tgtEl>
                                          <p:spTgt spid="101"/>
                                        </p:tgtEl>
                                        <p:attrNameLst>
                                          <p:attrName>style.visibility</p:attrName>
                                        </p:attrNameLst>
                                      </p:cBhvr>
                                      <p:to>
                                        <p:strVal val="visible"/>
                                      </p:to>
                                    </p:set>
                                    <p:animEffect transition="in" filter="checkerboard(across)">
                                      <p:cBhvr>
                                        <p:cTn id="24" dur="500"/>
                                        <p:tgtEl>
                                          <p:spTgt spid="101"/>
                                        </p:tgtEl>
                                      </p:cBhvr>
                                    </p:animEffect>
                                  </p:childTnLst>
                                </p:cTn>
                              </p:par>
                              <p:par>
                                <p:cTn id="25" presetID="5" presetClass="entr" presetSubtype="10" dur="500" fill="hold" grpId="0" nodeType="withEffect">
                                  <p:stCondLst>
                                    <p:cond delay="0"/>
                                  </p:stCondLst>
                                  <p:childTnLst>
                                    <p:set>
                                      <p:cBhvr>
                                        <p:cTn id="26" dur="1" fill="hold">
                                          <p:stCondLst>
                                            <p:cond delay="0"/>
                                          </p:stCondLst>
                                        </p:cTn>
                                        <p:tgtEl>
                                          <p:spTgt spid="107"/>
                                        </p:tgtEl>
                                        <p:attrNameLst>
                                          <p:attrName>style.visibility</p:attrName>
                                        </p:attrNameLst>
                                      </p:cBhvr>
                                      <p:to>
                                        <p:strVal val="visible"/>
                                      </p:to>
                                    </p:set>
                                    <p:animEffect transition="in" filter="checkerboard(across)">
                                      <p:cBhvr>
                                        <p:cTn id="27"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92" grpId="0"/>
      <p:bldP spid="99" grpId="0"/>
      <p:bldP spid="10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17271"/>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grpSp>
        <p:nvGrpSpPr>
          <p:cNvPr id="67" name="Group 7">
            <a:extLst>
              <a:ext uri="{FF2B5EF4-FFF2-40B4-BE49-F238E27FC236}">
                <a16:creationId xmlns:a16="http://schemas.microsoft.com/office/drawing/2014/main" id="{4BA6B581-244B-4B82-BFED-8C66A2BAAD9E}"/>
              </a:ext>
            </a:extLst>
          </p:cNvPr>
          <p:cNvGrpSpPr/>
          <p:nvPr/>
        </p:nvGrpSpPr>
        <p:grpSpPr>
          <a:xfrm>
            <a:off x="589757" y="640259"/>
            <a:ext cx="5816401" cy="526554"/>
            <a:chOff x="0" y="0"/>
            <a:chExt cx="11632803" cy="1053108"/>
          </a:xfrm>
        </p:grpSpPr>
        <p:sp>
          <p:nvSpPr>
            <p:cNvPr id="68" name="Freeform 8">
              <a:extLst>
                <a:ext uri="{FF2B5EF4-FFF2-40B4-BE49-F238E27FC236}">
                  <a16:creationId xmlns:a16="http://schemas.microsoft.com/office/drawing/2014/main" id="{954BB922-BA5F-4B21-8968-F0A99C4EA8DC}"/>
                </a:ext>
              </a:extLst>
            </p:cNvPr>
            <p:cNvSpPr/>
            <p:nvPr/>
          </p:nvSpPr>
          <p:spPr>
            <a:xfrm>
              <a:off x="0" y="0"/>
              <a:ext cx="11632803" cy="1053108"/>
            </a:xfrm>
            <a:custGeom>
              <a:avLst/>
              <a:gdLst/>
              <a:ahLst/>
              <a:cxnLst/>
              <a:rect l="l" t="t" r="r" b="b"/>
              <a:pathLst>
                <a:path w="11632803" h="1053108">
                  <a:moveTo>
                    <a:pt x="0" y="0"/>
                  </a:moveTo>
                  <a:lnTo>
                    <a:pt x="11632803" y="0"/>
                  </a:lnTo>
                  <a:lnTo>
                    <a:pt x="11632803" y="1053108"/>
                  </a:lnTo>
                  <a:lnTo>
                    <a:pt x="0" y="1053108"/>
                  </a:lnTo>
                  <a:close/>
                </a:path>
              </a:pathLst>
            </a:custGeom>
            <a:solidFill>
              <a:srgbClr val="000000">
                <a:alpha val="0"/>
              </a:srgbClr>
            </a:solidFill>
          </p:spPr>
        </p:sp>
        <p:sp>
          <p:nvSpPr>
            <p:cNvPr id="69" name="TextBox 9">
              <a:extLst>
                <a:ext uri="{FF2B5EF4-FFF2-40B4-BE49-F238E27FC236}">
                  <a16:creationId xmlns:a16="http://schemas.microsoft.com/office/drawing/2014/main" id="{21E73529-FE30-4A84-BA97-74740959C810}"/>
                </a:ext>
              </a:extLst>
            </p:cNvPr>
            <p:cNvSpPr txBox="1"/>
            <p:nvPr/>
          </p:nvSpPr>
          <p:spPr>
            <a:xfrm>
              <a:off x="0" y="-19050"/>
              <a:ext cx="11632803" cy="1072158"/>
            </a:xfrm>
            <a:prstGeom prst="rect">
              <a:avLst/>
            </a:prstGeom>
          </p:spPr>
          <p:txBody>
            <a:bodyPr lIns="0" tIns="0" rIns="0" bIns="0" rtlCol="0" anchor="t"/>
            <a:lstStyle/>
            <a:p>
              <a:pPr>
                <a:lnSpc>
                  <a:spcPts val="4125"/>
                </a:lnSpc>
              </a:pPr>
              <a:r>
                <a:rPr lang="en-US" sz="3291" b="1" dirty="0" err="1">
                  <a:solidFill>
                    <a:srgbClr val="206A5D"/>
                  </a:solidFill>
                  <a:latin typeface="Fraunces Bold"/>
                  <a:ea typeface="Fraunces Bold"/>
                  <a:cs typeface="Fraunces Bold"/>
                  <a:sym typeface="Fraunces Bold"/>
                </a:rPr>
                <a:t>Exemple</a:t>
              </a:r>
              <a:r>
                <a:rPr lang="en-US" sz="3291" b="1" dirty="0">
                  <a:solidFill>
                    <a:srgbClr val="206A5D"/>
                  </a:solidFill>
                  <a:latin typeface="Fraunces Bold"/>
                  <a:ea typeface="Fraunces Bold"/>
                  <a:cs typeface="Fraunces Bold"/>
                  <a:sym typeface="Fraunces Bold"/>
                </a:rPr>
                <a:t> de </a:t>
              </a:r>
              <a:r>
                <a:rPr lang="en-US" sz="3291" b="1" dirty="0" err="1">
                  <a:solidFill>
                    <a:srgbClr val="206A5D"/>
                  </a:solidFill>
                  <a:latin typeface="Fraunces Bold"/>
                  <a:ea typeface="Fraunces Bold"/>
                  <a:cs typeface="Fraunces Bold"/>
                  <a:sym typeface="Fraunces Bold"/>
                </a:rPr>
                <a:t>Référencement</a:t>
              </a:r>
              <a:endParaRPr lang="en-US" sz="3291" b="1" dirty="0">
                <a:solidFill>
                  <a:srgbClr val="206A5D"/>
                </a:solidFill>
                <a:latin typeface="Fraunces Bold"/>
                <a:ea typeface="Fraunces Bold"/>
                <a:cs typeface="Fraunces Bold"/>
                <a:sym typeface="Fraunces Bold"/>
              </a:endParaRPr>
            </a:p>
          </p:txBody>
        </p:sp>
      </p:grpSp>
      <p:sp>
        <p:nvSpPr>
          <p:cNvPr id="70" name="Freeform 10" descr="preencoded.png">
            <a:extLst>
              <a:ext uri="{FF2B5EF4-FFF2-40B4-BE49-F238E27FC236}">
                <a16:creationId xmlns:a16="http://schemas.microsoft.com/office/drawing/2014/main" id="{CB1E4826-A219-40C6-B99E-0E0890C9E164}"/>
              </a:ext>
            </a:extLst>
          </p:cNvPr>
          <p:cNvSpPr/>
          <p:nvPr/>
        </p:nvSpPr>
        <p:spPr>
          <a:xfrm>
            <a:off x="589757" y="1419523"/>
            <a:ext cx="421183" cy="421183"/>
          </a:xfrm>
          <a:custGeom>
            <a:avLst/>
            <a:gdLst/>
            <a:ahLst/>
            <a:cxnLst/>
            <a:rect l="l" t="t" r="r" b="b"/>
            <a:pathLst>
              <a:path w="631775" h="631775">
                <a:moveTo>
                  <a:pt x="0" y="0"/>
                </a:moveTo>
                <a:lnTo>
                  <a:pt x="631775" y="0"/>
                </a:lnTo>
                <a:lnTo>
                  <a:pt x="631775" y="631775"/>
                </a:lnTo>
                <a:lnTo>
                  <a:pt x="0" y="631775"/>
                </a:lnTo>
                <a:lnTo>
                  <a:pt x="0" y="0"/>
                </a:lnTo>
                <a:close/>
              </a:path>
            </a:pathLst>
          </a:custGeom>
          <a:blipFill>
            <a:blip r:embed="rId3"/>
            <a:stretch>
              <a:fillRect/>
            </a:stretch>
          </a:blipFill>
        </p:spPr>
      </p:sp>
      <p:grpSp>
        <p:nvGrpSpPr>
          <p:cNvPr id="71" name="Group 11">
            <a:extLst>
              <a:ext uri="{FF2B5EF4-FFF2-40B4-BE49-F238E27FC236}">
                <a16:creationId xmlns:a16="http://schemas.microsoft.com/office/drawing/2014/main" id="{141CCF7E-9126-401C-910A-4A734CD8392C}"/>
              </a:ext>
            </a:extLst>
          </p:cNvPr>
          <p:cNvGrpSpPr/>
          <p:nvPr/>
        </p:nvGrpSpPr>
        <p:grpSpPr>
          <a:xfrm>
            <a:off x="589757" y="2009181"/>
            <a:ext cx="2374900" cy="263227"/>
            <a:chOff x="0" y="0"/>
            <a:chExt cx="4749800" cy="526455"/>
          </a:xfrm>
        </p:grpSpPr>
        <p:sp>
          <p:nvSpPr>
            <p:cNvPr id="72" name="Freeform 12">
              <a:extLst>
                <a:ext uri="{FF2B5EF4-FFF2-40B4-BE49-F238E27FC236}">
                  <a16:creationId xmlns:a16="http://schemas.microsoft.com/office/drawing/2014/main" id="{B53CBAF2-B9C7-4561-ACCA-078F0074378E}"/>
                </a:ext>
              </a:extLst>
            </p:cNvPr>
            <p:cNvSpPr/>
            <p:nvPr/>
          </p:nvSpPr>
          <p:spPr>
            <a:xfrm>
              <a:off x="0" y="0"/>
              <a:ext cx="4749800" cy="526455"/>
            </a:xfrm>
            <a:custGeom>
              <a:avLst/>
              <a:gdLst/>
              <a:ahLst/>
              <a:cxnLst/>
              <a:rect l="l" t="t" r="r" b="b"/>
              <a:pathLst>
                <a:path w="4749800" h="526455">
                  <a:moveTo>
                    <a:pt x="0" y="0"/>
                  </a:moveTo>
                  <a:lnTo>
                    <a:pt x="4749800" y="0"/>
                  </a:lnTo>
                  <a:lnTo>
                    <a:pt x="4749800" y="526455"/>
                  </a:lnTo>
                  <a:lnTo>
                    <a:pt x="0" y="526455"/>
                  </a:lnTo>
                  <a:close/>
                </a:path>
              </a:pathLst>
            </a:custGeom>
            <a:solidFill>
              <a:srgbClr val="000000">
                <a:alpha val="0"/>
              </a:srgbClr>
            </a:solidFill>
          </p:spPr>
        </p:sp>
        <p:sp>
          <p:nvSpPr>
            <p:cNvPr id="73" name="TextBox 13">
              <a:extLst>
                <a:ext uri="{FF2B5EF4-FFF2-40B4-BE49-F238E27FC236}">
                  <a16:creationId xmlns:a16="http://schemas.microsoft.com/office/drawing/2014/main" id="{B59FD5DC-301C-4614-93AE-E71FCA8DC4FE}"/>
                </a:ext>
              </a:extLst>
            </p:cNvPr>
            <p:cNvSpPr txBox="1"/>
            <p:nvPr/>
          </p:nvSpPr>
          <p:spPr>
            <a:xfrm>
              <a:off x="0" y="-9525"/>
              <a:ext cx="4749800" cy="535980"/>
            </a:xfrm>
            <a:prstGeom prst="rect">
              <a:avLst/>
            </a:prstGeom>
          </p:spPr>
          <p:txBody>
            <a:bodyPr lIns="0" tIns="0" rIns="0" bIns="0" rtlCol="0" anchor="t"/>
            <a:lstStyle/>
            <a:p>
              <a:pPr>
                <a:lnSpc>
                  <a:spcPts val="2041"/>
                </a:lnSpc>
              </a:pPr>
              <a:r>
                <a:rPr lang="en-US" sz="1625" b="1" dirty="0">
                  <a:solidFill>
                    <a:srgbClr val="405449"/>
                  </a:solidFill>
                  <a:latin typeface="Fraunces Bold"/>
                  <a:ea typeface="Fraunces Bold"/>
                  <a:cs typeface="Fraunces Bold"/>
                  <a:sym typeface="Fraunces Bold"/>
                </a:rPr>
                <a:t>Collection clients</a:t>
              </a:r>
            </a:p>
          </p:txBody>
        </p:sp>
      </p:grpSp>
      <p:grpSp>
        <p:nvGrpSpPr>
          <p:cNvPr id="74" name="Group 14">
            <a:extLst>
              <a:ext uri="{FF2B5EF4-FFF2-40B4-BE49-F238E27FC236}">
                <a16:creationId xmlns:a16="http://schemas.microsoft.com/office/drawing/2014/main" id="{39BD0131-5A44-4AFC-9B94-CF3C53697CEB}"/>
              </a:ext>
            </a:extLst>
          </p:cNvPr>
          <p:cNvGrpSpPr/>
          <p:nvPr/>
        </p:nvGrpSpPr>
        <p:grpSpPr>
          <a:xfrm>
            <a:off x="589757" y="2461915"/>
            <a:ext cx="3093839" cy="2138957"/>
            <a:chOff x="0" y="0"/>
            <a:chExt cx="6187678" cy="4277915"/>
          </a:xfrm>
        </p:grpSpPr>
        <p:sp>
          <p:nvSpPr>
            <p:cNvPr id="75" name="Freeform 15">
              <a:extLst>
                <a:ext uri="{FF2B5EF4-FFF2-40B4-BE49-F238E27FC236}">
                  <a16:creationId xmlns:a16="http://schemas.microsoft.com/office/drawing/2014/main" id="{1E95CD5E-C2F7-4B62-AC0D-0FF582A8ED3F}"/>
                </a:ext>
              </a:extLst>
            </p:cNvPr>
            <p:cNvSpPr/>
            <p:nvPr/>
          </p:nvSpPr>
          <p:spPr>
            <a:xfrm>
              <a:off x="0" y="0"/>
              <a:ext cx="6187694" cy="4277868"/>
            </a:xfrm>
            <a:custGeom>
              <a:avLst/>
              <a:gdLst/>
              <a:ahLst/>
              <a:cxnLst/>
              <a:rect l="l" t="t" r="r" b="b"/>
              <a:pathLst>
                <a:path w="6187694" h="4277868">
                  <a:moveTo>
                    <a:pt x="0" y="303276"/>
                  </a:moveTo>
                  <a:cubicBezTo>
                    <a:pt x="0" y="135763"/>
                    <a:pt x="135763" y="0"/>
                    <a:pt x="303276" y="0"/>
                  </a:cubicBezTo>
                  <a:lnTo>
                    <a:pt x="5884418" y="0"/>
                  </a:lnTo>
                  <a:cubicBezTo>
                    <a:pt x="6051931" y="0"/>
                    <a:pt x="6187694" y="135763"/>
                    <a:pt x="6187694" y="303276"/>
                  </a:cubicBezTo>
                  <a:lnTo>
                    <a:pt x="6187694" y="3974592"/>
                  </a:lnTo>
                  <a:cubicBezTo>
                    <a:pt x="6187694" y="4142105"/>
                    <a:pt x="6051931" y="4277868"/>
                    <a:pt x="5884418" y="4277868"/>
                  </a:cubicBezTo>
                  <a:lnTo>
                    <a:pt x="303276" y="4277868"/>
                  </a:lnTo>
                  <a:cubicBezTo>
                    <a:pt x="135763" y="4277868"/>
                    <a:pt x="0" y="4142105"/>
                    <a:pt x="0" y="3974592"/>
                  </a:cubicBezTo>
                  <a:close/>
                </a:path>
              </a:pathLst>
            </a:custGeom>
            <a:solidFill>
              <a:srgbClr val="DDEEE0"/>
            </a:solidFill>
          </p:spPr>
        </p:sp>
      </p:grpSp>
      <p:grpSp>
        <p:nvGrpSpPr>
          <p:cNvPr id="76" name="Group 16">
            <a:extLst>
              <a:ext uri="{FF2B5EF4-FFF2-40B4-BE49-F238E27FC236}">
                <a16:creationId xmlns:a16="http://schemas.microsoft.com/office/drawing/2014/main" id="{9823E626-402A-4B72-A766-3375C8307688}"/>
              </a:ext>
            </a:extLst>
          </p:cNvPr>
          <p:cNvGrpSpPr/>
          <p:nvPr/>
        </p:nvGrpSpPr>
        <p:grpSpPr>
          <a:xfrm>
            <a:off x="581422" y="2461915"/>
            <a:ext cx="3110507" cy="2138957"/>
            <a:chOff x="0" y="0"/>
            <a:chExt cx="6221015" cy="4277915"/>
          </a:xfrm>
        </p:grpSpPr>
        <p:sp>
          <p:nvSpPr>
            <p:cNvPr id="77" name="Freeform 17">
              <a:extLst>
                <a:ext uri="{FF2B5EF4-FFF2-40B4-BE49-F238E27FC236}">
                  <a16:creationId xmlns:a16="http://schemas.microsoft.com/office/drawing/2014/main" id="{C287FAE4-6888-40B3-8576-EDB2B6F44B33}"/>
                </a:ext>
              </a:extLst>
            </p:cNvPr>
            <p:cNvSpPr/>
            <p:nvPr/>
          </p:nvSpPr>
          <p:spPr>
            <a:xfrm>
              <a:off x="0" y="0"/>
              <a:ext cx="6220968" cy="4277868"/>
            </a:xfrm>
            <a:custGeom>
              <a:avLst/>
              <a:gdLst/>
              <a:ahLst/>
              <a:cxnLst/>
              <a:rect l="l" t="t" r="r" b="b"/>
              <a:pathLst>
                <a:path w="6220968" h="4277868">
                  <a:moveTo>
                    <a:pt x="0" y="50546"/>
                  </a:moveTo>
                  <a:cubicBezTo>
                    <a:pt x="0" y="22606"/>
                    <a:pt x="22606" y="0"/>
                    <a:pt x="50546" y="0"/>
                  </a:cubicBezTo>
                  <a:lnTo>
                    <a:pt x="6170422" y="0"/>
                  </a:lnTo>
                  <a:cubicBezTo>
                    <a:pt x="6198362" y="0"/>
                    <a:pt x="6220968" y="22606"/>
                    <a:pt x="6220968" y="50546"/>
                  </a:cubicBezTo>
                  <a:lnTo>
                    <a:pt x="6220968" y="4227322"/>
                  </a:lnTo>
                  <a:cubicBezTo>
                    <a:pt x="6220968" y="4255262"/>
                    <a:pt x="6198362" y="4277868"/>
                    <a:pt x="6170422" y="4277868"/>
                  </a:cubicBezTo>
                  <a:lnTo>
                    <a:pt x="50546" y="4277868"/>
                  </a:lnTo>
                  <a:cubicBezTo>
                    <a:pt x="22606" y="4277868"/>
                    <a:pt x="0" y="4255262"/>
                    <a:pt x="0" y="4227322"/>
                  </a:cubicBezTo>
                  <a:close/>
                </a:path>
              </a:pathLst>
            </a:custGeom>
            <a:solidFill>
              <a:srgbClr val="DDEEE0"/>
            </a:solidFill>
          </p:spPr>
        </p:sp>
      </p:grpSp>
      <p:grpSp>
        <p:nvGrpSpPr>
          <p:cNvPr id="78" name="Group 18">
            <a:extLst>
              <a:ext uri="{FF2B5EF4-FFF2-40B4-BE49-F238E27FC236}">
                <a16:creationId xmlns:a16="http://schemas.microsoft.com/office/drawing/2014/main" id="{F9FF85B7-67E1-4B2A-AB45-DD4C6F9432B6}"/>
              </a:ext>
            </a:extLst>
          </p:cNvPr>
          <p:cNvGrpSpPr/>
          <p:nvPr/>
        </p:nvGrpSpPr>
        <p:grpSpPr>
          <a:xfrm>
            <a:off x="749895" y="2588220"/>
            <a:ext cx="2773561" cy="1886347"/>
            <a:chOff x="0" y="0"/>
            <a:chExt cx="5547122" cy="3772693"/>
          </a:xfrm>
        </p:grpSpPr>
        <p:sp>
          <p:nvSpPr>
            <p:cNvPr id="79" name="Freeform 19">
              <a:extLst>
                <a:ext uri="{FF2B5EF4-FFF2-40B4-BE49-F238E27FC236}">
                  <a16:creationId xmlns:a16="http://schemas.microsoft.com/office/drawing/2014/main" id="{B6F4D14F-02AE-4CA9-A662-B3C608334301}"/>
                </a:ext>
              </a:extLst>
            </p:cNvPr>
            <p:cNvSpPr/>
            <p:nvPr/>
          </p:nvSpPr>
          <p:spPr>
            <a:xfrm>
              <a:off x="0" y="0"/>
              <a:ext cx="5547122" cy="3772693"/>
            </a:xfrm>
            <a:custGeom>
              <a:avLst/>
              <a:gdLst/>
              <a:ahLst/>
              <a:cxnLst/>
              <a:rect l="l" t="t" r="r" b="b"/>
              <a:pathLst>
                <a:path w="5547122" h="3772693">
                  <a:moveTo>
                    <a:pt x="0" y="0"/>
                  </a:moveTo>
                  <a:lnTo>
                    <a:pt x="5547122" y="0"/>
                  </a:lnTo>
                  <a:lnTo>
                    <a:pt x="5547122" y="3772693"/>
                  </a:lnTo>
                  <a:lnTo>
                    <a:pt x="0" y="3772693"/>
                  </a:lnTo>
                  <a:close/>
                </a:path>
              </a:pathLst>
            </a:custGeom>
            <a:solidFill>
              <a:srgbClr val="000000">
                <a:alpha val="0"/>
              </a:srgbClr>
            </a:solidFill>
          </p:spPr>
        </p:sp>
        <p:sp>
          <p:nvSpPr>
            <p:cNvPr id="80" name="TextBox 20">
              <a:extLst>
                <a:ext uri="{FF2B5EF4-FFF2-40B4-BE49-F238E27FC236}">
                  <a16:creationId xmlns:a16="http://schemas.microsoft.com/office/drawing/2014/main" id="{883B9D59-0909-4257-BAD0-E72B0A0DBCB8}"/>
                </a:ext>
              </a:extLst>
            </p:cNvPr>
            <p:cNvSpPr txBox="1"/>
            <p:nvPr/>
          </p:nvSpPr>
          <p:spPr>
            <a:xfrm>
              <a:off x="0" y="-123825"/>
              <a:ext cx="5547122" cy="3896518"/>
            </a:xfrm>
            <a:prstGeom prst="rect">
              <a:avLst/>
            </a:prstGeom>
          </p:spPr>
          <p:txBody>
            <a:bodyPr lIns="0" tIns="0" rIns="0" bIns="0" rtlCol="0" anchor="t"/>
            <a:lstStyle/>
            <a:p>
              <a:pPr>
                <a:lnSpc>
                  <a:spcPts val="2083"/>
                </a:lnSpc>
              </a:pPr>
              <a:r>
                <a:rPr lang="en-US" sz="1291">
                  <a:solidFill>
                    <a:srgbClr val="405449"/>
                  </a:solidFill>
                  <a:latin typeface="Consolas"/>
                  <a:ea typeface="Consolas"/>
                  <a:cs typeface="Consolas"/>
                  <a:sym typeface="Consolas"/>
                </a:rPr>
                <a:t>{</a:t>
              </a:r>
            </a:p>
            <a:p>
              <a:pPr>
                <a:lnSpc>
                  <a:spcPts val="2083"/>
                </a:lnSpc>
              </a:pPr>
              <a:r>
                <a:rPr lang="en-US" sz="1291">
                  <a:solidFill>
                    <a:srgbClr val="405449"/>
                  </a:solidFill>
                  <a:latin typeface="Consolas"/>
                  <a:ea typeface="Consolas"/>
                  <a:cs typeface="Consolas"/>
                  <a:sym typeface="Consolas"/>
                </a:rPr>
                <a:t>  "_id": 1,</a:t>
              </a:r>
            </a:p>
            <a:p>
              <a:pPr>
                <a:lnSpc>
                  <a:spcPts val="2083"/>
                </a:lnSpc>
              </a:pPr>
              <a:r>
                <a:rPr lang="en-US" sz="1291">
                  <a:solidFill>
                    <a:srgbClr val="405449"/>
                  </a:solidFill>
                  <a:latin typeface="Consolas"/>
                  <a:ea typeface="Consolas"/>
                  <a:cs typeface="Consolas"/>
                  <a:sym typeface="Consolas"/>
                </a:rPr>
                <a:t>  "nom": "Asmaa",</a:t>
              </a:r>
            </a:p>
            <a:p>
              <a:pPr>
                <a:lnSpc>
                  <a:spcPts val="2083"/>
                </a:lnSpc>
              </a:pPr>
              <a:r>
                <a:rPr lang="en-US" sz="1291">
                  <a:solidFill>
                    <a:srgbClr val="405449"/>
                  </a:solidFill>
                  <a:latin typeface="Consolas"/>
                  <a:ea typeface="Consolas"/>
                  <a:cs typeface="Consolas"/>
                  <a:sym typeface="Consolas"/>
                </a:rPr>
                <a:t>  "email": "asmaa@example.com",</a:t>
              </a:r>
            </a:p>
            <a:p>
              <a:pPr>
                <a:lnSpc>
                  <a:spcPts val="2083"/>
                </a:lnSpc>
              </a:pPr>
              <a:r>
                <a:rPr lang="en-US" sz="1291">
                  <a:solidFill>
                    <a:srgbClr val="405449"/>
                  </a:solidFill>
                  <a:latin typeface="Consolas"/>
                  <a:ea typeface="Consolas"/>
                  <a:cs typeface="Consolas"/>
                  <a:sym typeface="Consolas"/>
                </a:rPr>
                <a:t>  "commandes": [1001, 1002]</a:t>
              </a:r>
            </a:p>
            <a:p>
              <a:pPr>
                <a:lnSpc>
                  <a:spcPts val="2083"/>
                </a:lnSpc>
              </a:pPr>
              <a:r>
                <a:rPr lang="en-US" sz="1291">
                  <a:solidFill>
                    <a:srgbClr val="405449"/>
                  </a:solidFill>
                  <a:latin typeface="Consolas"/>
                  <a:ea typeface="Consolas"/>
                  <a:cs typeface="Consolas"/>
                  <a:sym typeface="Consolas"/>
                </a:rPr>
                <a:t>}</a:t>
              </a:r>
            </a:p>
            <a:p>
              <a:pPr>
                <a:lnSpc>
                  <a:spcPts val="2083"/>
                </a:lnSpc>
              </a:pPr>
              <a:endParaRPr lang="en-US" sz="1291">
                <a:solidFill>
                  <a:srgbClr val="405449"/>
                </a:solidFill>
                <a:latin typeface="Consolas"/>
                <a:ea typeface="Consolas"/>
                <a:cs typeface="Consolas"/>
                <a:sym typeface="Consolas"/>
              </a:endParaRPr>
            </a:p>
          </p:txBody>
        </p:sp>
      </p:grpSp>
      <p:sp>
        <p:nvSpPr>
          <p:cNvPr id="81" name="Freeform 21" descr="preencoded.png">
            <a:extLst>
              <a:ext uri="{FF2B5EF4-FFF2-40B4-BE49-F238E27FC236}">
                <a16:creationId xmlns:a16="http://schemas.microsoft.com/office/drawing/2014/main" id="{498FD11E-B223-442D-93CC-11D5ABEAA6AC}"/>
              </a:ext>
            </a:extLst>
          </p:cNvPr>
          <p:cNvSpPr/>
          <p:nvPr/>
        </p:nvSpPr>
        <p:spPr>
          <a:xfrm>
            <a:off x="4858132" y="1414761"/>
            <a:ext cx="421183" cy="421183"/>
          </a:xfrm>
          <a:custGeom>
            <a:avLst/>
            <a:gdLst/>
            <a:ahLst/>
            <a:cxnLst/>
            <a:rect l="l" t="t" r="r" b="b"/>
            <a:pathLst>
              <a:path w="631775" h="631775">
                <a:moveTo>
                  <a:pt x="0" y="0"/>
                </a:moveTo>
                <a:lnTo>
                  <a:pt x="631775" y="0"/>
                </a:lnTo>
                <a:lnTo>
                  <a:pt x="631775" y="631775"/>
                </a:lnTo>
                <a:lnTo>
                  <a:pt x="0" y="631775"/>
                </a:lnTo>
                <a:lnTo>
                  <a:pt x="0" y="0"/>
                </a:lnTo>
                <a:close/>
              </a:path>
            </a:pathLst>
          </a:custGeom>
          <a:blipFill>
            <a:blip r:embed="rId4"/>
            <a:stretch>
              <a:fillRect/>
            </a:stretch>
          </a:blipFill>
        </p:spPr>
      </p:sp>
      <p:grpSp>
        <p:nvGrpSpPr>
          <p:cNvPr id="82" name="Group 22">
            <a:extLst>
              <a:ext uri="{FF2B5EF4-FFF2-40B4-BE49-F238E27FC236}">
                <a16:creationId xmlns:a16="http://schemas.microsoft.com/office/drawing/2014/main" id="{E198F0BC-98D4-44A1-91BA-3FD30D9C55AD}"/>
              </a:ext>
            </a:extLst>
          </p:cNvPr>
          <p:cNvGrpSpPr/>
          <p:nvPr/>
        </p:nvGrpSpPr>
        <p:grpSpPr>
          <a:xfrm>
            <a:off x="4858131" y="2004419"/>
            <a:ext cx="2423418" cy="263227"/>
            <a:chOff x="0" y="0"/>
            <a:chExt cx="4846837" cy="526455"/>
          </a:xfrm>
        </p:grpSpPr>
        <p:sp>
          <p:nvSpPr>
            <p:cNvPr id="83" name="Freeform 23">
              <a:extLst>
                <a:ext uri="{FF2B5EF4-FFF2-40B4-BE49-F238E27FC236}">
                  <a16:creationId xmlns:a16="http://schemas.microsoft.com/office/drawing/2014/main" id="{308E670B-EA28-4545-A55E-F28B04981B0D}"/>
                </a:ext>
              </a:extLst>
            </p:cNvPr>
            <p:cNvSpPr/>
            <p:nvPr/>
          </p:nvSpPr>
          <p:spPr>
            <a:xfrm>
              <a:off x="0" y="0"/>
              <a:ext cx="4846837" cy="526455"/>
            </a:xfrm>
            <a:custGeom>
              <a:avLst/>
              <a:gdLst/>
              <a:ahLst/>
              <a:cxnLst/>
              <a:rect l="l" t="t" r="r" b="b"/>
              <a:pathLst>
                <a:path w="4846837" h="526455">
                  <a:moveTo>
                    <a:pt x="0" y="0"/>
                  </a:moveTo>
                  <a:lnTo>
                    <a:pt x="4846837" y="0"/>
                  </a:lnTo>
                  <a:lnTo>
                    <a:pt x="4846837" y="526455"/>
                  </a:lnTo>
                  <a:lnTo>
                    <a:pt x="0" y="526455"/>
                  </a:lnTo>
                  <a:close/>
                </a:path>
              </a:pathLst>
            </a:custGeom>
            <a:solidFill>
              <a:srgbClr val="000000">
                <a:alpha val="0"/>
              </a:srgbClr>
            </a:solidFill>
          </p:spPr>
        </p:sp>
        <p:sp>
          <p:nvSpPr>
            <p:cNvPr id="84" name="TextBox 24">
              <a:extLst>
                <a:ext uri="{FF2B5EF4-FFF2-40B4-BE49-F238E27FC236}">
                  <a16:creationId xmlns:a16="http://schemas.microsoft.com/office/drawing/2014/main" id="{93705F57-0084-4D2A-98B2-AC7646396353}"/>
                </a:ext>
              </a:extLst>
            </p:cNvPr>
            <p:cNvSpPr txBox="1"/>
            <p:nvPr/>
          </p:nvSpPr>
          <p:spPr>
            <a:xfrm>
              <a:off x="0" y="-9525"/>
              <a:ext cx="4846837" cy="535980"/>
            </a:xfrm>
            <a:prstGeom prst="rect">
              <a:avLst/>
            </a:prstGeom>
          </p:spPr>
          <p:txBody>
            <a:bodyPr lIns="0" tIns="0" rIns="0" bIns="0" rtlCol="0" anchor="t"/>
            <a:lstStyle/>
            <a:p>
              <a:pPr>
                <a:lnSpc>
                  <a:spcPts val="2041"/>
                </a:lnSpc>
              </a:pPr>
              <a:r>
                <a:rPr lang="en-US" sz="1625" b="1">
                  <a:solidFill>
                    <a:srgbClr val="405449"/>
                  </a:solidFill>
                  <a:latin typeface="Fraunces Bold"/>
                  <a:ea typeface="Fraunces Bold"/>
                  <a:cs typeface="Fraunces Bold"/>
                  <a:sym typeface="Fraunces Bold"/>
                </a:rPr>
                <a:t>Collection commandes</a:t>
              </a:r>
            </a:p>
          </p:txBody>
        </p:sp>
      </p:grpSp>
      <p:grpSp>
        <p:nvGrpSpPr>
          <p:cNvPr id="85" name="Group 25">
            <a:extLst>
              <a:ext uri="{FF2B5EF4-FFF2-40B4-BE49-F238E27FC236}">
                <a16:creationId xmlns:a16="http://schemas.microsoft.com/office/drawing/2014/main" id="{A469768A-BA80-4AB5-A75B-9ECC853CF040}"/>
              </a:ext>
            </a:extLst>
          </p:cNvPr>
          <p:cNvGrpSpPr/>
          <p:nvPr/>
        </p:nvGrpSpPr>
        <p:grpSpPr>
          <a:xfrm>
            <a:off x="4858131" y="2457153"/>
            <a:ext cx="3093938" cy="3755827"/>
            <a:chOff x="0" y="0"/>
            <a:chExt cx="6187877" cy="7511653"/>
          </a:xfrm>
        </p:grpSpPr>
        <p:sp>
          <p:nvSpPr>
            <p:cNvPr id="86" name="Freeform 26">
              <a:extLst>
                <a:ext uri="{FF2B5EF4-FFF2-40B4-BE49-F238E27FC236}">
                  <a16:creationId xmlns:a16="http://schemas.microsoft.com/office/drawing/2014/main" id="{4874376D-B1B4-42CD-A2C9-2F0DE0C1254A}"/>
                </a:ext>
              </a:extLst>
            </p:cNvPr>
            <p:cNvSpPr/>
            <p:nvPr/>
          </p:nvSpPr>
          <p:spPr>
            <a:xfrm>
              <a:off x="0" y="0"/>
              <a:ext cx="6187821" cy="7511669"/>
            </a:xfrm>
            <a:custGeom>
              <a:avLst/>
              <a:gdLst/>
              <a:ahLst/>
              <a:cxnLst/>
              <a:rect l="l" t="t" r="r" b="b"/>
              <a:pathLst>
                <a:path w="6187821" h="7511669">
                  <a:moveTo>
                    <a:pt x="0" y="303276"/>
                  </a:moveTo>
                  <a:cubicBezTo>
                    <a:pt x="0" y="135763"/>
                    <a:pt x="135763" y="0"/>
                    <a:pt x="303276" y="0"/>
                  </a:cubicBezTo>
                  <a:lnTo>
                    <a:pt x="5884545" y="0"/>
                  </a:lnTo>
                  <a:cubicBezTo>
                    <a:pt x="6052058" y="0"/>
                    <a:pt x="6187821" y="135763"/>
                    <a:pt x="6187821" y="303276"/>
                  </a:cubicBezTo>
                  <a:lnTo>
                    <a:pt x="6187821" y="7208266"/>
                  </a:lnTo>
                  <a:cubicBezTo>
                    <a:pt x="6187821" y="7375779"/>
                    <a:pt x="6052058" y="7511542"/>
                    <a:pt x="5884545" y="7511542"/>
                  </a:cubicBezTo>
                  <a:lnTo>
                    <a:pt x="303276" y="7511542"/>
                  </a:lnTo>
                  <a:cubicBezTo>
                    <a:pt x="135763" y="7511669"/>
                    <a:pt x="0" y="7375906"/>
                    <a:pt x="0" y="7208266"/>
                  </a:cubicBezTo>
                  <a:close/>
                </a:path>
              </a:pathLst>
            </a:custGeom>
            <a:solidFill>
              <a:srgbClr val="DDEEE0"/>
            </a:solidFill>
          </p:spPr>
        </p:sp>
      </p:grpSp>
      <p:grpSp>
        <p:nvGrpSpPr>
          <p:cNvPr id="87" name="Group 27">
            <a:extLst>
              <a:ext uri="{FF2B5EF4-FFF2-40B4-BE49-F238E27FC236}">
                <a16:creationId xmlns:a16="http://schemas.microsoft.com/office/drawing/2014/main" id="{38970F7C-76C5-41C3-AECF-C106087BD68F}"/>
              </a:ext>
            </a:extLst>
          </p:cNvPr>
          <p:cNvGrpSpPr/>
          <p:nvPr/>
        </p:nvGrpSpPr>
        <p:grpSpPr>
          <a:xfrm>
            <a:off x="4849796" y="2457153"/>
            <a:ext cx="3110607" cy="3755827"/>
            <a:chOff x="0" y="0"/>
            <a:chExt cx="6221213" cy="7511653"/>
          </a:xfrm>
        </p:grpSpPr>
        <p:sp>
          <p:nvSpPr>
            <p:cNvPr id="88" name="Freeform 28">
              <a:extLst>
                <a:ext uri="{FF2B5EF4-FFF2-40B4-BE49-F238E27FC236}">
                  <a16:creationId xmlns:a16="http://schemas.microsoft.com/office/drawing/2014/main" id="{25D71FA3-7594-4D2A-9FDC-016B3215BD58}"/>
                </a:ext>
              </a:extLst>
            </p:cNvPr>
            <p:cNvSpPr/>
            <p:nvPr/>
          </p:nvSpPr>
          <p:spPr>
            <a:xfrm>
              <a:off x="0" y="0"/>
              <a:ext cx="6221222" cy="7511542"/>
            </a:xfrm>
            <a:custGeom>
              <a:avLst/>
              <a:gdLst/>
              <a:ahLst/>
              <a:cxnLst/>
              <a:rect l="l" t="t" r="r" b="b"/>
              <a:pathLst>
                <a:path w="6221222" h="7511542">
                  <a:moveTo>
                    <a:pt x="0" y="50546"/>
                  </a:moveTo>
                  <a:cubicBezTo>
                    <a:pt x="0" y="22606"/>
                    <a:pt x="22606" y="0"/>
                    <a:pt x="50546" y="0"/>
                  </a:cubicBezTo>
                  <a:lnTo>
                    <a:pt x="6170676" y="0"/>
                  </a:lnTo>
                  <a:cubicBezTo>
                    <a:pt x="6198616" y="0"/>
                    <a:pt x="6221222" y="22606"/>
                    <a:pt x="6221222" y="50546"/>
                  </a:cubicBezTo>
                  <a:lnTo>
                    <a:pt x="6221222" y="7460996"/>
                  </a:lnTo>
                  <a:cubicBezTo>
                    <a:pt x="6221222" y="7488936"/>
                    <a:pt x="6198616" y="7511542"/>
                    <a:pt x="6170676" y="7511542"/>
                  </a:cubicBezTo>
                  <a:lnTo>
                    <a:pt x="50546" y="7511542"/>
                  </a:lnTo>
                  <a:cubicBezTo>
                    <a:pt x="22606" y="7511542"/>
                    <a:pt x="0" y="7488936"/>
                    <a:pt x="0" y="7460996"/>
                  </a:cubicBezTo>
                  <a:close/>
                </a:path>
              </a:pathLst>
            </a:custGeom>
            <a:solidFill>
              <a:srgbClr val="DDEEE0"/>
            </a:solidFill>
          </p:spPr>
        </p:sp>
      </p:grpSp>
      <p:grpSp>
        <p:nvGrpSpPr>
          <p:cNvPr id="89" name="Group 29">
            <a:extLst>
              <a:ext uri="{FF2B5EF4-FFF2-40B4-BE49-F238E27FC236}">
                <a16:creationId xmlns:a16="http://schemas.microsoft.com/office/drawing/2014/main" id="{4084A157-92F4-4513-A045-A5D7AC4C1528}"/>
              </a:ext>
            </a:extLst>
          </p:cNvPr>
          <p:cNvGrpSpPr/>
          <p:nvPr/>
        </p:nvGrpSpPr>
        <p:grpSpPr>
          <a:xfrm>
            <a:off x="5018269" y="2583458"/>
            <a:ext cx="2773660" cy="3503216"/>
            <a:chOff x="0" y="0"/>
            <a:chExt cx="5547320" cy="7006432"/>
          </a:xfrm>
        </p:grpSpPr>
        <p:sp>
          <p:nvSpPr>
            <p:cNvPr id="90" name="Freeform 30">
              <a:extLst>
                <a:ext uri="{FF2B5EF4-FFF2-40B4-BE49-F238E27FC236}">
                  <a16:creationId xmlns:a16="http://schemas.microsoft.com/office/drawing/2014/main" id="{110CD6F0-EE31-4F38-87A0-E1AA086797AC}"/>
                </a:ext>
              </a:extLst>
            </p:cNvPr>
            <p:cNvSpPr/>
            <p:nvPr/>
          </p:nvSpPr>
          <p:spPr>
            <a:xfrm>
              <a:off x="0" y="0"/>
              <a:ext cx="5547320" cy="7006432"/>
            </a:xfrm>
            <a:custGeom>
              <a:avLst/>
              <a:gdLst/>
              <a:ahLst/>
              <a:cxnLst/>
              <a:rect l="l" t="t" r="r" b="b"/>
              <a:pathLst>
                <a:path w="5547320" h="7006432">
                  <a:moveTo>
                    <a:pt x="0" y="0"/>
                  </a:moveTo>
                  <a:lnTo>
                    <a:pt x="5547320" y="0"/>
                  </a:lnTo>
                  <a:lnTo>
                    <a:pt x="5547320" y="7006432"/>
                  </a:lnTo>
                  <a:lnTo>
                    <a:pt x="0" y="7006432"/>
                  </a:lnTo>
                  <a:close/>
                </a:path>
              </a:pathLst>
            </a:custGeom>
            <a:solidFill>
              <a:srgbClr val="000000">
                <a:alpha val="0"/>
              </a:srgbClr>
            </a:solidFill>
          </p:spPr>
        </p:sp>
        <p:sp>
          <p:nvSpPr>
            <p:cNvPr id="91" name="TextBox 31">
              <a:extLst>
                <a:ext uri="{FF2B5EF4-FFF2-40B4-BE49-F238E27FC236}">
                  <a16:creationId xmlns:a16="http://schemas.microsoft.com/office/drawing/2014/main" id="{97F50F87-9AAF-45DC-8ACE-3942B234B9E7}"/>
                </a:ext>
              </a:extLst>
            </p:cNvPr>
            <p:cNvSpPr txBox="1"/>
            <p:nvPr/>
          </p:nvSpPr>
          <p:spPr>
            <a:xfrm>
              <a:off x="0" y="-123825"/>
              <a:ext cx="5547320" cy="7130257"/>
            </a:xfrm>
            <a:prstGeom prst="rect">
              <a:avLst/>
            </a:prstGeom>
          </p:spPr>
          <p:txBody>
            <a:bodyPr lIns="0" tIns="0" rIns="0" bIns="0" rtlCol="0" anchor="t"/>
            <a:lstStyle/>
            <a:p>
              <a:pPr>
                <a:lnSpc>
                  <a:spcPts val="2083"/>
                </a:lnSpc>
              </a:pPr>
              <a:r>
                <a:rPr lang="en-US" sz="1291" dirty="0">
                  <a:solidFill>
                    <a:srgbClr val="405449"/>
                  </a:solidFill>
                  <a:latin typeface="Consolas"/>
                  <a:ea typeface="Consolas"/>
                  <a:cs typeface="Consolas"/>
                  <a:sym typeface="Consolas"/>
                </a:rPr>
                <a:t>{</a:t>
              </a:r>
            </a:p>
            <a:p>
              <a:pPr>
                <a:lnSpc>
                  <a:spcPts val="2083"/>
                </a:lnSpc>
              </a:pPr>
              <a:r>
                <a:rPr lang="en-US" sz="1291" dirty="0">
                  <a:solidFill>
                    <a:srgbClr val="405449"/>
                  </a:solidFill>
                  <a:latin typeface="Consolas"/>
                  <a:ea typeface="Consolas"/>
                  <a:cs typeface="Consolas"/>
                  <a:sym typeface="Consolas"/>
                </a:rPr>
                <a:t>  "_id": 1001,</a:t>
              </a:r>
            </a:p>
            <a:p>
              <a:pPr>
                <a:lnSpc>
                  <a:spcPts val="2083"/>
                </a:lnSpc>
              </a:pPr>
              <a:r>
                <a:rPr lang="en-US" sz="1291" dirty="0">
                  <a:solidFill>
                    <a:srgbClr val="405449"/>
                  </a:solidFill>
                  <a:latin typeface="Consolas"/>
                  <a:ea typeface="Consolas"/>
                  <a:cs typeface="Consolas"/>
                  <a:sym typeface="Consolas"/>
                </a:rPr>
                <a:t>  "</a:t>
              </a:r>
              <a:r>
                <a:rPr lang="en-US" sz="1291" dirty="0" err="1">
                  <a:solidFill>
                    <a:srgbClr val="405449"/>
                  </a:solidFill>
                  <a:latin typeface="Consolas"/>
                  <a:ea typeface="Consolas"/>
                  <a:cs typeface="Consolas"/>
                  <a:sym typeface="Consolas"/>
                </a:rPr>
                <a:t>produit</a:t>
              </a:r>
              <a:r>
                <a:rPr lang="en-US" sz="1291" dirty="0">
                  <a:solidFill>
                    <a:srgbClr val="405449"/>
                  </a:solidFill>
                  <a:latin typeface="Consolas"/>
                  <a:ea typeface="Consolas"/>
                  <a:cs typeface="Consolas"/>
                  <a:sym typeface="Consolas"/>
                </a:rPr>
                <a:t>": "</a:t>
              </a:r>
              <a:r>
                <a:rPr lang="en-US" sz="1291" dirty="0" err="1">
                  <a:solidFill>
                    <a:srgbClr val="405449"/>
                  </a:solidFill>
                  <a:latin typeface="Consolas"/>
                  <a:ea typeface="Consolas"/>
                  <a:cs typeface="Consolas"/>
                  <a:sym typeface="Consolas"/>
                </a:rPr>
                <a:t>Ordinateur</a:t>
              </a:r>
              <a:r>
                <a:rPr lang="en-US" sz="1291" dirty="0">
                  <a:solidFill>
                    <a:srgbClr val="405449"/>
                  </a:solidFill>
                  <a:latin typeface="Consolas"/>
                  <a:ea typeface="Consolas"/>
                  <a:cs typeface="Consolas"/>
                  <a:sym typeface="Consolas"/>
                </a:rPr>
                <a:t> Portable",</a:t>
              </a:r>
            </a:p>
            <a:p>
              <a:pPr>
                <a:lnSpc>
                  <a:spcPts val="2083"/>
                </a:lnSpc>
              </a:pPr>
              <a:r>
                <a:rPr lang="en-US" sz="1291" dirty="0">
                  <a:solidFill>
                    <a:srgbClr val="405449"/>
                  </a:solidFill>
                  <a:latin typeface="Consolas"/>
                  <a:ea typeface="Consolas"/>
                  <a:cs typeface="Consolas"/>
                  <a:sym typeface="Consolas"/>
                </a:rPr>
                <a:t>  "prix": 7000,</a:t>
              </a:r>
            </a:p>
            <a:p>
              <a:pPr>
                <a:lnSpc>
                  <a:spcPts val="2083"/>
                </a:lnSpc>
              </a:pPr>
              <a:r>
                <a:rPr lang="en-US" sz="1291" dirty="0">
                  <a:solidFill>
                    <a:srgbClr val="405449"/>
                  </a:solidFill>
                  <a:latin typeface="Consolas"/>
                  <a:ea typeface="Consolas"/>
                  <a:cs typeface="Consolas"/>
                  <a:sym typeface="Consolas"/>
                </a:rPr>
                <a:t>  "</a:t>
              </a:r>
              <a:r>
                <a:rPr lang="en-US" sz="1291" dirty="0" err="1">
                  <a:solidFill>
                    <a:srgbClr val="405449"/>
                  </a:solidFill>
                  <a:latin typeface="Consolas"/>
                  <a:ea typeface="Consolas"/>
                  <a:cs typeface="Consolas"/>
                  <a:sym typeface="Consolas"/>
                </a:rPr>
                <a:t>utilisateur_id</a:t>
              </a:r>
              <a:r>
                <a:rPr lang="en-US" sz="1291" dirty="0">
                  <a:solidFill>
                    <a:srgbClr val="405449"/>
                  </a:solidFill>
                  <a:latin typeface="Consolas"/>
                  <a:ea typeface="Consolas"/>
                  <a:cs typeface="Consolas"/>
                  <a:sym typeface="Consolas"/>
                </a:rPr>
                <a:t>": 1</a:t>
              </a:r>
            </a:p>
            <a:p>
              <a:pPr>
                <a:lnSpc>
                  <a:spcPts val="2083"/>
                </a:lnSpc>
              </a:pPr>
              <a:r>
                <a:rPr lang="en-US" sz="1291" dirty="0">
                  <a:solidFill>
                    <a:srgbClr val="405449"/>
                  </a:solidFill>
                  <a:latin typeface="Consolas"/>
                  <a:ea typeface="Consolas"/>
                  <a:cs typeface="Consolas"/>
                  <a:sym typeface="Consolas"/>
                </a:rPr>
                <a:t>}</a:t>
              </a:r>
            </a:p>
            <a:p>
              <a:pPr>
                <a:lnSpc>
                  <a:spcPts val="2083"/>
                </a:lnSpc>
              </a:pPr>
              <a:r>
                <a:rPr lang="en-US" sz="1291" dirty="0">
                  <a:solidFill>
                    <a:srgbClr val="405449"/>
                  </a:solidFill>
                  <a:latin typeface="Consolas"/>
                  <a:ea typeface="Consolas"/>
                  <a:cs typeface="Consolas"/>
                  <a:sym typeface="Consolas"/>
                </a:rPr>
                <a:t>{</a:t>
              </a:r>
            </a:p>
            <a:p>
              <a:pPr>
                <a:lnSpc>
                  <a:spcPts val="2083"/>
                </a:lnSpc>
              </a:pPr>
              <a:r>
                <a:rPr lang="en-US" sz="1291" dirty="0">
                  <a:solidFill>
                    <a:srgbClr val="405449"/>
                  </a:solidFill>
                  <a:latin typeface="Consolas"/>
                  <a:ea typeface="Consolas"/>
                  <a:cs typeface="Consolas"/>
                  <a:sym typeface="Consolas"/>
                </a:rPr>
                <a:t>  "_id": 1002,</a:t>
              </a:r>
            </a:p>
            <a:p>
              <a:pPr>
                <a:lnSpc>
                  <a:spcPts val="2083"/>
                </a:lnSpc>
              </a:pPr>
              <a:r>
                <a:rPr lang="en-US" sz="1291" dirty="0">
                  <a:solidFill>
                    <a:srgbClr val="405449"/>
                  </a:solidFill>
                  <a:latin typeface="Consolas"/>
                  <a:ea typeface="Consolas"/>
                  <a:cs typeface="Consolas"/>
                  <a:sym typeface="Consolas"/>
                </a:rPr>
                <a:t>  "</a:t>
              </a:r>
              <a:r>
                <a:rPr lang="en-US" sz="1291" dirty="0" err="1">
                  <a:solidFill>
                    <a:srgbClr val="405449"/>
                  </a:solidFill>
                  <a:latin typeface="Consolas"/>
                  <a:ea typeface="Consolas"/>
                  <a:cs typeface="Consolas"/>
                  <a:sym typeface="Consolas"/>
                </a:rPr>
                <a:t>produit</a:t>
              </a:r>
              <a:r>
                <a:rPr lang="en-US" sz="1291" dirty="0">
                  <a:solidFill>
                    <a:srgbClr val="405449"/>
                  </a:solidFill>
                  <a:latin typeface="Consolas"/>
                  <a:ea typeface="Consolas"/>
                  <a:cs typeface="Consolas"/>
                  <a:sym typeface="Consolas"/>
                </a:rPr>
                <a:t>": "Smartphone",</a:t>
              </a:r>
            </a:p>
            <a:p>
              <a:pPr>
                <a:lnSpc>
                  <a:spcPts val="2083"/>
                </a:lnSpc>
              </a:pPr>
              <a:r>
                <a:rPr lang="en-US" sz="1291" dirty="0">
                  <a:solidFill>
                    <a:srgbClr val="405449"/>
                  </a:solidFill>
                  <a:latin typeface="Consolas"/>
                  <a:ea typeface="Consolas"/>
                  <a:cs typeface="Consolas"/>
                  <a:sym typeface="Consolas"/>
                </a:rPr>
                <a:t>  "prix": 5000,</a:t>
              </a:r>
            </a:p>
            <a:p>
              <a:pPr>
                <a:lnSpc>
                  <a:spcPts val="2083"/>
                </a:lnSpc>
              </a:pPr>
              <a:r>
                <a:rPr lang="en-US" sz="1291" dirty="0">
                  <a:solidFill>
                    <a:srgbClr val="405449"/>
                  </a:solidFill>
                  <a:latin typeface="Consolas"/>
                  <a:ea typeface="Consolas"/>
                  <a:cs typeface="Consolas"/>
                  <a:sym typeface="Consolas"/>
                </a:rPr>
                <a:t>  "</a:t>
              </a:r>
              <a:r>
                <a:rPr lang="en-US" sz="1291" dirty="0" err="1">
                  <a:solidFill>
                    <a:srgbClr val="405449"/>
                  </a:solidFill>
                  <a:latin typeface="Consolas"/>
                  <a:ea typeface="Consolas"/>
                  <a:cs typeface="Consolas"/>
                  <a:sym typeface="Consolas"/>
                </a:rPr>
                <a:t>utilisateur_id</a:t>
              </a:r>
              <a:r>
                <a:rPr lang="en-US" sz="1291" dirty="0">
                  <a:solidFill>
                    <a:srgbClr val="405449"/>
                  </a:solidFill>
                  <a:latin typeface="Consolas"/>
                  <a:ea typeface="Consolas"/>
                  <a:cs typeface="Consolas"/>
                  <a:sym typeface="Consolas"/>
                </a:rPr>
                <a:t>": 1</a:t>
              </a:r>
            </a:p>
            <a:p>
              <a:pPr>
                <a:lnSpc>
                  <a:spcPts val="2083"/>
                </a:lnSpc>
              </a:pPr>
              <a:r>
                <a:rPr lang="en-US" sz="1291" dirty="0">
                  <a:solidFill>
                    <a:srgbClr val="405449"/>
                  </a:solidFill>
                  <a:latin typeface="Consolas"/>
                  <a:ea typeface="Consolas"/>
                  <a:cs typeface="Consolas"/>
                  <a:sym typeface="Consolas"/>
                </a:rPr>
                <a:t>}</a:t>
              </a:r>
            </a:p>
            <a:p>
              <a:pPr>
                <a:lnSpc>
                  <a:spcPts val="2083"/>
                </a:lnSpc>
              </a:pPr>
              <a:endParaRPr lang="en-US" sz="1291" dirty="0">
                <a:solidFill>
                  <a:srgbClr val="405449"/>
                </a:solidFill>
                <a:latin typeface="Consolas"/>
                <a:ea typeface="Consolas"/>
                <a:cs typeface="Consolas"/>
                <a:sym typeface="Consolas"/>
              </a:endParaRPr>
            </a:p>
          </p:txBody>
        </p:sp>
      </p:grpSp>
      <p:pic>
        <p:nvPicPr>
          <p:cNvPr id="92" name="Image 91">
            <a:extLst>
              <a:ext uri="{FF2B5EF4-FFF2-40B4-BE49-F238E27FC236}">
                <a16:creationId xmlns:a16="http://schemas.microsoft.com/office/drawing/2014/main" id="{0665D918-0394-4DFD-831E-16B986C30DFB}"/>
              </a:ext>
            </a:extLst>
          </p:cNvPr>
          <p:cNvPicPr>
            <a:picLocks noChangeAspect="1"/>
          </p:cNvPicPr>
          <p:nvPr/>
        </p:nvPicPr>
        <p:blipFill rotWithShape="1">
          <a:blip r:embed="rId5"/>
          <a:srcRect t="1112" r="4670"/>
          <a:stretch/>
        </p:blipFill>
        <p:spPr>
          <a:xfrm>
            <a:off x="9497969" y="306000"/>
            <a:ext cx="2423418" cy="6254598"/>
          </a:xfrm>
          <a:prstGeom prst="rect">
            <a:avLst/>
          </a:prstGeom>
        </p:spPr>
      </p:pic>
    </p:spTree>
    <p:extLst>
      <p:ext uri="{BB962C8B-B14F-4D97-AF65-F5344CB8AC3E}">
        <p14:creationId xmlns:p14="http://schemas.microsoft.com/office/powerpoint/2010/main" val="292756317"/>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17271"/>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grpSp>
        <p:nvGrpSpPr>
          <p:cNvPr id="31" name="Group 7">
            <a:extLst>
              <a:ext uri="{FF2B5EF4-FFF2-40B4-BE49-F238E27FC236}">
                <a16:creationId xmlns:a16="http://schemas.microsoft.com/office/drawing/2014/main" id="{0657D77E-BEE8-41D4-8C60-D2968A02504C}"/>
              </a:ext>
            </a:extLst>
          </p:cNvPr>
          <p:cNvGrpSpPr/>
          <p:nvPr/>
        </p:nvGrpSpPr>
        <p:grpSpPr>
          <a:xfrm>
            <a:off x="546636" y="417116"/>
            <a:ext cx="4829671" cy="473869"/>
            <a:chOff x="0" y="0"/>
            <a:chExt cx="9659342" cy="947738"/>
          </a:xfrm>
        </p:grpSpPr>
        <p:sp>
          <p:nvSpPr>
            <p:cNvPr id="32" name="Freeform 8">
              <a:extLst>
                <a:ext uri="{FF2B5EF4-FFF2-40B4-BE49-F238E27FC236}">
                  <a16:creationId xmlns:a16="http://schemas.microsoft.com/office/drawing/2014/main" id="{3CC29CB5-2D98-432E-8522-C8A97A6E7A33}"/>
                </a:ext>
              </a:extLst>
            </p:cNvPr>
            <p:cNvSpPr/>
            <p:nvPr/>
          </p:nvSpPr>
          <p:spPr>
            <a:xfrm>
              <a:off x="0" y="0"/>
              <a:ext cx="9659341" cy="947738"/>
            </a:xfrm>
            <a:custGeom>
              <a:avLst/>
              <a:gdLst/>
              <a:ahLst/>
              <a:cxnLst/>
              <a:rect l="l" t="t" r="r" b="b"/>
              <a:pathLst>
                <a:path w="9659341" h="947738">
                  <a:moveTo>
                    <a:pt x="0" y="0"/>
                  </a:moveTo>
                  <a:lnTo>
                    <a:pt x="9659341" y="0"/>
                  </a:lnTo>
                  <a:lnTo>
                    <a:pt x="9659341" y="947738"/>
                  </a:lnTo>
                  <a:lnTo>
                    <a:pt x="0" y="947738"/>
                  </a:lnTo>
                  <a:close/>
                </a:path>
              </a:pathLst>
            </a:custGeom>
            <a:solidFill>
              <a:srgbClr val="000000">
                <a:alpha val="0"/>
              </a:srgbClr>
            </a:solidFill>
          </p:spPr>
        </p:sp>
        <p:sp>
          <p:nvSpPr>
            <p:cNvPr id="33" name="TextBox 9">
              <a:extLst>
                <a:ext uri="{FF2B5EF4-FFF2-40B4-BE49-F238E27FC236}">
                  <a16:creationId xmlns:a16="http://schemas.microsoft.com/office/drawing/2014/main" id="{6071A0C8-C3CF-4D0F-B531-089F7E66F73B}"/>
                </a:ext>
              </a:extLst>
            </p:cNvPr>
            <p:cNvSpPr txBox="1"/>
            <p:nvPr/>
          </p:nvSpPr>
          <p:spPr>
            <a:xfrm>
              <a:off x="0" y="-19050"/>
              <a:ext cx="9659342" cy="966788"/>
            </a:xfrm>
            <a:prstGeom prst="rect">
              <a:avLst/>
            </a:prstGeom>
          </p:spPr>
          <p:txBody>
            <a:bodyPr lIns="0" tIns="0" rIns="0" bIns="0" rtlCol="0" anchor="t"/>
            <a:lstStyle/>
            <a:p>
              <a:pPr>
                <a:lnSpc>
                  <a:spcPts val="3708"/>
                </a:lnSpc>
              </a:pPr>
              <a:r>
                <a:rPr lang="en-US" sz="2958" b="1" dirty="0">
                  <a:solidFill>
                    <a:srgbClr val="206A5D"/>
                  </a:solidFill>
                  <a:latin typeface="Fraunces Bold"/>
                  <a:ea typeface="Fraunces Bold"/>
                  <a:cs typeface="Fraunces Bold"/>
                  <a:sym typeface="Fraunces Bold"/>
                </a:rPr>
                <a:t>Relation One-to-One (1:1)</a:t>
              </a:r>
            </a:p>
          </p:txBody>
        </p:sp>
      </p:grpSp>
      <p:sp>
        <p:nvSpPr>
          <p:cNvPr id="34" name="Freeform 16">
            <a:extLst>
              <a:ext uri="{FF2B5EF4-FFF2-40B4-BE49-F238E27FC236}">
                <a16:creationId xmlns:a16="http://schemas.microsoft.com/office/drawing/2014/main" id="{8295D648-4673-4841-B8F5-F73372939214}"/>
              </a:ext>
            </a:extLst>
          </p:cNvPr>
          <p:cNvSpPr/>
          <p:nvPr/>
        </p:nvSpPr>
        <p:spPr>
          <a:xfrm>
            <a:off x="847158" y="1335112"/>
            <a:ext cx="6217444" cy="242491"/>
          </a:xfrm>
          <a:custGeom>
            <a:avLst/>
            <a:gdLst/>
            <a:ahLst/>
            <a:cxnLst/>
            <a:rect l="l" t="t" r="r" b="b"/>
            <a:pathLst>
              <a:path w="12434888" h="484982">
                <a:moveTo>
                  <a:pt x="0" y="0"/>
                </a:moveTo>
                <a:lnTo>
                  <a:pt x="12434888" y="0"/>
                </a:lnTo>
                <a:lnTo>
                  <a:pt x="12434888" y="484982"/>
                </a:lnTo>
                <a:lnTo>
                  <a:pt x="0" y="484982"/>
                </a:lnTo>
                <a:close/>
              </a:path>
            </a:pathLst>
          </a:custGeom>
          <a:solidFill>
            <a:srgbClr val="000000">
              <a:alpha val="0"/>
            </a:srgbClr>
          </a:solidFill>
        </p:spPr>
      </p:sp>
      <p:grpSp>
        <p:nvGrpSpPr>
          <p:cNvPr id="35" name="Group 18">
            <a:extLst>
              <a:ext uri="{FF2B5EF4-FFF2-40B4-BE49-F238E27FC236}">
                <a16:creationId xmlns:a16="http://schemas.microsoft.com/office/drawing/2014/main" id="{5648A4B2-36DF-42DA-B940-0FF5AAFC4AF7}"/>
              </a:ext>
            </a:extLst>
          </p:cNvPr>
          <p:cNvGrpSpPr/>
          <p:nvPr/>
        </p:nvGrpSpPr>
        <p:grpSpPr>
          <a:xfrm>
            <a:off x="593257" y="1049908"/>
            <a:ext cx="113705" cy="570408"/>
            <a:chOff x="0" y="0"/>
            <a:chExt cx="227410" cy="1140817"/>
          </a:xfrm>
          <a:solidFill>
            <a:srgbClr val="206A5D"/>
          </a:solidFill>
        </p:grpSpPr>
        <p:sp>
          <p:nvSpPr>
            <p:cNvPr id="36" name="Freeform 19">
              <a:extLst>
                <a:ext uri="{FF2B5EF4-FFF2-40B4-BE49-F238E27FC236}">
                  <a16:creationId xmlns:a16="http://schemas.microsoft.com/office/drawing/2014/main" id="{1478BFC4-FA41-4CE6-B510-3A6257C057B0}"/>
                </a:ext>
              </a:extLst>
            </p:cNvPr>
            <p:cNvSpPr/>
            <p:nvPr/>
          </p:nvSpPr>
          <p:spPr>
            <a:xfrm>
              <a:off x="0" y="0"/>
              <a:ext cx="227330" cy="1140714"/>
            </a:xfrm>
            <a:custGeom>
              <a:avLst/>
              <a:gdLst/>
              <a:ahLst/>
              <a:cxnLst/>
              <a:rect l="l" t="t" r="r" b="b"/>
              <a:pathLst>
                <a:path w="227330" h="1140714">
                  <a:moveTo>
                    <a:pt x="0" y="113665"/>
                  </a:moveTo>
                  <a:cubicBezTo>
                    <a:pt x="0" y="50927"/>
                    <a:pt x="50927" y="0"/>
                    <a:pt x="113665" y="0"/>
                  </a:cubicBezTo>
                  <a:cubicBezTo>
                    <a:pt x="176403" y="0"/>
                    <a:pt x="227330" y="50927"/>
                    <a:pt x="227330" y="113665"/>
                  </a:cubicBezTo>
                  <a:lnTo>
                    <a:pt x="227330" y="1027049"/>
                  </a:lnTo>
                  <a:cubicBezTo>
                    <a:pt x="227330" y="1089787"/>
                    <a:pt x="176403" y="1140714"/>
                    <a:pt x="113665" y="1140714"/>
                  </a:cubicBezTo>
                  <a:cubicBezTo>
                    <a:pt x="50927" y="1140714"/>
                    <a:pt x="0" y="1089914"/>
                    <a:pt x="0" y="1027049"/>
                  </a:cubicBezTo>
                  <a:close/>
                </a:path>
              </a:pathLst>
            </a:custGeom>
            <a:grpFill/>
          </p:spPr>
        </p:sp>
      </p:grpSp>
      <p:grpSp>
        <p:nvGrpSpPr>
          <p:cNvPr id="37" name="Group 20">
            <a:extLst>
              <a:ext uri="{FF2B5EF4-FFF2-40B4-BE49-F238E27FC236}">
                <a16:creationId xmlns:a16="http://schemas.microsoft.com/office/drawing/2014/main" id="{255D449C-52E3-4B32-971B-11B96088BF21}"/>
              </a:ext>
            </a:extLst>
          </p:cNvPr>
          <p:cNvGrpSpPr/>
          <p:nvPr/>
        </p:nvGrpSpPr>
        <p:grpSpPr>
          <a:xfrm>
            <a:off x="934370" y="1049909"/>
            <a:ext cx="1895574" cy="236934"/>
            <a:chOff x="0" y="0"/>
            <a:chExt cx="3791148" cy="473868"/>
          </a:xfrm>
        </p:grpSpPr>
        <p:sp>
          <p:nvSpPr>
            <p:cNvPr id="38" name="Freeform 21">
              <a:extLst>
                <a:ext uri="{FF2B5EF4-FFF2-40B4-BE49-F238E27FC236}">
                  <a16:creationId xmlns:a16="http://schemas.microsoft.com/office/drawing/2014/main" id="{FF5FEA94-79C0-4D37-B45D-FA286E03B425}"/>
                </a:ext>
              </a:extLst>
            </p:cNvPr>
            <p:cNvSpPr/>
            <p:nvPr/>
          </p:nvSpPr>
          <p:spPr>
            <a:xfrm>
              <a:off x="0" y="0"/>
              <a:ext cx="3791148" cy="473868"/>
            </a:xfrm>
            <a:custGeom>
              <a:avLst/>
              <a:gdLst/>
              <a:ahLst/>
              <a:cxnLst/>
              <a:rect l="l" t="t" r="r" b="b"/>
              <a:pathLst>
                <a:path w="3791148" h="473868">
                  <a:moveTo>
                    <a:pt x="0" y="0"/>
                  </a:moveTo>
                  <a:lnTo>
                    <a:pt x="3791148" y="0"/>
                  </a:lnTo>
                  <a:lnTo>
                    <a:pt x="3791148" y="473868"/>
                  </a:lnTo>
                  <a:lnTo>
                    <a:pt x="0" y="473868"/>
                  </a:lnTo>
                  <a:close/>
                </a:path>
              </a:pathLst>
            </a:custGeom>
            <a:solidFill>
              <a:srgbClr val="000000">
                <a:alpha val="0"/>
              </a:srgbClr>
            </a:solidFill>
          </p:spPr>
        </p:sp>
        <p:sp>
          <p:nvSpPr>
            <p:cNvPr id="39" name="TextBox 22">
              <a:extLst>
                <a:ext uri="{FF2B5EF4-FFF2-40B4-BE49-F238E27FC236}">
                  <a16:creationId xmlns:a16="http://schemas.microsoft.com/office/drawing/2014/main" id="{22F8A3B0-0551-457C-A677-D0A351F11A43}"/>
                </a:ext>
              </a:extLst>
            </p:cNvPr>
            <p:cNvSpPr txBox="1"/>
            <p:nvPr/>
          </p:nvSpPr>
          <p:spPr>
            <a:xfrm>
              <a:off x="0" y="-9525"/>
              <a:ext cx="3791148" cy="483393"/>
            </a:xfrm>
            <a:prstGeom prst="rect">
              <a:avLst/>
            </a:prstGeom>
          </p:spPr>
          <p:txBody>
            <a:bodyPr lIns="0" tIns="0" rIns="0" bIns="0" rtlCol="0" anchor="t"/>
            <a:lstStyle/>
            <a:p>
              <a:pPr>
                <a:lnSpc>
                  <a:spcPts val="1833"/>
                </a:lnSpc>
              </a:pPr>
              <a:r>
                <a:rPr lang="en-US" sz="1458" b="1" dirty="0" err="1">
                  <a:solidFill>
                    <a:srgbClr val="405449"/>
                  </a:solidFill>
                  <a:latin typeface="Fraunces Bold"/>
                  <a:ea typeface="Fraunces Bold"/>
                  <a:cs typeface="Fraunces Bold"/>
                  <a:sym typeface="Fraunces Bold"/>
                </a:rPr>
                <a:t>Exemple</a:t>
              </a:r>
              <a:endParaRPr lang="en-US" sz="1458" b="1" dirty="0">
                <a:solidFill>
                  <a:srgbClr val="405449"/>
                </a:solidFill>
                <a:latin typeface="Fraunces Bold"/>
                <a:ea typeface="Fraunces Bold"/>
                <a:cs typeface="Fraunces Bold"/>
                <a:sym typeface="Fraunces Bold"/>
              </a:endParaRPr>
            </a:p>
          </p:txBody>
        </p:sp>
      </p:grpSp>
      <p:grpSp>
        <p:nvGrpSpPr>
          <p:cNvPr id="40" name="Group 23">
            <a:extLst>
              <a:ext uri="{FF2B5EF4-FFF2-40B4-BE49-F238E27FC236}">
                <a16:creationId xmlns:a16="http://schemas.microsoft.com/office/drawing/2014/main" id="{AC00FDE5-30A4-44F1-AC9E-B0B6D295EA79}"/>
              </a:ext>
            </a:extLst>
          </p:cNvPr>
          <p:cNvGrpSpPr/>
          <p:nvPr/>
        </p:nvGrpSpPr>
        <p:grpSpPr>
          <a:xfrm>
            <a:off x="934370" y="1330203"/>
            <a:ext cx="5990034" cy="290115"/>
            <a:chOff x="0" y="-95249"/>
            <a:chExt cx="11980068" cy="580231"/>
          </a:xfrm>
        </p:grpSpPr>
        <p:sp>
          <p:nvSpPr>
            <p:cNvPr id="41" name="Freeform 24">
              <a:extLst>
                <a:ext uri="{FF2B5EF4-FFF2-40B4-BE49-F238E27FC236}">
                  <a16:creationId xmlns:a16="http://schemas.microsoft.com/office/drawing/2014/main" id="{2B558014-AF67-4C45-B85A-E8F7390A1DF7}"/>
                </a:ext>
              </a:extLst>
            </p:cNvPr>
            <p:cNvSpPr/>
            <p:nvPr/>
          </p:nvSpPr>
          <p:spPr>
            <a:xfrm>
              <a:off x="0" y="0"/>
              <a:ext cx="11980068" cy="484982"/>
            </a:xfrm>
            <a:custGeom>
              <a:avLst/>
              <a:gdLst/>
              <a:ahLst/>
              <a:cxnLst/>
              <a:rect l="l" t="t" r="r" b="b"/>
              <a:pathLst>
                <a:path w="11980068" h="484982">
                  <a:moveTo>
                    <a:pt x="0" y="0"/>
                  </a:moveTo>
                  <a:lnTo>
                    <a:pt x="11980068" y="0"/>
                  </a:lnTo>
                  <a:lnTo>
                    <a:pt x="11980068" y="484982"/>
                  </a:lnTo>
                  <a:lnTo>
                    <a:pt x="0" y="484982"/>
                  </a:lnTo>
                  <a:close/>
                </a:path>
              </a:pathLst>
            </a:custGeom>
            <a:solidFill>
              <a:srgbClr val="000000">
                <a:alpha val="0"/>
              </a:srgbClr>
            </a:solidFill>
          </p:spPr>
        </p:sp>
        <p:sp>
          <p:nvSpPr>
            <p:cNvPr id="42" name="TextBox 25">
              <a:extLst>
                <a:ext uri="{FF2B5EF4-FFF2-40B4-BE49-F238E27FC236}">
                  <a16:creationId xmlns:a16="http://schemas.microsoft.com/office/drawing/2014/main" id="{AF38648B-1F03-4954-807D-51B227C72014}"/>
                </a:ext>
              </a:extLst>
            </p:cNvPr>
            <p:cNvSpPr txBox="1"/>
            <p:nvPr/>
          </p:nvSpPr>
          <p:spPr>
            <a:xfrm>
              <a:off x="0" y="-95250"/>
              <a:ext cx="11980068" cy="580232"/>
            </a:xfrm>
            <a:prstGeom prst="rect">
              <a:avLst/>
            </a:prstGeom>
          </p:spPr>
          <p:txBody>
            <a:bodyPr lIns="0" tIns="0" rIns="0" bIns="0" rtlCol="0" anchor="t"/>
            <a:lstStyle/>
            <a:p>
              <a:pPr>
                <a:lnSpc>
                  <a:spcPts val="1875"/>
                </a:lnSpc>
              </a:pPr>
              <a:r>
                <a:rPr lang="fr-FR" sz="1167" dirty="0">
                  <a:latin typeface="Arimo" panose="020B0604020202020204" charset="0"/>
                  <a:ea typeface="Arimo" panose="020B0604020202020204" charset="0"/>
                  <a:cs typeface="Arimo" panose="020B0604020202020204" charset="0"/>
                </a:rPr>
                <a:t>Voiture et immatriculation</a:t>
              </a:r>
            </a:p>
            <a:p>
              <a:pPr>
                <a:lnSpc>
                  <a:spcPts val="1875"/>
                </a:lnSpc>
              </a:pPr>
              <a:endParaRPr lang="en-US" sz="1167" dirty="0">
                <a:solidFill>
                  <a:srgbClr val="405449"/>
                </a:solidFill>
                <a:latin typeface="Arimo" panose="020B0604020202020204" charset="0"/>
                <a:ea typeface="Arimo" panose="020B0604020202020204" charset="0"/>
                <a:cs typeface="Arimo" panose="020B0604020202020204" charset="0"/>
                <a:sym typeface="Arimo"/>
              </a:endParaRPr>
            </a:p>
          </p:txBody>
        </p:sp>
      </p:grpSp>
      <p:grpSp>
        <p:nvGrpSpPr>
          <p:cNvPr id="43" name="Group 26">
            <a:extLst>
              <a:ext uri="{FF2B5EF4-FFF2-40B4-BE49-F238E27FC236}">
                <a16:creationId xmlns:a16="http://schemas.microsoft.com/office/drawing/2014/main" id="{0D094E1A-9184-4B64-A644-00A21C7CC82E}"/>
              </a:ext>
            </a:extLst>
          </p:cNvPr>
          <p:cNvGrpSpPr/>
          <p:nvPr/>
        </p:nvGrpSpPr>
        <p:grpSpPr>
          <a:xfrm>
            <a:off x="833757" y="2271117"/>
            <a:ext cx="113705" cy="903883"/>
            <a:chOff x="0" y="0"/>
            <a:chExt cx="227410" cy="1807765"/>
          </a:xfrm>
          <a:solidFill>
            <a:srgbClr val="206A5D"/>
          </a:solidFill>
        </p:grpSpPr>
        <p:sp>
          <p:nvSpPr>
            <p:cNvPr id="44" name="Freeform 27">
              <a:extLst>
                <a:ext uri="{FF2B5EF4-FFF2-40B4-BE49-F238E27FC236}">
                  <a16:creationId xmlns:a16="http://schemas.microsoft.com/office/drawing/2014/main" id="{06E996E1-3D63-480F-A0BB-7B35AE4757F4}"/>
                </a:ext>
              </a:extLst>
            </p:cNvPr>
            <p:cNvSpPr/>
            <p:nvPr/>
          </p:nvSpPr>
          <p:spPr>
            <a:xfrm>
              <a:off x="0" y="0"/>
              <a:ext cx="227330" cy="1807718"/>
            </a:xfrm>
            <a:custGeom>
              <a:avLst/>
              <a:gdLst/>
              <a:ahLst/>
              <a:cxnLst/>
              <a:rect l="l" t="t" r="r" b="b"/>
              <a:pathLst>
                <a:path w="227330" h="1807718">
                  <a:moveTo>
                    <a:pt x="0" y="113665"/>
                  </a:moveTo>
                  <a:cubicBezTo>
                    <a:pt x="0" y="50927"/>
                    <a:pt x="50927" y="0"/>
                    <a:pt x="113665" y="0"/>
                  </a:cubicBezTo>
                  <a:cubicBezTo>
                    <a:pt x="176403" y="0"/>
                    <a:pt x="227330" y="50927"/>
                    <a:pt x="227330" y="113665"/>
                  </a:cubicBezTo>
                  <a:lnTo>
                    <a:pt x="227330" y="1694053"/>
                  </a:lnTo>
                  <a:cubicBezTo>
                    <a:pt x="227330" y="1756791"/>
                    <a:pt x="176403" y="1807718"/>
                    <a:pt x="113665" y="1807718"/>
                  </a:cubicBezTo>
                  <a:cubicBezTo>
                    <a:pt x="50927" y="1807718"/>
                    <a:pt x="0" y="1756918"/>
                    <a:pt x="0" y="1694053"/>
                  </a:cubicBezTo>
                  <a:close/>
                </a:path>
              </a:pathLst>
            </a:custGeom>
            <a:grpFill/>
          </p:spPr>
        </p:sp>
      </p:grpSp>
      <p:grpSp>
        <p:nvGrpSpPr>
          <p:cNvPr id="45" name="Group 28">
            <a:extLst>
              <a:ext uri="{FF2B5EF4-FFF2-40B4-BE49-F238E27FC236}">
                <a16:creationId xmlns:a16="http://schemas.microsoft.com/office/drawing/2014/main" id="{36C0C16E-98B0-4B5B-9E82-E1CD03B4C702}"/>
              </a:ext>
            </a:extLst>
          </p:cNvPr>
          <p:cNvGrpSpPr/>
          <p:nvPr/>
        </p:nvGrpSpPr>
        <p:grpSpPr>
          <a:xfrm>
            <a:off x="1174871" y="2271117"/>
            <a:ext cx="1895574" cy="236934"/>
            <a:chOff x="0" y="0"/>
            <a:chExt cx="3791148" cy="473868"/>
          </a:xfrm>
        </p:grpSpPr>
        <p:sp>
          <p:nvSpPr>
            <p:cNvPr id="46" name="Freeform 29">
              <a:extLst>
                <a:ext uri="{FF2B5EF4-FFF2-40B4-BE49-F238E27FC236}">
                  <a16:creationId xmlns:a16="http://schemas.microsoft.com/office/drawing/2014/main" id="{1EA2B570-B050-409C-ADB9-E2A55B21A91F}"/>
                </a:ext>
              </a:extLst>
            </p:cNvPr>
            <p:cNvSpPr/>
            <p:nvPr/>
          </p:nvSpPr>
          <p:spPr>
            <a:xfrm>
              <a:off x="0" y="0"/>
              <a:ext cx="3791148" cy="473868"/>
            </a:xfrm>
            <a:custGeom>
              <a:avLst/>
              <a:gdLst/>
              <a:ahLst/>
              <a:cxnLst/>
              <a:rect l="l" t="t" r="r" b="b"/>
              <a:pathLst>
                <a:path w="3791148" h="473868">
                  <a:moveTo>
                    <a:pt x="0" y="0"/>
                  </a:moveTo>
                  <a:lnTo>
                    <a:pt x="3791148" y="0"/>
                  </a:lnTo>
                  <a:lnTo>
                    <a:pt x="3791148" y="473868"/>
                  </a:lnTo>
                  <a:lnTo>
                    <a:pt x="0" y="473868"/>
                  </a:lnTo>
                  <a:close/>
                </a:path>
              </a:pathLst>
            </a:custGeom>
            <a:solidFill>
              <a:srgbClr val="000000">
                <a:alpha val="0"/>
              </a:srgbClr>
            </a:solidFill>
          </p:spPr>
        </p:sp>
        <p:sp>
          <p:nvSpPr>
            <p:cNvPr id="47" name="TextBox 30">
              <a:extLst>
                <a:ext uri="{FF2B5EF4-FFF2-40B4-BE49-F238E27FC236}">
                  <a16:creationId xmlns:a16="http://schemas.microsoft.com/office/drawing/2014/main" id="{9AFD4D3A-6436-4EC7-9C49-4F94BD92581A}"/>
                </a:ext>
              </a:extLst>
            </p:cNvPr>
            <p:cNvSpPr txBox="1"/>
            <p:nvPr/>
          </p:nvSpPr>
          <p:spPr>
            <a:xfrm>
              <a:off x="0" y="-9525"/>
              <a:ext cx="3791148" cy="483393"/>
            </a:xfrm>
            <a:prstGeom prst="rect">
              <a:avLst/>
            </a:prstGeom>
          </p:spPr>
          <p:txBody>
            <a:bodyPr lIns="0" tIns="0" rIns="0" bIns="0" rtlCol="0" anchor="t"/>
            <a:lstStyle/>
            <a:p>
              <a:pPr>
                <a:lnSpc>
                  <a:spcPts val="1833"/>
                </a:lnSpc>
              </a:pPr>
              <a:r>
                <a:rPr lang="en-US" sz="1458" b="1">
                  <a:solidFill>
                    <a:srgbClr val="405449"/>
                  </a:solidFill>
                  <a:latin typeface="Fraunces Bold"/>
                  <a:ea typeface="Fraunces Bold"/>
                  <a:cs typeface="Fraunces Bold"/>
                  <a:sym typeface="Fraunces Bold"/>
                </a:rPr>
                <a:t>Pourquoi ?</a:t>
              </a:r>
            </a:p>
          </p:txBody>
        </p:sp>
      </p:grpSp>
      <p:sp>
        <p:nvSpPr>
          <p:cNvPr id="48" name="Freeform 35">
            <a:extLst>
              <a:ext uri="{FF2B5EF4-FFF2-40B4-BE49-F238E27FC236}">
                <a16:creationId xmlns:a16="http://schemas.microsoft.com/office/drawing/2014/main" id="{3D148481-CE9B-4ED8-8CA9-1B5F84632C2A}"/>
              </a:ext>
            </a:extLst>
          </p:cNvPr>
          <p:cNvSpPr/>
          <p:nvPr/>
        </p:nvSpPr>
        <p:spPr>
          <a:xfrm>
            <a:off x="1174871" y="2932509"/>
            <a:ext cx="5762526" cy="242491"/>
          </a:xfrm>
          <a:custGeom>
            <a:avLst/>
            <a:gdLst/>
            <a:ahLst/>
            <a:cxnLst/>
            <a:rect l="l" t="t" r="r" b="b"/>
            <a:pathLst>
              <a:path w="11525052" h="484982">
                <a:moveTo>
                  <a:pt x="0" y="0"/>
                </a:moveTo>
                <a:lnTo>
                  <a:pt x="11525052" y="0"/>
                </a:lnTo>
                <a:lnTo>
                  <a:pt x="11525052" y="484982"/>
                </a:lnTo>
                <a:lnTo>
                  <a:pt x="0" y="484982"/>
                </a:lnTo>
                <a:close/>
              </a:path>
            </a:pathLst>
          </a:custGeom>
          <a:solidFill>
            <a:srgbClr val="000000">
              <a:alpha val="0"/>
            </a:srgbClr>
          </a:solidFill>
        </p:spPr>
      </p:sp>
      <p:grpSp>
        <p:nvGrpSpPr>
          <p:cNvPr id="49" name="Group 37">
            <a:extLst>
              <a:ext uri="{FF2B5EF4-FFF2-40B4-BE49-F238E27FC236}">
                <a16:creationId xmlns:a16="http://schemas.microsoft.com/office/drawing/2014/main" id="{998E300D-2B5A-4FF0-94FC-AAF7F0F7A49E}"/>
              </a:ext>
            </a:extLst>
          </p:cNvPr>
          <p:cNvGrpSpPr/>
          <p:nvPr/>
        </p:nvGrpSpPr>
        <p:grpSpPr>
          <a:xfrm>
            <a:off x="546636" y="3788469"/>
            <a:ext cx="6558557" cy="2538612"/>
            <a:chOff x="0" y="0"/>
            <a:chExt cx="13117115" cy="5304632"/>
          </a:xfrm>
        </p:grpSpPr>
        <p:sp>
          <p:nvSpPr>
            <p:cNvPr id="50" name="Freeform 38">
              <a:extLst>
                <a:ext uri="{FF2B5EF4-FFF2-40B4-BE49-F238E27FC236}">
                  <a16:creationId xmlns:a16="http://schemas.microsoft.com/office/drawing/2014/main" id="{BAEF1D8D-812D-4ACE-B0BF-5EB63A067453}"/>
                </a:ext>
              </a:extLst>
            </p:cNvPr>
            <p:cNvSpPr/>
            <p:nvPr/>
          </p:nvSpPr>
          <p:spPr>
            <a:xfrm>
              <a:off x="0" y="0"/>
              <a:ext cx="13117068" cy="5304663"/>
            </a:xfrm>
            <a:custGeom>
              <a:avLst/>
              <a:gdLst/>
              <a:ahLst/>
              <a:cxnLst/>
              <a:rect l="l" t="t" r="r" b="b"/>
              <a:pathLst>
                <a:path w="13117068" h="5304663">
                  <a:moveTo>
                    <a:pt x="0" y="272923"/>
                  </a:moveTo>
                  <a:cubicBezTo>
                    <a:pt x="0" y="122174"/>
                    <a:pt x="122174" y="0"/>
                    <a:pt x="272923" y="0"/>
                  </a:cubicBezTo>
                  <a:lnTo>
                    <a:pt x="12844145" y="0"/>
                  </a:lnTo>
                  <a:cubicBezTo>
                    <a:pt x="12994894" y="0"/>
                    <a:pt x="13117068" y="122174"/>
                    <a:pt x="13117068" y="272923"/>
                  </a:cubicBezTo>
                  <a:lnTo>
                    <a:pt x="13117068" y="5031613"/>
                  </a:lnTo>
                  <a:cubicBezTo>
                    <a:pt x="13117068" y="5182362"/>
                    <a:pt x="12994894" y="5304536"/>
                    <a:pt x="12844145" y="5304536"/>
                  </a:cubicBezTo>
                  <a:lnTo>
                    <a:pt x="272923" y="5304536"/>
                  </a:lnTo>
                  <a:cubicBezTo>
                    <a:pt x="122174" y="5304663"/>
                    <a:pt x="0" y="5182362"/>
                    <a:pt x="0" y="5031613"/>
                  </a:cubicBezTo>
                  <a:close/>
                </a:path>
              </a:pathLst>
            </a:custGeom>
            <a:solidFill>
              <a:srgbClr val="DDEEE0"/>
            </a:solidFill>
          </p:spPr>
        </p:sp>
      </p:grpSp>
      <p:grpSp>
        <p:nvGrpSpPr>
          <p:cNvPr id="51" name="Group 39">
            <a:extLst>
              <a:ext uri="{FF2B5EF4-FFF2-40B4-BE49-F238E27FC236}">
                <a16:creationId xmlns:a16="http://schemas.microsoft.com/office/drawing/2014/main" id="{430D438C-4EF9-423F-865B-18F8FF9AF08C}"/>
              </a:ext>
            </a:extLst>
          </p:cNvPr>
          <p:cNvGrpSpPr/>
          <p:nvPr/>
        </p:nvGrpSpPr>
        <p:grpSpPr>
          <a:xfrm>
            <a:off x="593257" y="3816753"/>
            <a:ext cx="6573639" cy="2482057"/>
            <a:chOff x="0" y="0"/>
            <a:chExt cx="13147278" cy="5304632"/>
          </a:xfrm>
        </p:grpSpPr>
        <p:sp>
          <p:nvSpPr>
            <p:cNvPr id="52" name="Freeform 40">
              <a:extLst>
                <a:ext uri="{FF2B5EF4-FFF2-40B4-BE49-F238E27FC236}">
                  <a16:creationId xmlns:a16="http://schemas.microsoft.com/office/drawing/2014/main" id="{F21DED2E-ADA5-40D6-B65A-9630D3DFC9FE}"/>
                </a:ext>
              </a:extLst>
            </p:cNvPr>
            <p:cNvSpPr/>
            <p:nvPr/>
          </p:nvSpPr>
          <p:spPr>
            <a:xfrm>
              <a:off x="0" y="0"/>
              <a:ext cx="13147167" cy="5304536"/>
            </a:xfrm>
            <a:custGeom>
              <a:avLst/>
              <a:gdLst/>
              <a:ahLst/>
              <a:cxnLst/>
              <a:rect l="l" t="t" r="r" b="b"/>
              <a:pathLst>
                <a:path w="13147167" h="5304536">
                  <a:moveTo>
                    <a:pt x="0" y="45466"/>
                  </a:moveTo>
                  <a:cubicBezTo>
                    <a:pt x="0" y="20320"/>
                    <a:pt x="20320" y="0"/>
                    <a:pt x="45466" y="0"/>
                  </a:cubicBezTo>
                  <a:lnTo>
                    <a:pt x="13101701" y="0"/>
                  </a:lnTo>
                  <a:cubicBezTo>
                    <a:pt x="13126847" y="0"/>
                    <a:pt x="13147167" y="20320"/>
                    <a:pt x="13147167" y="45466"/>
                  </a:cubicBezTo>
                  <a:lnTo>
                    <a:pt x="13147167" y="5259070"/>
                  </a:lnTo>
                  <a:cubicBezTo>
                    <a:pt x="13147167" y="5284216"/>
                    <a:pt x="13126847" y="5304536"/>
                    <a:pt x="13101701" y="5304536"/>
                  </a:cubicBezTo>
                  <a:lnTo>
                    <a:pt x="45466" y="5304536"/>
                  </a:lnTo>
                  <a:cubicBezTo>
                    <a:pt x="20320" y="5304536"/>
                    <a:pt x="0" y="5284216"/>
                    <a:pt x="0" y="5259070"/>
                  </a:cubicBezTo>
                  <a:close/>
                </a:path>
              </a:pathLst>
            </a:custGeom>
            <a:solidFill>
              <a:srgbClr val="DDEEE0"/>
            </a:solidFill>
          </p:spPr>
        </p:sp>
      </p:grpSp>
      <p:grpSp>
        <p:nvGrpSpPr>
          <p:cNvPr id="53" name="Group 41">
            <a:extLst>
              <a:ext uri="{FF2B5EF4-FFF2-40B4-BE49-F238E27FC236}">
                <a16:creationId xmlns:a16="http://schemas.microsoft.com/office/drawing/2014/main" id="{E9A213BF-442E-447C-B25D-2204CD18A3C3}"/>
              </a:ext>
            </a:extLst>
          </p:cNvPr>
          <p:cNvGrpSpPr/>
          <p:nvPr/>
        </p:nvGrpSpPr>
        <p:grpSpPr>
          <a:xfrm>
            <a:off x="690701" y="3902174"/>
            <a:ext cx="6270427" cy="2424907"/>
            <a:chOff x="0" y="0"/>
            <a:chExt cx="12540853" cy="4849813"/>
          </a:xfrm>
        </p:grpSpPr>
        <p:sp>
          <p:nvSpPr>
            <p:cNvPr id="54" name="Freeform 42">
              <a:extLst>
                <a:ext uri="{FF2B5EF4-FFF2-40B4-BE49-F238E27FC236}">
                  <a16:creationId xmlns:a16="http://schemas.microsoft.com/office/drawing/2014/main" id="{586AC5C7-9C68-45C6-A0E1-ED3F27624DD7}"/>
                </a:ext>
              </a:extLst>
            </p:cNvPr>
            <p:cNvSpPr/>
            <p:nvPr/>
          </p:nvSpPr>
          <p:spPr>
            <a:xfrm>
              <a:off x="0" y="0"/>
              <a:ext cx="12540853" cy="4849813"/>
            </a:xfrm>
            <a:custGeom>
              <a:avLst/>
              <a:gdLst/>
              <a:ahLst/>
              <a:cxnLst/>
              <a:rect l="l" t="t" r="r" b="b"/>
              <a:pathLst>
                <a:path w="12540853" h="4849813">
                  <a:moveTo>
                    <a:pt x="0" y="0"/>
                  </a:moveTo>
                  <a:lnTo>
                    <a:pt x="12540853" y="0"/>
                  </a:lnTo>
                  <a:lnTo>
                    <a:pt x="12540853" y="4849813"/>
                  </a:lnTo>
                  <a:lnTo>
                    <a:pt x="0" y="4849813"/>
                  </a:lnTo>
                  <a:close/>
                </a:path>
              </a:pathLst>
            </a:custGeom>
            <a:solidFill>
              <a:srgbClr val="000000">
                <a:alpha val="0"/>
              </a:srgbClr>
            </a:solidFill>
          </p:spPr>
        </p:sp>
        <p:sp>
          <p:nvSpPr>
            <p:cNvPr id="55" name="TextBox 43">
              <a:extLst>
                <a:ext uri="{FF2B5EF4-FFF2-40B4-BE49-F238E27FC236}">
                  <a16:creationId xmlns:a16="http://schemas.microsoft.com/office/drawing/2014/main" id="{0FE6D509-8738-472A-8BF5-560533E69B37}"/>
                </a:ext>
              </a:extLst>
            </p:cNvPr>
            <p:cNvSpPr txBox="1"/>
            <p:nvPr/>
          </p:nvSpPr>
          <p:spPr>
            <a:xfrm>
              <a:off x="0" y="-114300"/>
              <a:ext cx="12540853" cy="4964113"/>
            </a:xfrm>
            <a:prstGeom prst="rect">
              <a:avLst/>
            </a:prstGeom>
          </p:spPr>
          <p:txBody>
            <a:bodyPr lIns="0" tIns="0" rIns="0" bIns="0" rtlCol="0" anchor="t"/>
            <a:lstStyle/>
            <a:p>
              <a:pPr>
                <a:lnSpc>
                  <a:spcPts val="1875"/>
                </a:lnSpc>
              </a:pPr>
              <a:r>
                <a:rPr lang="en-US" sz="1167" dirty="0">
                  <a:solidFill>
                    <a:srgbClr val="405449"/>
                  </a:solidFill>
                  <a:latin typeface="Consolas"/>
                  <a:ea typeface="Consolas"/>
                  <a:cs typeface="Consolas"/>
                  <a:sym typeface="Consolas"/>
                </a:rPr>
                <a:t>{</a:t>
              </a:r>
            </a:p>
            <a:p>
              <a:pPr>
                <a:lnSpc>
                  <a:spcPts val="1875"/>
                </a:lnSpc>
              </a:pPr>
              <a:r>
                <a:rPr lang="en-US" sz="1167" dirty="0">
                  <a:solidFill>
                    <a:srgbClr val="405449"/>
                  </a:solidFill>
                  <a:latin typeface="Consolas"/>
                  <a:ea typeface="Consolas"/>
                  <a:cs typeface="Consolas"/>
                  <a:sym typeface="Consolas"/>
                </a:rPr>
                <a:t>  "_id": 1,</a:t>
              </a:r>
            </a:p>
            <a:p>
              <a:pPr>
                <a:lnSpc>
                  <a:spcPts val="1875"/>
                </a:lnSpc>
              </a:pPr>
              <a:r>
                <a:rPr lang="en-US" sz="1167" dirty="0">
                  <a:solidFill>
                    <a:srgbClr val="405449"/>
                  </a:solidFill>
                  <a:latin typeface="Consolas"/>
                  <a:ea typeface="Consolas"/>
                  <a:cs typeface="Consolas"/>
                  <a:sym typeface="Consolas"/>
                </a:rPr>
                <a:t>  "marque": "Toyota",</a:t>
              </a:r>
            </a:p>
            <a:p>
              <a:pPr>
                <a:lnSpc>
                  <a:spcPts val="1875"/>
                </a:lnSpc>
              </a:pPr>
              <a:r>
                <a:rPr lang="en-US" sz="1167" dirty="0">
                  <a:solidFill>
                    <a:srgbClr val="405449"/>
                  </a:solidFill>
                  <a:latin typeface="Consolas"/>
                  <a:ea typeface="Consolas"/>
                  <a:cs typeface="Consolas"/>
                  <a:sym typeface="Consolas"/>
                </a:rPr>
                <a:t>  "</a:t>
              </a:r>
              <a:r>
                <a:rPr lang="en-US" sz="1167" dirty="0" err="1">
                  <a:solidFill>
                    <a:srgbClr val="405449"/>
                  </a:solidFill>
                  <a:latin typeface="Consolas"/>
                  <a:ea typeface="Consolas"/>
                  <a:cs typeface="Consolas"/>
                  <a:sym typeface="Consolas"/>
                </a:rPr>
                <a:t>modele</a:t>
              </a:r>
              <a:r>
                <a:rPr lang="en-US" sz="1167" dirty="0">
                  <a:solidFill>
                    <a:srgbClr val="405449"/>
                  </a:solidFill>
                  <a:latin typeface="Consolas"/>
                  <a:ea typeface="Consolas"/>
                  <a:cs typeface="Consolas"/>
                  <a:sym typeface="Consolas"/>
                </a:rPr>
                <a:t>": "Corolla",</a:t>
              </a:r>
            </a:p>
            <a:p>
              <a:pPr>
                <a:lnSpc>
                  <a:spcPts val="1875"/>
                </a:lnSpc>
              </a:pPr>
              <a:r>
                <a:rPr lang="en-US" sz="1167" dirty="0">
                  <a:solidFill>
                    <a:srgbClr val="405449"/>
                  </a:solidFill>
                  <a:latin typeface="Consolas"/>
                  <a:ea typeface="Consolas"/>
                  <a:cs typeface="Consolas"/>
                  <a:sym typeface="Consolas"/>
                </a:rPr>
                <a:t>  "</a:t>
              </a:r>
              <a:r>
                <a:rPr lang="en-US" sz="1167" dirty="0" err="1">
                  <a:solidFill>
                    <a:srgbClr val="405449"/>
                  </a:solidFill>
                  <a:latin typeface="Consolas"/>
                  <a:ea typeface="Consolas"/>
                  <a:cs typeface="Consolas"/>
                  <a:sym typeface="Consolas"/>
                </a:rPr>
                <a:t>immatriculation</a:t>
              </a:r>
              <a:r>
                <a:rPr lang="en-US" sz="1167" dirty="0">
                  <a:solidFill>
                    <a:srgbClr val="405449"/>
                  </a:solidFill>
                  <a:latin typeface="Consolas"/>
                  <a:ea typeface="Consolas"/>
                  <a:cs typeface="Consolas"/>
                  <a:sym typeface="Consolas"/>
                </a:rPr>
                <a:t>": {</a:t>
              </a:r>
            </a:p>
            <a:p>
              <a:pPr>
                <a:lnSpc>
                  <a:spcPts val="1875"/>
                </a:lnSpc>
              </a:pPr>
              <a:r>
                <a:rPr lang="en-US" sz="1167" dirty="0">
                  <a:solidFill>
                    <a:srgbClr val="405449"/>
                  </a:solidFill>
                  <a:latin typeface="Consolas"/>
                  <a:ea typeface="Consolas"/>
                  <a:cs typeface="Consolas"/>
                  <a:sym typeface="Consolas"/>
                </a:rPr>
                <a:t>    "</a:t>
              </a:r>
              <a:r>
                <a:rPr lang="en-US" sz="1167" dirty="0" err="1">
                  <a:solidFill>
                    <a:srgbClr val="405449"/>
                  </a:solidFill>
                  <a:latin typeface="Consolas"/>
                  <a:ea typeface="Consolas"/>
                  <a:cs typeface="Consolas"/>
                  <a:sym typeface="Consolas"/>
                </a:rPr>
                <a:t>numero</a:t>
              </a:r>
              <a:r>
                <a:rPr lang="en-US" sz="1167" dirty="0">
                  <a:solidFill>
                    <a:srgbClr val="405449"/>
                  </a:solidFill>
                  <a:latin typeface="Consolas"/>
                  <a:ea typeface="Consolas"/>
                  <a:cs typeface="Consolas"/>
                  <a:sym typeface="Consolas"/>
                </a:rPr>
                <a:t>": "1234-ABC",</a:t>
              </a:r>
            </a:p>
            <a:p>
              <a:pPr>
                <a:lnSpc>
                  <a:spcPts val="1875"/>
                </a:lnSpc>
              </a:pPr>
              <a:r>
                <a:rPr lang="en-US" sz="1167" dirty="0">
                  <a:solidFill>
                    <a:srgbClr val="405449"/>
                  </a:solidFill>
                  <a:latin typeface="Consolas"/>
                  <a:ea typeface="Consolas"/>
                  <a:cs typeface="Consolas"/>
                  <a:sym typeface="Consolas"/>
                </a:rPr>
                <a:t>    "</a:t>
              </a:r>
              <a:r>
                <a:rPr lang="en-US" sz="1167" dirty="0" err="1">
                  <a:solidFill>
                    <a:srgbClr val="405449"/>
                  </a:solidFill>
                  <a:latin typeface="Consolas"/>
                  <a:ea typeface="Consolas"/>
                  <a:cs typeface="Consolas"/>
                  <a:sym typeface="Consolas"/>
                </a:rPr>
                <a:t>date_enregistrement</a:t>
              </a:r>
              <a:r>
                <a:rPr lang="en-US" sz="1167" dirty="0">
                  <a:solidFill>
                    <a:srgbClr val="405449"/>
                  </a:solidFill>
                  <a:latin typeface="Consolas"/>
                  <a:ea typeface="Consolas"/>
                  <a:cs typeface="Consolas"/>
                  <a:sym typeface="Consolas"/>
                </a:rPr>
                <a:t>": "2022-09-10"</a:t>
              </a:r>
            </a:p>
            <a:p>
              <a:pPr>
                <a:lnSpc>
                  <a:spcPts val="1875"/>
                </a:lnSpc>
              </a:pPr>
              <a:r>
                <a:rPr lang="en-US" sz="1167" dirty="0">
                  <a:solidFill>
                    <a:srgbClr val="405449"/>
                  </a:solidFill>
                  <a:latin typeface="Consolas"/>
                  <a:ea typeface="Consolas"/>
                  <a:cs typeface="Consolas"/>
                  <a:sym typeface="Consolas"/>
                </a:rPr>
                <a:t>  }</a:t>
              </a:r>
            </a:p>
            <a:p>
              <a:pPr>
                <a:lnSpc>
                  <a:spcPts val="1875"/>
                </a:lnSpc>
              </a:pPr>
              <a:r>
                <a:rPr lang="en-US" sz="1167" dirty="0">
                  <a:solidFill>
                    <a:srgbClr val="405449"/>
                  </a:solidFill>
                  <a:latin typeface="Consolas"/>
                  <a:ea typeface="Consolas"/>
                  <a:cs typeface="Consolas"/>
                  <a:sym typeface="Consolas"/>
                </a:rPr>
                <a:t>}</a:t>
              </a:r>
            </a:p>
          </p:txBody>
        </p:sp>
      </p:grpSp>
      <p:sp>
        <p:nvSpPr>
          <p:cNvPr id="56" name="Rectangle 55">
            <a:extLst>
              <a:ext uri="{FF2B5EF4-FFF2-40B4-BE49-F238E27FC236}">
                <a16:creationId xmlns:a16="http://schemas.microsoft.com/office/drawing/2014/main" id="{7EBBB4E7-F0BB-47DE-A1BF-C833FB315410}"/>
              </a:ext>
            </a:extLst>
          </p:cNvPr>
          <p:cNvSpPr/>
          <p:nvPr/>
        </p:nvSpPr>
        <p:spPr>
          <a:xfrm>
            <a:off x="881386" y="1610611"/>
            <a:ext cx="6777419" cy="461665"/>
          </a:xfrm>
          <a:prstGeom prst="rect">
            <a:avLst/>
          </a:prstGeom>
        </p:spPr>
        <p:txBody>
          <a:bodyPr wrap="square">
            <a:spAutoFit/>
          </a:bodyPr>
          <a:lstStyle/>
          <a:p>
            <a:r>
              <a:rPr lang="fr-FR" sz="1200" dirty="0"/>
              <a:t>Chaque voiture possède une seule plaque d'immatriculation, et chaque plaque d'immatriculation est associée à une seule voiture.</a:t>
            </a:r>
          </a:p>
        </p:txBody>
      </p:sp>
      <p:sp>
        <p:nvSpPr>
          <p:cNvPr id="57" name="Rectangle 56">
            <a:extLst>
              <a:ext uri="{FF2B5EF4-FFF2-40B4-BE49-F238E27FC236}">
                <a16:creationId xmlns:a16="http://schemas.microsoft.com/office/drawing/2014/main" id="{1A1818BD-ED11-4DEE-A76C-FD4210B869A9}"/>
              </a:ext>
            </a:extLst>
          </p:cNvPr>
          <p:cNvSpPr/>
          <p:nvPr/>
        </p:nvSpPr>
        <p:spPr>
          <a:xfrm>
            <a:off x="1174871" y="2574814"/>
            <a:ext cx="5864106" cy="276999"/>
          </a:xfrm>
          <a:prstGeom prst="rect">
            <a:avLst/>
          </a:prstGeom>
        </p:spPr>
        <p:txBody>
          <a:bodyPr wrap="none">
            <a:spAutoFit/>
          </a:bodyPr>
          <a:lstStyle/>
          <a:p>
            <a:pPr marL="190510" indent="-190510">
              <a:buFont typeface="Arial" panose="020B0604020202020204" pitchFamily="34" charset="0"/>
              <a:buChar char="•"/>
            </a:pPr>
            <a:r>
              <a:rPr lang="fr-FR" sz="1200" b="1" dirty="0"/>
              <a:t>Chaque voiture a une seule immatriculation</a:t>
            </a:r>
            <a:r>
              <a:rPr lang="fr-FR" sz="1200" dirty="0"/>
              <a:t>, inutile de la stocker séparément.</a:t>
            </a:r>
          </a:p>
        </p:txBody>
      </p:sp>
      <p:sp>
        <p:nvSpPr>
          <p:cNvPr id="58" name="Rectangle 57">
            <a:extLst>
              <a:ext uri="{FF2B5EF4-FFF2-40B4-BE49-F238E27FC236}">
                <a16:creationId xmlns:a16="http://schemas.microsoft.com/office/drawing/2014/main" id="{56F39B9E-1AC8-42A5-9361-0110D609ED6F}"/>
              </a:ext>
            </a:extLst>
          </p:cNvPr>
          <p:cNvSpPr/>
          <p:nvPr/>
        </p:nvSpPr>
        <p:spPr>
          <a:xfrm>
            <a:off x="1174871" y="2902039"/>
            <a:ext cx="5246949" cy="276999"/>
          </a:xfrm>
          <a:prstGeom prst="rect">
            <a:avLst/>
          </a:prstGeom>
        </p:spPr>
        <p:txBody>
          <a:bodyPr wrap="none">
            <a:spAutoFit/>
          </a:bodyPr>
          <a:lstStyle/>
          <a:p>
            <a:pPr marL="190510" indent="-190510">
              <a:buFont typeface="Arial" panose="020B0604020202020204" pitchFamily="34" charset="0"/>
              <a:buChar char="•"/>
            </a:pPr>
            <a:r>
              <a:rPr lang="fr-FR" sz="1200" b="1" dirty="0"/>
              <a:t>Accès rapide aux informations du véhicule</a:t>
            </a:r>
            <a:r>
              <a:rPr lang="fr-FR" sz="1200" dirty="0"/>
              <a:t> sans besoin de jointures.</a:t>
            </a:r>
          </a:p>
        </p:txBody>
      </p:sp>
      <p:sp>
        <p:nvSpPr>
          <p:cNvPr id="59" name="Rectangle 58">
            <a:extLst>
              <a:ext uri="{FF2B5EF4-FFF2-40B4-BE49-F238E27FC236}">
                <a16:creationId xmlns:a16="http://schemas.microsoft.com/office/drawing/2014/main" id="{2D5B713F-A8FD-4731-88B5-A1794B0CADF2}"/>
              </a:ext>
            </a:extLst>
          </p:cNvPr>
          <p:cNvSpPr/>
          <p:nvPr/>
        </p:nvSpPr>
        <p:spPr>
          <a:xfrm>
            <a:off x="1174871" y="3227268"/>
            <a:ext cx="6096000" cy="461665"/>
          </a:xfrm>
          <a:prstGeom prst="rect">
            <a:avLst/>
          </a:prstGeom>
        </p:spPr>
        <p:txBody>
          <a:bodyPr>
            <a:spAutoFit/>
          </a:bodyPr>
          <a:lstStyle/>
          <a:p>
            <a:pPr marL="190510" indent="-190510">
              <a:buFont typeface="Arial" panose="020B0604020202020204" pitchFamily="34" charset="0"/>
              <a:buChar char="•"/>
            </a:pPr>
            <a:r>
              <a:rPr lang="fr-FR" sz="1200" b="1" dirty="0"/>
              <a:t>Évite la redondance des données</a:t>
            </a:r>
            <a:r>
              <a:rPr lang="fr-FR" sz="1200" dirty="0"/>
              <a:t>, car une plaque d’immatriculation ne peut être attribuée qu’à une seule voiture.</a:t>
            </a:r>
          </a:p>
        </p:txBody>
      </p:sp>
      <p:pic>
        <p:nvPicPr>
          <p:cNvPr id="60" name="Image 59">
            <a:extLst>
              <a:ext uri="{FF2B5EF4-FFF2-40B4-BE49-F238E27FC236}">
                <a16:creationId xmlns:a16="http://schemas.microsoft.com/office/drawing/2014/main" id="{3DDCD7DF-8FF5-40AE-AE3B-C4A19B27A604}"/>
              </a:ext>
            </a:extLst>
          </p:cNvPr>
          <p:cNvPicPr>
            <a:picLocks noChangeAspect="1"/>
          </p:cNvPicPr>
          <p:nvPr/>
        </p:nvPicPr>
        <p:blipFill rotWithShape="1">
          <a:blip r:embed="rId3"/>
          <a:srcRect l="5549" t="31126" r="1848" b="7570"/>
          <a:stretch/>
        </p:blipFill>
        <p:spPr>
          <a:xfrm>
            <a:off x="7320138" y="2071380"/>
            <a:ext cx="4369598" cy="1096281"/>
          </a:xfrm>
          <a:prstGeom prst="rect">
            <a:avLst/>
          </a:prstGeom>
        </p:spPr>
      </p:pic>
    </p:spTree>
    <p:extLst>
      <p:ext uri="{BB962C8B-B14F-4D97-AF65-F5344CB8AC3E}">
        <p14:creationId xmlns:p14="http://schemas.microsoft.com/office/powerpoint/2010/main" val="3720193344"/>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69400" y="310459"/>
            <a:ext cx="11653200" cy="6230269"/>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grpSp>
        <p:nvGrpSpPr>
          <p:cNvPr id="127" name="Group 7">
            <a:extLst>
              <a:ext uri="{FF2B5EF4-FFF2-40B4-BE49-F238E27FC236}">
                <a16:creationId xmlns:a16="http://schemas.microsoft.com/office/drawing/2014/main" id="{92B99963-61E7-4CEE-B644-9064FB354245}"/>
              </a:ext>
            </a:extLst>
          </p:cNvPr>
          <p:cNvGrpSpPr/>
          <p:nvPr/>
        </p:nvGrpSpPr>
        <p:grpSpPr>
          <a:xfrm>
            <a:off x="366208" y="304362"/>
            <a:ext cx="5101608" cy="349125"/>
            <a:chOff x="0" y="0"/>
            <a:chExt cx="6560343" cy="797567"/>
          </a:xfrm>
        </p:grpSpPr>
        <p:sp>
          <p:nvSpPr>
            <p:cNvPr id="128" name="Freeform 8">
              <a:extLst>
                <a:ext uri="{FF2B5EF4-FFF2-40B4-BE49-F238E27FC236}">
                  <a16:creationId xmlns:a16="http://schemas.microsoft.com/office/drawing/2014/main" id="{D04D9305-D58C-460F-9465-6289091FA9C9}"/>
                </a:ext>
              </a:extLst>
            </p:cNvPr>
            <p:cNvSpPr/>
            <p:nvPr/>
          </p:nvSpPr>
          <p:spPr>
            <a:xfrm>
              <a:off x="0" y="0"/>
              <a:ext cx="6525418" cy="590550"/>
            </a:xfrm>
            <a:custGeom>
              <a:avLst/>
              <a:gdLst/>
              <a:ahLst/>
              <a:cxnLst/>
              <a:rect l="l" t="t" r="r" b="b"/>
              <a:pathLst>
                <a:path w="6525418" h="590550">
                  <a:moveTo>
                    <a:pt x="0" y="0"/>
                  </a:moveTo>
                  <a:lnTo>
                    <a:pt x="6525418" y="0"/>
                  </a:lnTo>
                  <a:lnTo>
                    <a:pt x="6525418" y="590550"/>
                  </a:lnTo>
                  <a:lnTo>
                    <a:pt x="0" y="590550"/>
                  </a:lnTo>
                  <a:close/>
                </a:path>
              </a:pathLst>
            </a:custGeom>
            <a:solidFill>
              <a:srgbClr val="000000">
                <a:alpha val="0"/>
              </a:srgbClr>
            </a:solidFill>
          </p:spPr>
        </p:sp>
        <p:sp>
          <p:nvSpPr>
            <p:cNvPr id="129" name="TextBox 9">
              <a:extLst>
                <a:ext uri="{FF2B5EF4-FFF2-40B4-BE49-F238E27FC236}">
                  <a16:creationId xmlns:a16="http://schemas.microsoft.com/office/drawing/2014/main" id="{16990E8C-F337-43B7-8358-16BBF8722123}"/>
                </a:ext>
              </a:extLst>
            </p:cNvPr>
            <p:cNvSpPr txBox="1"/>
            <p:nvPr/>
          </p:nvSpPr>
          <p:spPr>
            <a:xfrm>
              <a:off x="34925" y="302268"/>
              <a:ext cx="6525418" cy="495299"/>
            </a:xfrm>
            <a:prstGeom prst="rect">
              <a:avLst/>
            </a:prstGeom>
          </p:spPr>
          <p:txBody>
            <a:bodyPr lIns="0" tIns="0" rIns="0" bIns="0" rtlCol="0" anchor="t"/>
            <a:lstStyle/>
            <a:p>
              <a:pPr>
                <a:lnSpc>
                  <a:spcPts val="2291"/>
                </a:lnSpc>
              </a:pPr>
              <a:r>
                <a:rPr lang="en-US" sz="2499" b="1" dirty="0">
                  <a:solidFill>
                    <a:srgbClr val="206A5D"/>
                  </a:solidFill>
                  <a:latin typeface="Fraunces Bold"/>
                  <a:ea typeface="Fraunces Bold"/>
                  <a:cs typeface="Fraunces Bold"/>
                  <a:sym typeface="Fraunces Bold"/>
                </a:rPr>
                <a:t>Relation One-to-Many (1:N)</a:t>
              </a:r>
            </a:p>
          </p:txBody>
        </p:sp>
      </p:grpSp>
      <p:grpSp>
        <p:nvGrpSpPr>
          <p:cNvPr id="132" name="Group 12">
            <a:extLst>
              <a:ext uri="{FF2B5EF4-FFF2-40B4-BE49-F238E27FC236}">
                <a16:creationId xmlns:a16="http://schemas.microsoft.com/office/drawing/2014/main" id="{05784251-61FE-4332-BF0B-00D0BFCDD75D}"/>
              </a:ext>
            </a:extLst>
          </p:cNvPr>
          <p:cNvGrpSpPr/>
          <p:nvPr/>
        </p:nvGrpSpPr>
        <p:grpSpPr>
          <a:xfrm>
            <a:off x="575838" y="893937"/>
            <a:ext cx="283468" cy="12700"/>
            <a:chOff x="0" y="0"/>
            <a:chExt cx="566937" cy="25400"/>
          </a:xfrm>
        </p:grpSpPr>
        <p:sp>
          <p:nvSpPr>
            <p:cNvPr id="133" name="Freeform 13">
              <a:extLst>
                <a:ext uri="{FF2B5EF4-FFF2-40B4-BE49-F238E27FC236}">
                  <a16:creationId xmlns:a16="http://schemas.microsoft.com/office/drawing/2014/main" id="{68F6C13A-9313-4E65-B4D3-D76EBD241DB1}"/>
                </a:ext>
              </a:extLst>
            </p:cNvPr>
            <p:cNvSpPr/>
            <p:nvPr/>
          </p:nvSpPr>
          <p:spPr>
            <a:xfrm>
              <a:off x="0" y="0"/>
              <a:ext cx="566928" cy="25400"/>
            </a:xfrm>
            <a:custGeom>
              <a:avLst/>
              <a:gdLst/>
              <a:ahLst/>
              <a:cxnLst/>
              <a:rect l="l" t="t" r="r" b="b"/>
              <a:pathLst>
                <a:path w="566928" h="25400">
                  <a:moveTo>
                    <a:pt x="0" y="12700"/>
                  </a:moveTo>
                  <a:cubicBezTo>
                    <a:pt x="0" y="5715"/>
                    <a:pt x="5715" y="0"/>
                    <a:pt x="12700" y="0"/>
                  </a:cubicBezTo>
                  <a:lnTo>
                    <a:pt x="554228" y="0"/>
                  </a:lnTo>
                  <a:cubicBezTo>
                    <a:pt x="561213" y="0"/>
                    <a:pt x="566928" y="5715"/>
                    <a:pt x="566928" y="12700"/>
                  </a:cubicBezTo>
                  <a:cubicBezTo>
                    <a:pt x="566928" y="19685"/>
                    <a:pt x="561213" y="25400"/>
                    <a:pt x="554228" y="25400"/>
                  </a:cubicBezTo>
                  <a:lnTo>
                    <a:pt x="12700" y="25400"/>
                  </a:lnTo>
                  <a:cubicBezTo>
                    <a:pt x="5715" y="25400"/>
                    <a:pt x="0" y="19685"/>
                    <a:pt x="0" y="12700"/>
                  </a:cubicBezTo>
                  <a:close/>
                </a:path>
              </a:pathLst>
            </a:custGeom>
            <a:solidFill>
              <a:srgbClr val="CED9CE"/>
            </a:solidFill>
          </p:spPr>
        </p:sp>
      </p:grpSp>
      <p:grpSp>
        <p:nvGrpSpPr>
          <p:cNvPr id="134" name="Group 14">
            <a:extLst>
              <a:ext uri="{FF2B5EF4-FFF2-40B4-BE49-F238E27FC236}">
                <a16:creationId xmlns:a16="http://schemas.microsoft.com/office/drawing/2014/main" id="{84572193-B17B-4E72-B10F-948D51246531}"/>
              </a:ext>
            </a:extLst>
          </p:cNvPr>
          <p:cNvGrpSpPr/>
          <p:nvPr/>
        </p:nvGrpSpPr>
        <p:grpSpPr>
          <a:xfrm>
            <a:off x="375912" y="794024"/>
            <a:ext cx="212626" cy="212626"/>
            <a:chOff x="0" y="0"/>
            <a:chExt cx="425252" cy="425252"/>
          </a:xfrm>
          <a:solidFill>
            <a:srgbClr val="206A5D"/>
          </a:solidFill>
        </p:grpSpPr>
        <p:sp>
          <p:nvSpPr>
            <p:cNvPr id="135" name="Freeform 15">
              <a:extLst>
                <a:ext uri="{FF2B5EF4-FFF2-40B4-BE49-F238E27FC236}">
                  <a16:creationId xmlns:a16="http://schemas.microsoft.com/office/drawing/2014/main" id="{5B770F96-E5CE-4633-94E4-232A3A2DF4FF}"/>
                </a:ext>
              </a:extLst>
            </p:cNvPr>
            <p:cNvSpPr/>
            <p:nvPr/>
          </p:nvSpPr>
          <p:spPr>
            <a:xfrm>
              <a:off x="0" y="0"/>
              <a:ext cx="425323" cy="425323"/>
            </a:xfrm>
            <a:custGeom>
              <a:avLst/>
              <a:gdLst/>
              <a:ahLst/>
              <a:cxnLst/>
              <a:rect l="l" t="t" r="r" b="b"/>
              <a:pathLst>
                <a:path w="425323" h="425323">
                  <a:moveTo>
                    <a:pt x="0" y="170180"/>
                  </a:moveTo>
                  <a:cubicBezTo>
                    <a:pt x="0" y="76200"/>
                    <a:pt x="76200" y="0"/>
                    <a:pt x="170180" y="0"/>
                  </a:cubicBezTo>
                  <a:lnTo>
                    <a:pt x="255143" y="0"/>
                  </a:lnTo>
                  <a:cubicBezTo>
                    <a:pt x="349123" y="0"/>
                    <a:pt x="425323" y="76200"/>
                    <a:pt x="425323" y="170180"/>
                  </a:cubicBezTo>
                  <a:lnTo>
                    <a:pt x="425323" y="255143"/>
                  </a:lnTo>
                  <a:cubicBezTo>
                    <a:pt x="425323" y="349123"/>
                    <a:pt x="349123" y="425323"/>
                    <a:pt x="255143" y="425323"/>
                  </a:cubicBezTo>
                  <a:lnTo>
                    <a:pt x="170180" y="425323"/>
                  </a:lnTo>
                  <a:cubicBezTo>
                    <a:pt x="76200" y="425196"/>
                    <a:pt x="0" y="349123"/>
                    <a:pt x="0" y="255143"/>
                  </a:cubicBezTo>
                  <a:close/>
                </a:path>
              </a:pathLst>
            </a:custGeom>
            <a:grpFill/>
          </p:spPr>
        </p:sp>
      </p:grpSp>
      <p:grpSp>
        <p:nvGrpSpPr>
          <p:cNvPr id="136" name="Group 16">
            <a:extLst>
              <a:ext uri="{FF2B5EF4-FFF2-40B4-BE49-F238E27FC236}">
                <a16:creationId xmlns:a16="http://schemas.microsoft.com/office/drawing/2014/main" id="{194EBED4-3D1F-4705-9495-295A62912A50}"/>
              </a:ext>
            </a:extLst>
          </p:cNvPr>
          <p:cNvGrpSpPr/>
          <p:nvPr/>
        </p:nvGrpSpPr>
        <p:grpSpPr>
          <a:xfrm>
            <a:off x="411332" y="811685"/>
            <a:ext cx="141684" cy="177205"/>
            <a:chOff x="0" y="0"/>
            <a:chExt cx="283368" cy="354410"/>
          </a:xfrm>
        </p:grpSpPr>
        <p:sp>
          <p:nvSpPr>
            <p:cNvPr id="137" name="Freeform 17">
              <a:extLst>
                <a:ext uri="{FF2B5EF4-FFF2-40B4-BE49-F238E27FC236}">
                  <a16:creationId xmlns:a16="http://schemas.microsoft.com/office/drawing/2014/main" id="{C596D21E-408E-4A6C-A65E-61A25A34B00E}"/>
                </a:ext>
              </a:extLst>
            </p:cNvPr>
            <p:cNvSpPr/>
            <p:nvPr/>
          </p:nvSpPr>
          <p:spPr>
            <a:xfrm>
              <a:off x="0" y="0"/>
              <a:ext cx="283368" cy="354410"/>
            </a:xfrm>
            <a:custGeom>
              <a:avLst/>
              <a:gdLst/>
              <a:ahLst/>
              <a:cxnLst/>
              <a:rect l="l" t="t" r="r" b="b"/>
              <a:pathLst>
                <a:path w="283368" h="354410">
                  <a:moveTo>
                    <a:pt x="0" y="0"/>
                  </a:moveTo>
                  <a:lnTo>
                    <a:pt x="283368" y="0"/>
                  </a:lnTo>
                  <a:lnTo>
                    <a:pt x="283368" y="354410"/>
                  </a:lnTo>
                  <a:lnTo>
                    <a:pt x="0" y="354410"/>
                  </a:lnTo>
                  <a:close/>
                </a:path>
              </a:pathLst>
            </a:custGeom>
            <a:solidFill>
              <a:srgbClr val="000000">
                <a:alpha val="0"/>
              </a:srgbClr>
            </a:solidFill>
          </p:spPr>
        </p:sp>
        <p:sp>
          <p:nvSpPr>
            <p:cNvPr id="138" name="TextBox 18">
              <a:extLst>
                <a:ext uri="{FF2B5EF4-FFF2-40B4-BE49-F238E27FC236}">
                  <a16:creationId xmlns:a16="http://schemas.microsoft.com/office/drawing/2014/main" id="{508DAA0B-AF8B-4DFF-AAEF-0FC39D808B12}"/>
                </a:ext>
              </a:extLst>
            </p:cNvPr>
            <p:cNvSpPr txBox="1"/>
            <p:nvPr/>
          </p:nvSpPr>
          <p:spPr>
            <a:xfrm>
              <a:off x="0" y="28575"/>
              <a:ext cx="283368" cy="325835"/>
            </a:xfrm>
            <a:prstGeom prst="rect">
              <a:avLst/>
            </a:prstGeom>
          </p:spPr>
          <p:txBody>
            <a:bodyPr lIns="0" tIns="0" rIns="0" bIns="0" rtlCol="0" anchor="t"/>
            <a:lstStyle/>
            <a:p>
              <a:pPr algn="ctr">
                <a:lnSpc>
                  <a:spcPts val="1083"/>
                </a:lnSpc>
              </a:pPr>
              <a:r>
                <a:rPr lang="en-US" sz="1083" b="1">
                  <a:solidFill>
                    <a:schemeClr val="bg1"/>
                  </a:solidFill>
                  <a:latin typeface="Fraunces Bold"/>
                  <a:ea typeface="Fraunces Bold"/>
                  <a:cs typeface="Fraunces Bold"/>
                  <a:sym typeface="Fraunces Bold"/>
                </a:rPr>
                <a:t>1</a:t>
              </a:r>
            </a:p>
          </p:txBody>
        </p:sp>
      </p:grpSp>
      <p:grpSp>
        <p:nvGrpSpPr>
          <p:cNvPr id="139" name="Group 25">
            <a:extLst>
              <a:ext uri="{FF2B5EF4-FFF2-40B4-BE49-F238E27FC236}">
                <a16:creationId xmlns:a16="http://schemas.microsoft.com/office/drawing/2014/main" id="{814B4AC3-BABC-4E46-B408-E0EC0496EA89}"/>
              </a:ext>
            </a:extLst>
          </p:cNvPr>
          <p:cNvGrpSpPr/>
          <p:nvPr/>
        </p:nvGrpSpPr>
        <p:grpSpPr>
          <a:xfrm>
            <a:off x="565993" y="1989285"/>
            <a:ext cx="283468" cy="12700"/>
            <a:chOff x="0" y="0"/>
            <a:chExt cx="566937" cy="25400"/>
          </a:xfrm>
        </p:grpSpPr>
        <p:sp>
          <p:nvSpPr>
            <p:cNvPr id="140" name="Freeform 26">
              <a:extLst>
                <a:ext uri="{FF2B5EF4-FFF2-40B4-BE49-F238E27FC236}">
                  <a16:creationId xmlns:a16="http://schemas.microsoft.com/office/drawing/2014/main" id="{11617B24-716B-4C2F-BD47-C6781DA4597F}"/>
                </a:ext>
              </a:extLst>
            </p:cNvPr>
            <p:cNvSpPr/>
            <p:nvPr/>
          </p:nvSpPr>
          <p:spPr>
            <a:xfrm>
              <a:off x="0" y="0"/>
              <a:ext cx="566928" cy="25400"/>
            </a:xfrm>
            <a:custGeom>
              <a:avLst/>
              <a:gdLst/>
              <a:ahLst/>
              <a:cxnLst/>
              <a:rect l="l" t="t" r="r" b="b"/>
              <a:pathLst>
                <a:path w="566928" h="25400">
                  <a:moveTo>
                    <a:pt x="0" y="12700"/>
                  </a:moveTo>
                  <a:cubicBezTo>
                    <a:pt x="0" y="5715"/>
                    <a:pt x="5715" y="0"/>
                    <a:pt x="12700" y="0"/>
                  </a:cubicBezTo>
                  <a:lnTo>
                    <a:pt x="554228" y="0"/>
                  </a:lnTo>
                  <a:cubicBezTo>
                    <a:pt x="561213" y="0"/>
                    <a:pt x="566928" y="5715"/>
                    <a:pt x="566928" y="12700"/>
                  </a:cubicBezTo>
                  <a:cubicBezTo>
                    <a:pt x="566928" y="19685"/>
                    <a:pt x="561213" y="25400"/>
                    <a:pt x="554228" y="25400"/>
                  </a:cubicBezTo>
                  <a:lnTo>
                    <a:pt x="12700" y="25400"/>
                  </a:lnTo>
                  <a:cubicBezTo>
                    <a:pt x="5715" y="25400"/>
                    <a:pt x="0" y="19685"/>
                    <a:pt x="0" y="12700"/>
                  </a:cubicBezTo>
                  <a:close/>
                </a:path>
              </a:pathLst>
            </a:custGeom>
            <a:solidFill>
              <a:srgbClr val="CED9CE"/>
            </a:solidFill>
          </p:spPr>
        </p:sp>
      </p:grpSp>
      <p:grpSp>
        <p:nvGrpSpPr>
          <p:cNvPr id="141" name="Group 27">
            <a:extLst>
              <a:ext uri="{FF2B5EF4-FFF2-40B4-BE49-F238E27FC236}">
                <a16:creationId xmlns:a16="http://schemas.microsoft.com/office/drawing/2014/main" id="{18E318FC-F615-4268-81F8-926878A8A76F}"/>
              </a:ext>
            </a:extLst>
          </p:cNvPr>
          <p:cNvGrpSpPr/>
          <p:nvPr/>
        </p:nvGrpSpPr>
        <p:grpSpPr>
          <a:xfrm>
            <a:off x="366067" y="1889372"/>
            <a:ext cx="212626" cy="212626"/>
            <a:chOff x="0" y="0"/>
            <a:chExt cx="425252" cy="425252"/>
          </a:xfrm>
          <a:solidFill>
            <a:srgbClr val="206A5D"/>
          </a:solidFill>
        </p:grpSpPr>
        <p:sp>
          <p:nvSpPr>
            <p:cNvPr id="142" name="Freeform 28">
              <a:extLst>
                <a:ext uri="{FF2B5EF4-FFF2-40B4-BE49-F238E27FC236}">
                  <a16:creationId xmlns:a16="http://schemas.microsoft.com/office/drawing/2014/main" id="{CB8FD6DD-BC41-441F-A090-49B80A233F6A}"/>
                </a:ext>
              </a:extLst>
            </p:cNvPr>
            <p:cNvSpPr/>
            <p:nvPr/>
          </p:nvSpPr>
          <p:spPr>
            <a:xfrm>
              <a:off x="0" y="0"/>
              <a:ext cx="425323" cy="425323"/>
            </a:xfrm>
            <a:custGeom>
              <a:avLst/>
              <a:gdLst/>
              <a:ahLst/>
              <a:cxnLst/>
              <a:rect l="l" t="t" r="r" b="b"/>
              <a:pathLst>
                <a:path w="425323" h="425323">
                  <a:moveTo>
                    <a:pt x="0" y="170180"/>
                  </a:moveTo>
                  <a:cubicBezTo>
                    <a:pt x="0" y="76200"/>
                    <a:pt x="76200" y="0"/>
                    <a:pt x="170180" y="0"/>
                  </a:cubicBezTo>
                  <a:lnTo>
                    <a:pt x="255143" y="0"/>
                  </a:lnTo>
                  <a:cubicBezTo>
                    <a:pt x="349123" y="0"/>
                    <a:pt x="425323" y="76200"/>
                    <a:pt x="425323" y="170180"/>
                  </a:cubicBezTo>
                  <a:lnTo>
                    <a:pt x="425323" y="255143"/>
                  </a:lnTo>
                  <a:cubicBezTo>
                    <a:pt x="425323" y="349123"/>
                    <a:pt x="349123" y="425323"/>
                    <a:pt x="255143" y="425323"/>
                  </a:cubicBezTo>
                  <a:lnTo>
                    <a:pt x="170180" y="425323"/>
                  </a:lnTo>
                  <a:cubicBezTo>
                    <a:pt x="76200" y="425196"/>
                    <a:pt x="0" y="349123"/>
                    <a:pt x="0" y="255143"/>
                  </a:cubicBezTo>
                  <a:close/>
                </a:path>
              </a:pathLst>
            </a:custGeom>
            <a:grpFill/>
          </p:spPr>
        </p:sp>
      </p:grpSp>
      <p:grpSp>
        <p:nvGrpSpPr>
          <p:cNvPr id="143" name="Group 29">
            <a:extLst>
              <a:ext uri="{FF2B5EF4-FFF2-40B4-BE49-F238E27FC236}">
                <a16:creationId xmlns:a16="http://schemas.microsoft.com/office/drawing/2014/main" id="{385F64FF-FC84-45B4-8CCE-532925240B94}"/>
              </a:ext>
            </a:extLst>
          </p:cNvPr>
          <p:cNvGrpSpPr/>
          <p:nvPr/>
        </p:nvGrpSpPr>
        <p:grpSpPr>
          <a:xfrm>
            <a:off x="401487" y="1907033"/>
            <a:ext cx="141684" cy="177205"/>
            <a:chOff x="0" y="0"/>
            <a:chExt cx="283368" cy="354410"/>
          </a:xfrm>
        </p:grpSpPr>
        <p:sp>
          <p:nvSpPr>
            <p:cNvPr id="144" name="Freeform 30">
              <a:extLst>
                <a:ext uri="{FF2B5EF4-FFF2-40B4-BE49-F238E27FC236}">
                  <a16:creationId xmlns:a16="http://schemas.microsoft.com/office/drawing/2014/main" id="{B2392A8E-D279-48AB-B580-54BC1BFDC437}"/>
                </a:ext>
              </a:extLst>
            </p:cNvPr>
            <p:cNvSpPr/>
            <p:nvPr/>
          </p:nvSpPr>
          <p:spPr>
            <a:xfrm>
              <a:off x="0" y="0"/>
              <a:ext cx="283368" cy="354410"/>
            </a:xfrm>
            <a:custGeom>
              <a:avLst/>
              <a:gdLst/>
              <a:ahLst/>
              <a:cxnLst/>
              <a:rect l="l" t="t" r="r" b="b"/>
              <a:pathLst>
                <a:path w="283368" h="354410">
                  <a:moveTo>
                    <a:pt x="0" y="0"/>
                  </a:moveTo>
                  <a:lnTo>
                    <a:pt x="283368" y="0"/>
                  </a:lnTo>
                  <a:lnTo>
                    <a:pt x="283368" y="354410"/>
                  </a:lnTo>
                  <a:lnTo>
                    <a:pt x="0" y="354410"/>
                  </a:lnTo>
                  <a:close/>
                </a:path>
              </a:pathLst>
            </a:custGeom>
            <a:solidFill>
              <a:srgbClr val="000000">
                <a:alpha val="0"/>
              </a:srgbClr>
            </a:solidFill>
          </p:spPr>
        </p:sp>
        <p:sp>
          <p:nvSpPr>
            <p:cNvPr id="145" name="TextBox 31">
              <a:extLst>
                <a:ext uri="{FF2B5EF4-FFF2-40B4-BE49-F238E27FC236}">
                  <a16:creationId xmlns:a16="http://schemas.microsoft.com/office/drawing/2014/main" id="{F5E90F36-A85C-4E79-839F-535986CB1D39}"/>
                </a:ext>
              </a:extLst>
            </p:cNvPr>
            <p:cNvSpPr txBox="1"/>
            <p:nvPr/>
          </p:nvSpPr>
          <p:spPr>
            <a:xfrm>
              <a:off x="0" y="28575"/>
              <a:ext cx="283368" cy="325835"/>
            </a:xfrm>
            <a:prstGeom prst="rect">
              <a:avLst/>
            </a:prstGeom>
            <a:solidFill>
              <a:srgbClr val="206A5D"/>
            </a:solidFill>
          </p:spPr>
          <p:txBody>
            <a:bodyPr lIns="0" tIns="0" rIns="0" bIns="0" rtlCol="0" anchor="t"/>
            <a:lstStyle/>
            <a:p>
              <a:pPr algn="ctr">
                <a:lnSpc>
                  <a:spcPts val="1083"/>
                </a:lnSpc>
              </a:pPr>
              <a:r>
                <a:rPr lang="en-US" sz="1083" b="1" dirty="0">
                  <a:solidFill>
                    <a:schemeClr val="bg1"/>
                  </a:solidFill>
                  <a:latin typeface="Fraunces Bold"/>
                  <a:ea typeface="Fraunces Bold"/>
                  <a:cs typeface="Fraunces Bold"/>
                  <a:sym typeface="Fraunces Bold"/>
                </a:rPr>
                <a:t>2</a:t>
              </a:r>
            </a:p>
          </p:txBody>
        </p:sp>
      </p:grpSp>
      <p:grpSp>
        <p:nvGrpSpPr>
          <p:cNvPr id="146" name="Group 32">
            <a:extLst>
              <a:ext uri="{FF2B5EF4-FFF2-40B4-BE49-F238E27FC236}">
                <a16:creationId xmlns:a16="http://schemas.microsoft.com/office/drawing/2014/main" id="{FA52A00C-9E20-46FB-88EB-0BF52E21630E}"/>
              </a:ext>
            </a:extLst>
          </p:cNvPr>
          <p:cNvGrpSpPr/>
          <p:nvPr/>
        </p:nvGrpSpPr>
        <p:grpSpPr>
          <a:xfrm>
            <a:off x="944958" y="1871116"/>
            <a:ext cx="3144101" cy="154087"/>
            <a:chOff x="-1" y="-12900"/>
            <a:chExt cx="6288202" cy="308175"/>
          </a:xfrm>
        </p:grpSpPr>
        <p:sp>
          <p:nvSpPr>
            <p:cNvPr id="147" name="Freeform 33">
              <a:extLst>
                <a:ext uri="{FF2B5EF4-FFF2-40B4-BE49-F238E27FC236}">
                  <a16:creationId xmlns:a16="http://schemas.microsoft.com/office/drawing/2014/main" id="{63566A54-C4B4-4883-9C8A-D380B889B11D}"/>
                </a:ext>
              </a:extLst>
            </p:cNvPr>
            <p:cNvSpPr/>
            <p:nvPr/>
          </p:nvSpPr>
          <p:spPr>
            <a:xfrm>
              <a:off x="0" y="0"/>
              <a:ext cx="3631804" cy="295275"/>
            </a:xfrm>
            <a:custGeom>
              <a:avLst/>
              <a:gdLst/>
              <a:ahLst/>
              <a:cxnLst/>
              <a:rect l="l" t="t" r="r" b="b"/>
              <a:pathLst>
                <a:path w="3631804" h="295275">
                  <a:moveTo>
                    <a:pt x="0" y="0"/>
                  </a:moveTo>
                  <a:lnTo>
                    <a:pt x="3631804" y="0"/>
                  </a:lnTo>
                  <a:lnTo>
                    <a:pt x="3631804" y="295275"/>
                  </a:lnTo>
                  <a:lnTo>
                    <a:pt x="0" y="295275"/>
                  </a:lnTo>
                  <a:close/>
                </a:path>
              </a:pathLst>
            </a:custGeom>
            <a:solidFill>
              <a:srgbClr val="000000">
                <a:alpha val="0"/>
              </a:srgbClr>
            </a:solidFill>
          </p:spPr>
        </p:sp>
        <p:sp>
          <p:nvSpPr>
            <p:cNvPr id="148" name="TextBox 34">
              <a:extLst>
                <a:ext uri="{FF2B5EF4-FFF2-40B4-BE49-F238E27FC236}">
                  <a16:creationId xmlns:a16="http://schemas.microsoft.com/office/drawing/2014/main" id="{545B1C28-990C-4480-B45B-153822573B23}"/>
                </a:ext>
              </a:extLst>
            </p:cNvPr>
            <p:cNvSpPr txBox="1"/>
            <p:nvPr/>
          </p:nvSpPr>
          <p:spPr>
            <a:xfrm>
              <a:off x="-1" y="-12900"/>
              <a:ext cx="6288202" cy="308175"/>
            </a:xfrm>
            <a:prstGeom prst="rect">
              <a:avLst/>
            </a:prstGeom>
          </p:spPr>
          <p:txBody>
            <a:bodyPr lIns="0" tIns="0" rIns="0" bIns="0" rtlCol="0" anchor="t"/>
            <a:lstStyle/>
            <a:p>
              <a:pPr>
                <a:lnSpc>
                  <a:spcPts val="1125"/>
                </a:lnSpc>
              </a:pPr>
              <a:r>
                <a:rPr lang="en-US" sz="1417" b="1" dirty="0">
                  <a:solidFill>
                    <a:srgbClr val="405449"/>
                  </a:solidFill>
                  <a:latin typeface="Fraunces Bold"/>
                  <a:ea typeface="Fraunces Bold"/>
                  <a:cs typeface="Fraunces Bold"/>
                  <a:sym typeface="Fraunces Bold"/>
                </a:rPr>
                <a:t>Imbrication (</a:t>
              </a:r>
              <a:r>
                <a:rPr lang="en-US" sz="1417" b="1" dirty="0" err="1">
                  <a:solidFill>
                    <a:srgbClr val="405449"/>
                  </a:solidFill>
                  <a:latin typeface="Fraunces Bold"/>
                  <a:ea typeface="Fraunces Bold"/>
                  <a:cs typeface="Fraunces Bold"/>
                  <a:sym typeface="Fraunces Bold"/>
                </a:rPr>
                <a:t>si</a:t>
              </a:r>
              <a:r>
                <a:rPr lang="en-US" sz="1417" b="1" dirty="0">
                  <a:solidFill>
                    <a:srgbClr val="405449"/>
                  </a:solidFill>
                  <a:latin typeface="Fraunces Bold"/>
                  <a:ea typeface="Fraunces Bold"/>
                  <a:cs typeface="Fraunces Bold"/>
                  <a:sym typeface="Fraunces Bold"/>
                </a:rPr>
                <a:t> </a:t>
              </a:r>
              <a:r>
                <a:rPr lang="en-US" sz="1417" b="1" dirty="0" err="1">
                  <a:solidFill>
                    <a:srgbClr val="405449"/>
                  </a:solidFill>
                  <a:latin typeface="Fraunces Bold"/>
                  <a:ea typeface="Fraunces Bold"/>
                  <a:cs typeface="Fraunces Bold"/>
                  <a:sym typeface="Fraunces Bold"/>
                </a:rPr>
                <a:t>peu</a:t>
              </a:r>
              <a:r>
                <a:rPr lang="en-US" sz="1417" b="1" dirty="0">
                  <a:solidFill>
                    <a:srgbClr val="405449"/>
                  </a:solidFill>
                  <a:latin typeface="Fraunces Bold"/>
                  <a:ea typeface="Fraunces Bold"/>
                  <a:cs typeface="Fraunces Bold"/>
                  <a:sym typeface="Fraunces Bold"/>
                </a:rPr>
                <a:t> </a:t>
              </a:r>
              <a:r>
                <a:rPr lang="en-US" sz="1417" b="1" dirty="0" err="1">
                  <a:solidFill>
                    <a:srgbClr val="405449"/>
                  </a:solidFill>
                  <a:latin typeface="Fraunces Bold"/>
                  <a:ea typeface="Fraunces Bold"/>
                  <a:cs typeface="Fraunces Bold"/>
                  <a:sym typeface="Fraunces Bold"/>
                </a:rPr>
                <a:t>d'éléments</a:t>
              </a:r>
              <a:r>
                <a:rPr lang="en-US" sz="1417" b="1" dirty="0">
                  <a:solidFill>
                    <a:srgbClr val="405449"/>
                  </a:solidFill>
                  <a:latin typeface="Fraunces Bold"/>
                  <a:ea typeface="Fraunces Bold"/>
                  <a:cs typeface="Fraunces Bold"/>
                  <a:sym typeface="Fraunces Bold"/>
                </a:rPr>
                <a:t>)</a:t>
              </a:r>
            </a:p>
          </p:txBody>
        </p:sp>
      </p:grpSp>
      <p:grpSp>
        <p:nvGrpSpPr>
          <p:cNvPr id="149" name="Group 35">
            <a:extLst>
              <a:ext uri="{FF2B5EF4-FFF2-40B4-BE49-F238E27FC236}">
                <a16:creationId xmlns:a16="http://schemas.microsoft.com/office/drawing/2014/main" id="{7460C97F-1F49-40D4-AAEA-5F7FF65F6968}"/>
              </a:ext>
            </a:extLst>
          </p:cNvPr>
          <p:cNvGrpSpPr/>
          <p:nvPr/>
        </p:nvGrpSpPr>
        <p:grpSpPr>
          <a:xfrm>
            <a:off x="944959" y="2131466"/>
            <a:ext cx="6379766" cy="2409825"/>
            <a:chOff x="0" y="0"/>
            <a:chExt cx="12759532" cy="4819650"/>
          </a:xfrm>
        </p:grpSpPr>
        <p:sp>
          <p:nvSpPr>
            <p:cNvPr id="150" name="Freeform 36">
              <a:extLst>
                <a:ext uri="{FF2B5EF4-FFF2-40B4-BE49-F238E27FC236}">
                  <a16:creationId xmlns:a16="http://schemas.microsoft.com/office/drawing/2014/main" id="{E14ABFA9-C600-48A5-8CBA-B934B04CB0B0}"/>
                </a:ext>
              </a:extLst>
            </p:cNvPr>
            <p:cNvSpPr/>
            <p:nvPr/>
          </p:nvSpPr>
          <p:spPr>
            <a:xfrm>
              <a:off x="0" y="0"/>
              <a:ext cx="12759563" cy="4819650"/>
            </a:xfrm>
            <a:custGeom>
              <a:avLst/>
              <a:gdLst/>
              <a:ahLst/>
              <a:cxnLst/>
              <a:rect l="l" t="t" r="r" b="b"/>
              <a:pathLst>
                <a:path w="12759563" h="4819650">
                  <a:moveTo>
                    <a:pt x="0" y="170180"/>
                  </a:moveTo>
                  <a:cubicBezTo>
                    <a:pt x="0" y="76200"/>
                    <a:pt x="76200" y="0"/>
                    <a:pt x="170180" y="0"/>
                  </a:cubicBezTo>
                  <a:lnTo>
                    <a:pt x="12589383" y="0"/>
                  </a:lnTo>
                  <a:cubicBezTo>
                    <a:pt x="12683363" y="0"/>
                    <a:pt x="12759563" y="76200"/>
                    <a:pt x="12759563" y="170180"/>
                  </a:cubicBezTo>
                  <a:lnTo>
                    <a:pt x="12759563" y="4649470"/>
                  </a:lnTo>
                  <a:cubicBezTo>
                    <a:pt x="12759563" y="4743450"/>
                    <a:pt x="12683363" y="4819650"/>
                    <a:pt x="12589383" y="4819650"/>
                  </a:cubicBezTo>
                  <a:lnTo>
                    <a:pt x="170180" y="4819650"/>
                  </a:lnTo>
                  <a:cubicBezTo>
                    <a:pt x="76200" y="4819650"/>
                    <a:pt x="0" y="4743450"/>
                    <a:pt x="0" y="4649470"/>
                  </a:cubicBezTo>
                  <a:close/>
                </a:path>
              </a:pathLst>
            </a:custGeom>
            <a:solidFill>
              <a:srgbClr val="DDEEE0"/>
            </a:solidFill>
          </p:spPr>
        </p:sp>
      </p:grpSp>
      <p:grpSp>
        <p:nvGrpSpPr>
          <p:cNvPr id="151" name="Group 37">
            <a:extLst>
              <a:ext uri="{FF2B5EF4-FFF2-40B4-BE49-F238E27FC236}">
                <a16:creationId xmlns:a16="http://schemas.microsoft.com/office/drawing/2014/main" id="{8B29DE63-04A4-4FA6-9AF1-BDB4C4BCCA59}"/>
              </a:ext>
            </a:extLst>
          </p:cNvPr>
          <p:cNvGrpSpPr/>
          <p:nvPr/>
        </p:nvGrpSpPr>
        <p:grpSpPr>
          <a:xfrm>
            <a:off x="940295" y="2131466"/>
            <a:ext cx="6389093" cy="2409825"/>
            <a:chOff x="0" y="0"/>
            <a:chExt cx="12778185" cy="4819650"/>
          </a:xfrm>
        </p:grpSpPr>
        <p:sp>
          <p:nvSpPr>
            <p:cNvPr id="152" name="Freeform 38">
              <a:extLst>
                <a:ext uri="{FF2B5EF4-FFF2-40B4-BE49-F238E27FC236}">
                  <a16:creationId xmlns:a16="http://schemas.microsoft.com/office/drawing/2014/main" id="{6C736584-7E2A-4BD7-A785-1EBEDBA5DFC0}"/>
                </a:ext>
              </a:extLst>
            </p:cNvPr>
            <p:cNvSpPr/>
            <p:nvPr/>
          </p:nvSpPr>
          <p:spPr>
            <a:xfrm>
              <a:off x="0" y="0"/>
              <a:ext cx="12778105" cy="4819650"/>
            </a:xfrm>
            <a:custGeom>
              <a:avLst/>
              <a:gdLst/>
              <a:ahLst/>
              <a:cxnLst/>
              <a:rect l="l" t="t" r="r" b="b"/>
              <a:pathLst>
                <a:path w="12778105" h="4819650">
                  <a:moveTo>
                    <a:pt x="0" y="28321"/>
                  </a:moveTo>
                  <a:cubicBezTo>
                    <a:pt x="0" y="12700"/>
                    <a:pt x="12700" y="0"/>
                    <a:pt x="28321" y="0"/>
                  </a:cubicBezTo>
                  <a:lnTo>
                    <a:pt x="12749784" y="0"/>
                  </a:lnTo>
                  <a:cubicBezTo>
                    <a:pt x="12765405" y="0"/>
                    <a:pt x="12778105" y="12700"/>
                    <a:pt x="12778105" y="28321"/>
                  </a:cubicBezTo>
                  <a:lnTo>
                    <a:pt x="12778105" y="4791329"/>
                  </a:lnTo>
                  <a:cubicBezTo>
                    <a:pt x="12778105" y="4806950"/>
                    <a:pt x="12765405" y="4819650"/>
                    <a:pt x="12749784" y="4819650"/>
                  </a:cubicBezTo>
                  <a:lnTo>
                    <a:pt x="28321" y="4819650"/>
                  </a:lnTo>
                  <a:cubicBezTo>
                    <a:pt x="12700" y="4819650"/>
                    <a:pt x="0" y="4806950"/>
                    <a:pt x="0" y="4791329"/>
                  </a:cubicBezTo>
                  <a:close/>
                </a:path>
              </a:pathLst>
            </a:custGeom>
            <a:solidFill>
              <a:srgbClr val="DDEEE0"/>
            </a:solidFill>
          </p:spPr>
        </p:sp>
      </p:grpSp>
      <p:grpSp>
        <p:nvGrpSpPr>
          <p:cNvPr id="153" name="Group 39">
            <a:extLst>
              <a:ext uri="{FF2B5EF4-FFF2-40B4-BE49-F238E27FC236}">
                <a16:creationId xmlns:a16="http://schemas.microsoft.com/office/drawing/2014/main" id="{26C3712F-93F0-476D-A1C8-4482471566E6}"/>
              </a:ext>
            </a:extLst>
          </p:cNvPr>
          <p:cNvGrpSpPr/>
          <p:nvPr/>
        </p:nvGrpSpPr>
        <p:grpSpPr>
          <a:xfrm>
            <a:off x="1034751" y="2202308"/>
            <a:ext cx="6200180" cy="2268141"/>
            <a:chOff x="0" y="0"/>
            <a:chExt cx="12400360" cy="4536282"/>
          </a:xfrm>
        </p:grpSpPr>
        <p:sp>
          <p:nvSpPr>
            <p:cNvPr id="154" name="Freeform 40">
              <a:extLst>
                <a:ext uri="{FF2B5EF4-FFF2-40B4-BE49-F238E27FC236}">
                  <a16:creationId xmlns:a16="http://schemas.microsoft.com/office/drawing/2014/main" id="{5645572D-7803-4C32-A95C-DD3EB2E55F74}"/>
                </a:ext>
              </a:extLst>
            </p:cNvPr>
            <p:cNvSpPr/>
            <p:nvPr/>
          </p:nvSpPr>
          <p:spPr>
            <a:xfrm>
              <a:off x="0" y="0"/>
              <a:ext cx="12400360" cy="4536282"/>
            </a:xfrm>
            <a:custGeom>
              <a:avLst/>
              <a:gdLst/>
              <a:ahLst/>
              <a:cxnLst/>
              <a:rect l="l" t="t" r="r" b="b"/>
              <a:pathLst>
                <a:path w="12400360" h="4536282">
                  <a:moveTo>
                    <a:pt x="0" y="0"/>
                  </a:moveTo>
                  <a:lnTo>
                    <a:pt x="12400360" y="0"/>
                  </a:lnTo>
                  <a:lnTo>
                    <a:pt x="12400360" y="4536282"/>
                  </a:lnTo>
                  <a:lnTo>
                    <a:pt x="0" y="4536282"/>
                  </a:lnTo>
                  <a:close/>
                </a:path>
              </a:pathLst>
            </a:custGeom>
            <a:solidFill>
              <a:srgbClr val="000000">
                <a:alpha val="0"/>
              </a:srgbClr>
            </a:solidFill>
          </p:spPr>
        </p:sp>
        <p:sp>
          <p:nvSpPr>
            <p:cNvPr id="155" name="TextBox 41">
              <a:extLst>
                <a:ext uri="{FF2B5EF4-FFF2-40B4-BE49-F238E27FC236}">
                  <a16:creationId xmlns:a16="http://schemas.microsoft.com/office/drawing/2014/main" id="{F7C17790-2E92-4CDE-BDD6-EDF80DA8A0CB}"/>
                </a:ext>
              </a:extLst>
            </p:cNvPr>
            <p:cNvSpPr txBox="1"/>
            <p:nvPr/>
          </p:nvSpPr>
          <p:spPr>
            <a:xfrm>
              <a:off x="0" y="-28575"/>
              <a:ext cx="12400360" cy="4564857"/>
            </a:xfrm>
            <a:prstGeom prst="rect">
              <a:avLst/>
            </a:prstGeom>
          </p:spPr>
          <p:txBody>
            <a:bodyPr lIns="0" tIns="0" rIns="0" bIns="0" rtlCol="0" anchor="t"/>
            <a:lstStyle/>
            <a:p>
              <a:pPr>
                <a:lnSpc>
                  <a:spcPts val="1166"/>
                </a:lnSpc>
              </a:pPr>
              <a:r>
                <a:rPr lang="en-US" sz="1000" dirty="0">
                  <a:solidFill>
                    <a:srgbClr val="405449"/>
                  </a:solidFill>
                  <a:latin typeface="Consolas"/>
                  <a:ea typeface="Consolas"/>
                  <a:cs typeface="Consolas"/>
                  <a:sym typeface="Consolas"/>
                </a:rPr>
                <a:t>{</a:t>
              </a:r>
            </a:p>
            <a:p>
              <a:pPr>
                <a:lnSpc>
                  <a:spcPts val="1166"/>
                </a:lnSpc>
              </a:pPr>
              <a:r>
                <a:rPr lang="en-US" sz="1000" dirty="0">
                  <a:solidFill>
                    <a:srgbClr val="405449"/>
                  </a:solidFill>
                  <a:latin typeface="Consolas"/>
                  <a:ea typeface="Consolas"/>
                  <a:cs typeface="Consolas"/>
                  <a:sym typeface="Consolas"/>
                </a:rPr>
                <a:t>  "_id": 1,</a:t>
              </a:r>
            </a:p>
            <a:p>
              <a:pPr>
                <a:lnSpc>
                  <a:spcPts val="1166"/>
                </a:lnSpc>
              </a:pPr>
              <a:r>
                <a:rPr lang="en-US" sz="1000" dirty="0">
                  <a:solidFill>
                    <a:srgbClr val="405449"/>
                  </a:solidFill>
                  <a:latin typeface="Consolas"/>
                  <a:ea typeface="Consolas"/>
                  <a:cs typeface="Consolas"/>
                  <a:sym typeface="Consolas"/>
                </a:rPr>
                <a:t>  "nom": "</a:t>
              </a:r>
              <a:r>
                <a:rPr lang="en-US" sz="1000" dirty="0" err="1">
                  <a:solidFill>
                    <a:srgbClr val="405449"/>
                  </a:solidFill>
                  <a:latin typeface="Consolas"/>
                  <a:ea typeface="Consolas"/>
                  <a:cs typeface="Consolas"/>
                  <a:sym typeface="Consolas"/>
                </a:rPr>
                <a:t>Asmaa</a:t>
              </a:r>
              <a:r>
                <a:rPr lang="en-US" sz="1000" dirty="0">
                  <a:solidFill>
                    <a:srgbClr val="405449"/>
                  </a:solidFill>
                  <a:latin typeface="Consolas"/>
                  <a:ea typeface="Consolas"/>
                  <a:cs typeface="Consolas"/>
                  <a:sym typeface="Consolas"/>
                </a:rPr>
                <a:t>",</a:t>
              </a:r>
            </a:p>
            <a:p>
              <a:pPr>
                <a:lnSpc>
                  <a:spcPts val="1166"/>
                </a:lnSpc>
              </a:pPr>
              <a:r>
                <a:rPr lang="en-US" sz="1000" dirty="0">
                  <a:solidFill>
                    <a:srgbClr val="405449"/>
                  </a:solidFill>
                  <a:latin typeface="Consolas"/>
                  <a:ea typeface="Consolas"/>
                  <a:cs typeface="Consolas"/>
                  <a:sym typeface="Consolas"/>
                </a:rPr>
                <a:t>  "</a:t>
              </a:r>
              <a:r>
                <a:rPr lang="en-US" sz="1000" dirty="0" err="1">
                  <a:solidFill>
                    <a:srgbClr val="405449"/>
                  </a:solidFill>
                  <a:latin typeface="Consolas"/>
                  <a:ea typeface="Consolas"/>
                  <a:cs typeface="Consolas"/>
                  <a:sym typeface="Consolas"/>
                </a:rPr>
                <a:t>commandes</a:t>
              </a:r>
              <a:r>
                <a:rPr lang="en-US" sz="1000" dirty="0">
                  <a:solidFill>
                    <a:srgbClr val="405449"/>
                  </a:solidFill>
                  <a:latin typeface="Consolas"/>
                  <a:ea typeface="Consolas"/>
                  <a:cs typeface="Consolas"/>
                  <a:sym typeface="Consolas"/>
                </a:rPr>
                <a:t>": [</a:t>
              </a:r>
            </a:p>
            <a:p>
              <a:pPr>
                <a:lnSpc>
                  <a:spcPts val="1166"/>
                </a:lnSpc>
              </a:pPr>
              <a:r>
                <a:rPr lang="en-US" sz="1000" dirty="0">
                  <a:solidFill>
                    <a:srgbClr val="405449"/>
                  </a:solidFill>
                  <a:latin typeface="Consolas"/>
                  <a:ea typeface="Consolas"/>
                  <a:cs typeface="Consolas"/>
                  <a:sym typeface="Consolas"/>
                </a:rPr>
                <a:t>    {</a:t>
              </a:r>
            </a:p>
            <a:p>
              <a:pPr>
                <a:lnSpc>
                  <a:spcPts val="1166"/>
                </a:lnSpc>
              </a:pPr>
              <a:r>
                <a:rPr lang="en-US" sz="1000" dirty="0">
                  <a:solidFill>
                    <a:srgbClr val="405449"/>
                  </a:solidFill>
                  <a:latin typeface="Consolas"/>
                  <a:ea typeface="Consolas"/>
                  <a:cs typeface="Consolas"/>
                  <a:sym typeface="Consolas"/>
                </a:rPr>
                <a:t>      "</a:t>
              </a:r>
              <a:r>
                <a:rPr lang="en-US" sz="1000" dirty="0" err="1">
                  <a:solidFill>
                    <a:srgbClr val="405449"/>
                  </a:solidFill>
                  <a:latin typeface="Consolas"/>
                  <a:ea typeface="Consolas"/>
                  <a:cs typeface="Consolas"/>
                  <a:sym typeface="Consolas"/>
                </a:rPr>
                <a:t>produit</a:t>
              </a:r>
              <a:r>
                <a:rPr lang="en-US" sz="1000" dirty="0">
                  <a:solidFill>
                    <a:srgbClr val="405449"/>
                  </a:solidFill>
                  <a:latin typeface="Consolas"/>
                  <a:ea typeface="Consolas"/>
                  <a:cs typeface="Consolas"/>
                  <a:sym typeface="Consolas"/>
                </a:rPr>
                <a:t>": "</a:t>
              </a:r>
              <a:r>
                <a:rPr lang="en-US" sz="1000" dirty="0" err="1">
                  <a:solidFill>
                    <a:srgbClr val="405449"/>
                  </a:solidFill>
                  <a:latin typeface="Consolas"/>
                  <a:ea typeface="Consolas"/>
                  <a:cs typeface="Consolas"/>
                  <a:sym typeface="Consolas"/>
                </a:rPr>
                <a:t>Ordinateur</a:t>
              </a:r>
              <a:r>
                <a:rPr lang="en-US" sz="1000" dirty="0">
                  <a:solidFill>
                    <a:srgbClr val="405449"/>
                  </a:solidFill>
                  <a:latin typeface="Consolas"/>
                  <a:ea typeface="Consolas"/>
                  <a:cs typeface="Consolas"/>
                  <a:sym typeface="Consolas"/>
                </a:rPr>
                <a:t> Portable",</a:t>
              </a:r>
            </a:p>
            <a:p>
              <a:pPr>
                <a:lnSpc>
                  <a:spcPts val="1166"/>
                </a:lnSpc>
              </a:pPr>
              <a:r>
                <a:rPr lang="en-US" sz="1000" dirty="0">
                  <a:solidFill>
                    <a:srgbClr val="405449"/>
                  </a:solidFill>
                  <a:latin typeface="Consolas"/>
                  <a:ea typeface="Consolas"/>
                  <a:cs typeface="Consolas"/>
                  <a:sym typeface="Consolas"/>
                </a:rPr>
                <a:t>      "prix": 7000</a:t>
              </a:r>
            </a:p>
            <a:p>
              <a:pPr>
                <a:lnSpc>
                  <a:spcPts val="1166"/>
                </a:lnSpc>
              </a:pPr>
              <a:r>
                <a:rPr lang="en-US" sz="1000" dirty="0">
                  <a:solidFill>
                    <a:srgbClr val="405449"/>
                  </a:solidFill>
                  <a:latin typeface="Consolas"/>
                  <a:ea typeface="Consolas"/>
                  <a:cs typeface="Consolas"/>
                  <a:sym typeface="Consolas"/>
                </a:rPr>
                <a:t>    },</a:t>
              </a:r>
            </a:p>
            <a:p>
              <a:pPr>
                <a:lnSpc>
                  <a:spcPts val="1166"/>
                </a:lnSpc>
              </a:pPr>
              <a:r>
                <a:rPr lang="en-US" sz="1000" dirty="0">
                  <a:solidFill>
                    <a:srgbClr val="405449"/>
                  </a:solidFill>
                  <a:latin typeface="Consolas"/>
                  <a:ea typeface="Consolas"/>
                  <a:cs typeface="Consolas"/>
                  <a:sym typeface="Consolas"/>
                </a:rPr>
                <a:t>    {</a:t>
              </a:r>
            </a:p>
            <a:p>
              <a:pPr>
                <a:lnSpc>
                  <a:spcPts val="1166"/>
                </a:lnSpc>
              </a:pPr>
              <a:r>
                <a:rPr lang="en-US" sz="1000" dirty="0">
                  <a:solidFill>
                    <a:srgbClr val="405449"/>
                  </a:solidFill>
                  <a:latin typeface="Consolas"/>
                  <a:ea typeface="Consolas"/>
                  <a:cs typeface="Consolas"/>
                  <a:sym typeface="Consolas"/>
                </a:rPr>
                <a:t>      "</a:t>
              </a:r>
              <a:r>
                <a:rPr lang="en-US" sz="1000" dirty="0" err="1">
                  <a:solidFill>
                    <a:srgbClr val="405449"/>
                  </a:solidFill>
                  <a:latin typeface="Consolas"/>
                  <a:ea typeface="Consolas"/>
                  <a:cs typeface="Consolas"/>
                  <a:sym typeface="Consolas"/>
                </a:rPr>
                <a:t>produit</a:t>
              </a:r>
              <a:r>
                <a:rPr lang="en-US" sz="1000" dirty="0">
                  <a:solidFill>
                    <a:srgbClr val="405449"/>
                  </a:solidFill>
                  <a:latin typeface="Consolas"/>
                  <a:ea typeface="Consolas"/>
                  <a:cs typeface="Consolas"/>
                  <a:sym typeface="Consolas"/>
                </a:rPr>
                <a:t>": "Smartphone",</a:t>
              </a:r>
            </a:p>
            <a:p>
              <a:pPr>
                <a:lnSpc>
                  <a:spcPts val="1166"/>
                </a:lnSpc>
              </a:pPr>
              <a:r>
                <a:rPr lang="en-US" sz="1000" dirty="0">
                  <a:solidFill>
                    <a:srgbClr val="405449"/>
                  </a:solidFill>
                  <a:latin typeface="Consolas"/>
                  <a:ea typeface="Consolas"/>
                  <a:cs typeface="Consolas"/>
                  <a:sym typeface="Consolas"/>
                </a:rPr>
                <a:t>      "prix": 5000</a:t>
              </a:r>
            </a:p>
            <a:p>
              <a:pPr>
                <a:lnSpc>
                  <a:spcPts val="1166"/>
                </a:lnSpc>
              </a:pPr>
              <a:r>
                <a:rPr lang="en-US" sz="1000" dirty="0">
                  <a:solidFill>
                    <a:srgbClr val="405449"/>
                  </a:solidFill>
                  <a:latin typeface="Consolas"/>
                  <a:ea typeface="Consolas"/>
                  <a:cs typeface="Consolas"/>
                  <a:sym typeface="Consolas"/>
                </a:rPr>
                <a:t>    }</a:t>
              </a:r>
            </a:p>
            <a:p>
              <a:pPr>
                <a:lnSpc>
                  <a:spcPts val="1166"/>
                </a:lnSpc>
              </a:pPr>
              <a:r>
                <a:rPr lang="en-US" sz="1000" dirty="0">
                  <a:solidFill>
                    <a:srgbClr val="405449"/>
                  </a:solidFill>
                  <a:latin typeface="Consolas"/>
                  <a:ea typeface="Consolas"/>
                  <a:cs typeface="Consolas"/>
                  <a:sym typeface="Consolas"/>
                </a:rPr>
                <a:t>  ]</a:t>
              </a:r>
            </a:p>
            <a:p>
              <a:pPr>
                <a:lnSpc>
                  <a:spcPts val="1166"/>
                </a:lnSpc>
              </a:pPr>
              <a:r>
                <a:rPr lang="en-US" sz="1000" dirty="0">
                  <a:solidFill>
                    <a:srgbClr val="405449"/>
                  </a:solidFill>
                  <a:latin typeface="Consolas"/>
                  <a:ea typeface="Consolas"/>
                  <a:cs typeface="Consolas"/>
                  <a:sym typeface="Consolas"/>
                </a:rPr>
                <a:t>}</a:t>
              </a:r>
            </a:p>
            <a:p>
              <a:pPr>
                <a:lnSpc>
                  <a:spcPts val="1166"/>
                </a:lnSpc>
              </a:pPr>
              <a:endParaRPr lang="en-US" sz="1000" dirty="0">
                <a:solidFill>
                  <a:srgbClr val="405449"/>
                </a:solidFill>
                <a:latin typeface="Consolas"/>
                <a:ea typeface="Consolas"/>
                <a:cs typeface="Consolas"/>
                <a:sym typeface="Consolas"/>
              </a:endParaRPr>
            </a:p>
          </p:txBody>
        </p:sp>
      </p:grpSp>
      <p:grpSp>
        <p:nvGrpSpPr>
          <p:cNvPr id="156" name="Group 42">
            <a:extLst>
              <a:ext uri="{FF2B5EF4-FFF2-40B4-BE49-F238E27FC236}">
                <a16:creationId xmlns:a16="http://schemas.microsoft.com/office/drawing/2014/main" id="{25260C53-D151-4731-AB20-99966E0E5294}"/>
              </a:ext>
            </a:extLst>
          </p:cNvPr>
          <p:cNvGrpSpPr/>
          <p:nvPr/>
        </p:nvGrpSpPr>
        <p:grpSpPr>
          <a:xfrm>
            <a:off x="565993" y="4936380"/>
            <a:ext cx="283468" cy="12700"/>
            <a:chOff x="0" y="0"/>
            <a:chExt cx="566937" cy="25400"/>
          </a:xfrm>
        </p:grpSpPr>
        <p:sp>
          <p:nvSpPr>
            <p:cNvPr id="157" name="Freeform 43">
              <a:extLst>
                <a:ext uri="{FF2B5EF4-FFF2-40B4-BE49-F238E27FC236}">
                  <a16:creationId xmlns:a16="http://schemas.microsoft.com/office/drawing/2014/main" id="{8FC617CD-D100-44F4-B1B5-42EA08098CD5}"/>
                </a:ext>
              </a:extLst>
            </p:cNvPr>
            <p:cNvSpPr/>
            <p:nvPr/>
          </p:nvSpPr>
          <p:spPr>
            <a:xfrm>
              <a:off x="0" y="0"/>
              <a:ext cx="566928" cy="25400"/>
            </a:xfrm>
            <a:custGeom>
              <a:avLst/>
              <a:gdLst/>
              <a:ahLst/>
              <a:cxnLst/>
              <a:rect l="l" t="t" r="r" b="b"/>
              <a:pathLst>
                <a:path w="566928" h="25400">
                  <a:moveTo>
                    <a:pt x="0" y="12700"/>
                  </a:moveTo>
                  <a:cubicBezTo>
                    <a:pt x="0" y="5715"/>
                    <a:pt x="5715" y="0"/>
                    <a:pt x="12700" y="0"/>
                  </a:cubicBezTo>
                  <a:lnTo>
                    <a:pt x="554228" y="0"/>
                  </a:lnTo>
                  <a:cubicBezTo>
                    <a:pt x="561213" y="0"/>
                    <a:pt x="566928" y="5715"/>
                    <a:pt x="566928" y="12700"/>
                  </a:cubicBezTo>
                  <a:cubicBezTo>
                    <a:pt x="566928" y="19685"/>
                    <a:pt x="561213" y="25400"/>
                    <a:pt x="554228" y="25400"/>
                  </a:cubicBezTo>
                  <a:lnTo>
                    <a:pt x="12700" y="25400"/>
                  </a:lnTo>
                  <a:cubicBezTo>
                    <a:pt x="5715" y="25400"/>
                    <a:pt x="0" y="19685"/>
                    <a:pt x="0" y="12700"/>
                  </a:cubicBezTo>
                  <a:close/>
                </a:path>
              </a:pathLst>
            </a:custGeom>
            <a:solidFill>
              <a:srgbClr val="CED9CE"/>
            </a:solidFill>
          </p:spPr>
        </p:sp>
      </p:grpSp>
      <p:grpSp>
        <p:nvGrpSpPr>
          <p:cNvPr id="158" name="Group 44">
            <a:extLst>
              <a:ext uri="{FF2B5EF4-FFF2-40B4-BE49-F238E27FC236}">
                <a16:creationId xmlns:a16="http://schemas.microsoft.com/office/drawing/2014/main" id="{909B1AB2-462C-44A1-92BE-779C9C530FBF}"/>
              </a:ext>
            </a:extLst>
          </p:cNvPr>
          <p:cNvGrpSpPr/>
          <p:nvPr/>
        </p:nvGrpSpPr>
        <p:grpSpPr>
          <a:xfrm>
            <a:off x="366067" y="4836467"/>
            <a:ext cx="212626" cy="212626"/>
            <a:chOff x="0" y="0"/>
            <a:chExt cx="425252" cy="425252"/>
          </a:xfrm>
          <a:solidFill>
            <a:srgbClr val="206A5D"/>
          </a:solidFill>
        </p:grpSpPr>
        <p:sp>
          <p:nvSpPr>
            <p:cNvPr id="159" name="Freeform 45">
              <a:extLst>
                <a:ext uri="{FF2B5EF4-FFF2-40B4-BE49-F238E27FC236}">
                  <a16:creationId xmlns:a16="http://schemas.microsoft.com/office/drawing/2014/main" id="{CC6EFD3E-D04B-446F-AAAE-6D39A5313EDD}"/>
                </a:ext>
              </a:extLst>
            </p:cNvPr>
            <p:cNvSpPr/>
            <p:nvPr/>
          </p:nvSpPr>
          <p:spPr>
            <a:xfrm>
              <a:off x="0" y="0"/>
              <a:ext cx="425323" cy="425323"/>
            </a:xfrm>
            <a:custGeom>
              <a:avLst/>
              <a:gdLst/>
              <a:ahLst/>
              <a:cxnLst/>
              <a:rect l="l" t="t" r="r" b="b"/>
              <a:pathLst>
                <a:path w="425323" h="425323">
                  <a:moveTo>
                    <a:pt x="0" y="170180"/>
                  </a:moveTo>
                  <a:cubicBezTo>
                    <a:pt x="0" y="76200"/>
                    <a:pt x="76200" y="0"/>
                    <a:pt x="170180" y="0"/>
                  </a:cubicBezTo>
                  <a:lnTo>
                    <a:pt x="255143" y="0"/>
                  </a:lnTo>
                  <a:cubicBezTo>
                    <a:pt x="349123" y="0"/>
                    <a:pt x="425323" y="76200"/>
                    <a:pt x="425323" y="170180"/>
                  </a:cubicBezTo>
                  <a:lnTo>
                    <a:pt x="425323" y="255143"/>
                  </a:lnTo>
                  <a:cubicBezTo>
                    <a:pt x="425323" y="349123"/>
                    <a:pt x="349123" y="425323"/>
                    <a:pt x="255143" y="425323"/>
                  </a:cubicBezTo>
                  <a:lnTo>
                    <a:pt x="170180" y="425323"/>
                  </a:lnTo>
                  <a:cubicBezTo>
                    <a:pt x="76200" y="425196"/>
                    <a:pt x="0" y="349123"/>
                    <a:pt x="0" y="255143"/>
                  </a:cubicBezTo>
                  <a:close/>
                </a:path>
              </a:pathLst>
            </a:custGeom>
            <a:grpFill/>
          </p:spPr>
        </p:sp>
      </p:grpSp>
      <p:grpSp>
        <p:nvGrpSpPr>
          <p:cNvPr id="160" name="Group 46">
            <a:extLst>
              <a:ext uri="{FF2B5EF4-FFF2-40B4-BE49-F238E27FC236}">
                <a16:creationId xmlns:a16="http://schemas.microsoft.com/office/drawing/2014/main" id="{FFEBBD8D-3A4C-4ADD-B3EC-AA05B653DF84}"/>
              </a:ext>
            </a:extLst>
          </p:cNvPr>
          <p:cNvGrpSpPr/>
          <p:nvPr/>
        </p:nvGrpSpPr>
        <p:grpSpPr>
          <a:xfrm>
            <a:off x="401487" y="4854128"/>
            <a:ext cx="141684" cy="177205"/>
            <a:chOff x="0" y="0"/>
            <a:chExt cx="283368" cy="354410"/>
          </a:xfrm>
          <a:solidFill>
            <a:srgbClr val="206A5D"/>
          </a:solidFill>
        </p:grpSpPr>
        <p:sp>
          <p:nvSpPr>
            <p:cNvPr id="161" name="Freeform 47">
              <a:extLst>
                <a:ext uri="{FF2B5EF4-FFF2-40B4-BE49-F238E27FC236}">
                  <a16:creationId xmlns:a16="http://schemas.microsoft.com/office/drawing/2014/main" id="{4E337F18-8AF5-4C64-98D6-942DCA7DD1C7}"/>
                </a:ext>
              </a:extLst>
            </p:cNvPr>
            <p:cNvSpPr/>
            <p:nvPr/>
          </p:nvSpPr>
          <p:spPr>
            <a:xfrm>
              <a:off x="0" y="0"/>
              <a:ext cx="283368" cy="354410"/>
            </a:xfrm>
            <a:custGeom>
              <a:avLst/>
              <a:gdLst/>
              <a:ahLst/>
              <a:cxnLst/>
              <a:rect l="l" t="t" r="r" b="b"/>
              <a:pathLst>
                <a:path w="283368" h="354410">
                  <a:moveTo>
                    <a:pt x="0" y="0"/>
                  </a:moveTo>
                  <a:lnTo>
                    <a:pt x="283368" y="0"/>
                  </a:lnTo>
                  <a:lnTo>
                    <a:pt x="283368" y="354410"/>
                  </a:lnTo>
                  <a:lnTo>
                    <a:pt x="0" y="354410"/>
                  </a:lnTo>
                  <a:close/>
                </a:path>
              </a:pathLst>
            </a:custGeom>
            <a:grpFill/>
          </p:spPr>
        </p:sp>
        <p:sp>
          <p:nvSpPr>
            <p:cNvPr id="162" name="TextBox 48">
              <a:extLst>
                <a:ext uri="{FF2B5EF4-FFF2-40B4-BE49-F238E27FC236}">
                  <a16:creationId xmlns:a16="http://schemas.microsoft.com/office/drawing/2014/main" id="{6A78FF3C-C56B-4B87-95D6-F6046A660F34}"/>
                </a:ext>
              </a:extLst>
            </p:cNvPr>
            <p:cNvSpPr txBox="1"/>
            <p:nvPr/>
          </p:nvSpPr>
          <p:spPr>
            <a:xfrm>
              <a:off x="0" y="28575"/>
              <a:ext cx="283368" cy="325835"/>
            </a:xfrm>
            <a:prstGeom prst="rect">
              <a:avLst/>
            </a:prstGeom>
            <a:grpFill/>
          </p:spPr>
          <p:txBody>
            <a:bodyPr lIns="0" tIns="0" rIns="0" bIns="0" rtlCol="0" anchor="t"/>
            <a:lstStyle/>
            <a:p>
              <a:pPr algn="ctr">
                <a:lnSpc>
                  <a:spcPts val="1083"/>
                </a:lnSpc>
              </a:pPr>
              <a:r>
                <a:rPr lang="en-US" sz="1083" b="1">
                  <a:solidFill>
                    <a:schemeClr val="bg1"/>
                  </a:solidFill>
                  <a:latin typeface="Fraunces Bold"/>
                  <a:ea typeface="Fraunces Bold"/>
                  <a:cs typeface="Fraunces Bold"/>
                  <a:sym typeface="Fraunces Bold"/>
                </a:rPr>
                <a:t>3</a:t>
              </a:r>
            </a:p>
          </p:txBody>
        </p:sp>
      </p:grpSp>
      <p:grpSp>
        <p:nvGrpSpPr>
          <p:cNvPr id="163" name="Group 49">
            <a:extLst>
              <a:ext uri="{FF2B5EF4-FFF2-40B4-BE49-F238E27FC236}">
                <a16:creationId xmlns:a16="http://schemas.microsoft.com/office/drawing/2014/main" id="{BEBC6E00-9045-4DC3-A6A7-E2D8378DA953}"/>
              </a:ext>
            </a:extLst>
          </p:cNvPr>
          <p:cNvGrpSpPr/>
          <p:nvPr/>
        </p:nvGrpSpPr>
        <p:grpSpPr>
          <a:xfrm>
            <a:off x="944959" y="4685654"/>
            <a:ext cx="3649761" cy="286643"/>
            <a:chOff x="0" y="0"/>
            <a:chExt cx="4682767" cy="295275"/>
          </a:xfrm>
        </p:grpSpPr>
        <p:sp>
          <p:nvSpPr>
            <p:cNvPr id="164" name="Freeform 50">
              <a:extLst>
                <a:ext uri="{FF2B5EF4-FFF2-40B4-BE49-F238E27FC236}">
                  <a16:creationId xmlns:a16="http://schemas.microsoft.com/office/drawing/2014/main" id="{0D4DC761-CF07-4BE0-8FCD-3CB2DEAEB472}"/>
                </a:ext>
              </a:extLst>
            </p:cNvPr>
            <p:cNvSpPr/>
            <p:nvPr/>
          </p:nvSpPr>
          <p:spPr>
            <a:xfrm>
              <a:off x="0" y="0"/>
              <a:ext cx="4226520" cy="295275"/>
            </a:xfrm>
            <a:custGeom>
              <a:avLst/>
              <a:gdLst/>
              <a:ahLst/>
              <a:cxnLst/>
              <a:rect l="l" t="t" r="r" b="b"/>
              <a:pathLst>
                <a:path w="4226520" h="295275">
                  <a:moveTo>
                    <a:pt x="0" y="0"/>
                  </a:moveTo>
                  <a:lnTo>
                    <a:pt x="4226520" y="0"/>
                  </a:lnTo>
                  <a:lnTo>
                    <a:pt x="4226520" y="295275"/>
                  </a:lnTo>
                  <a:lnTo>
                    <a:pt x="0" y="295275"/>
                  </a:lnTo>
                  <a:close/>
                </a:path>
              </a:pathLst>
            </a:custGeom>
            <a:solidFill>
              <a:srgbClr val="000000">
                <a:alpha val="0"/>
              </a:srgbClr>
            </a:solidFill>
          </p:spPr>
        </p:sp>
        <p:sp>
          <p:nvSpPr>
            <p:cNvPr id="165" name="TextBox 51">
              <a:extLst>
                <a:ext uri="{FF2B5EF4-FFF2-40B4-BE49-F238E27FC236}">
                  <a16:creationId xmlns:a16="http://schemas.microsoft.com/office/drawing/2014/main" id="{199CF376-A819-476B-8600-B6BFB61B3371}"/>
                </a:ext>
              </a:extLst>
            </p:cNvPr>
            <p:cNvSpPr txBox="1"/>
            <p:nvPr/>
          </p:nvSpPr>
          <p:spPr>
            <a:xfrm>
              <a:off x="0" y="63573"/>
              <a:ext cx="4682767" cy="231702"/>
            </a:xfrm>
            <a:prstGeom prst="rect">
              <a:avLst/>
            </a:prstGeom>
          </p:spPr>
          <p:txBody>
            <a:bodyPr lIns="0" tIns="0" rIns="0" bIns="0" rtlCol="0" anchor="t"/>
            <a:lstStyle/>
            <a:p>
              <a:pPr>
                <a:lnSpc>
                  <a:spcPts val="1125"/>
                </a:lnSpc>
              </a:pPr>
              <a:r>
                <a:rPr lang="en-US" sz="1417" b="1" dirty="0" err="1">
                  <a:solidFill>
                    <a:srgbClr val="405449"/>
                  </a:solidFill>
                  <a:latin typeface="Fraunces Bold"/>
                  <a:ea typeface="Fraunces Bold"/>
                  <a:cs typeface="Fraunces Bold"/>
                  <a:sym typeface="Fraunces Bold"/>
                </a:rPr>
                <a:t>Référencement</a:t>
              </a:r>
              <a:r>
                <a:rPr lang="en-US" sz="1417" b="1" dirty="0">
                  <a:solidFill>
                    <a:srgbClr val="405449"/>
                  </a:solidFill>
                  <a:latin typeface="Fraunces Bold"/>
                  <a:ea typeface="Fraunces Bold"/>
                  <a:cs typeface="Fraunces Bold"/>
                  <a:sym typeface="Fraunces Bold"/>
                </a:rPr>
                <a:t> (</a:t>
              </a:r>
              <a:r>
                <a:rPr lang="en-US" sz="1417" b="1" dirty="0" err="1">
                  <a:solidFill>
                    <a:srgbClr val="405449"/>
                  </a:solidFill>
                  <a:latin typeface="Fraunces Bold"/>
                  <a:ea typeface="Fraunces Bold"/>
                  <a:cs typeface="Fraunces Bold"/>
                  <a:sym typeface="Fraunces Bold"/>
                </a:rPr>
                <a:t>si</a:t>
              </a:r>
              <a:r>
                <a:rPr lang="en-US" sz="1417" b="1" dirty="0">
                  <a:solidFill>
                    <a:srgbClr val="405449"/>
                  </a:solidFill>
                  <a:latin typeface="Fraunces Bold"/>
                  <a:ea typeface="Fraunces Bold"/>
                  <a:cs typeface="Fraunces Bold"/>
                  <a:sym typeface="Fraunces Bold"/>
                </a:rPr>
                <a:t> </a:t>
              </a:r>
              <a:r>
                <a:rPr lang="en-US" sz="1417" b="1" dirty="0" err="1">
                  <a:solidFill>
                    <a:srgbClr val="405449"/>
                  </a:solidFill>
                  <a:latin typeface="Fraunces Bold"/>
                  <a:ea typeface="Fraunces Bold"/>
                  <a:cs typeface="Fraunces Bold"/>
                  <a:sym typeface="Fraunces Bold"/>
                </a:rPr>
                <a:t>plusieurs</a:t>
              </a:r>
              <a:r>
                <a:rPr lang="en-US" sz="1417" b="1" dirty="0">
                  <a:solidFill>
                    <a:srgbClr val="405449"/>
                  </a:solidFill>
                  <a:latin typeface="Fraunces Bold"/>
                  <a:ea typeface="Fraunces Bold"/>
                  <a:cs typeface="Fraunces Bold"/>
                  <a:sym typeface="Fraunces Bold"/>
                </a:rPr>
                <a:t> </a:t>
              </a:r>
              <a:r>
                <a:rPr lang="en-US" sz="1417" b="1" dirty="0" err="1">
                  <a:solidFill>
                    <a:srgbClr val="405449"/>
                  </a:solidFill>
                  <a:latin typeface="Fraunces Bold"/>
                  <a:ea typeface="Fraunces Bold"/>
                  <a:cs typeface="Fraunces Bold"/>
                  <a:sym typeface="Fraunces Bold"/>
                </a:rPr>
                <a:t>éléments</a:t>
              </a:r>
              <a:r>
                <a:rPr lang="en-US" sz="1417" b="1" dirty="0">
                  <a:solidFill>
                    <a:srgbClr val="405449"/>
                  </a:solidFill>
                  <a:latin typeface="Fraunces Bold"/>
                  <a:ea typeface="Fraunces Bold"/>
                  <a:cs typeface="Fraunces Bold"/>
                  <a:sym typeface="Fraunces Bold"/>
                </a:rPr>
                <a:t>)</a:t>
              </a:r>
            </a:p>
          </p:txBody>
        </p:sp>
      </p:grpSp>
      <p:grpSp>
        <p:nvGrpSpPr>
          <p:cNvPr id="166" name="Group 52">
            <a:extLst>
              <a:ext uri="{FF2B5EF4-FFF2-40B4-BE49-F238E27FC236}">
                <a16:creationId xmlns:a16="http://schemas.microsoft.com/office/drawing/2014/main" id="{314E3AB3-DD2C-4A0B-B873-62970DD55AA5}"/>
              </a:ext>
            </a:extLst>
          </p:cNvPr>
          <p:cNvGrpSpPr/>
          <p:nvPr/>
        </p:nvGrpSpPr>
        <p:grpSpPr>
          <a:xfrm>
            <a:off x="944959" y="5078560"/>
            <a:ext cx="6379766" cy="1048941"/>
            <a:chOff x="0" y="0"/>
            <a:chExt cx="12759532" cy="2097882"/>
          </a:xfrm>
        </p:grpSpPr>
        <p:sp>
          <p:nvSpPr>
            <p:cNvPr id="167" name="Freeform 53">
              <a:extLst>
                <a:ext uri="{FF2B5EF4-FFF2-40B4-BE49-F238E27FC236}">
                  <a16:creationId xmlns:a16="http://schemas.microsoft.com/office/drawing/2014/main" id="{19FBE14E-E922-42F4-9333-18992563B138}"/>
                </a:ext>
              </a:extLst>
            </p:cNvPr>
            <p:cNvSpPr/>
            <p:nvPr/>
          </p:nvSpPr>
          <p:spPr>
            <a:xfrm>
              <a:off x="0" y="0"/>
              <a:ext cx="12759690" cy="2098040"/>
            </a:xfrm>
            <a:custGeom>
              <a:avLst/>
              <a:gdLst/>
              <a:ahLst/>
              <a:cxnLst/>
              <a:rect l="l" t="t" r="r" b="b"/>
              <a:pathLst>
                <a:path w="12759690" h="2098040">
                  <a:moveTo>
                    <a:pt x="0" y="170180"/>
                  </a:moveTo>
                  <a:cubicBezTo>
                    <a:pt x="0" y="76200"/>
                    <a:pt x="76200" y="0"/>
                    <a:pt x="170180" y="0"/>
                  </a:cubicBezTo>
                  <a:lnTo>
                    <a:pt x="12589511" y="0"/>
                  </a:lnTo>
                  <a:cubicBezTo>
                    <a:pt x="12683490" y="0"/>
                    <a:pt x="12759690" y="76200"/>
                    <a:pt x="12759690" y="170180"/>
                  </a:cubicBezTo>
                  <a:lnTo>
                    <a:pt x="12759690" y="1927860"/>
                  </a:lnTo>
                  <a:cubicBezTo>
                    <a:pt x="12759690" y="2021840"/>
                    <a:pt x="12683490" y="2098040"/>
                    <a:pt x="12589511" y="2098040"/>
                  </a:cubicBezTo>
                  <a:lnTo>
                    <a:pt x="170180" y="2098040"/>
                  </a:lnTo>
                  <a:cubicBezTo>
                    <a:pt x="76200" y="2098040"/>
                    <a:pt x="0" y="2021840"/>
                    <a:pt x="0" y="1927860"/>
                  </a:cubicBezTo>
                  <a:close/>
                </a:path>
              </a:pathLst>
            </a:custGeom>
            <a:solidFill>
              <a:srgbClr val="DDEEE0"/>
            </a:solidFill>
          </p:spPr>
        </p:sp>
      </p:grpSp>
      <p:grpSp>
        <p:nvGrpSpPr>
          <p:cNvPr id="168" name="Group 54">
            <a:extLst>
              <a:ext uri="{FF2B5EF4-FFF2-40B4-BE49-F238E27FC236}">
                <a16:creationId xmlns:a16="http://schemas.microsoft.com/office/drawing/2014/main" id="{40A3D8B3-30EF-45E9-9C60-6D52BA6AC999}"/>
              </a:ext>
            </a:extLst>
          </p:cNvPr>
          <p:cNvGrpSpPr/>
          <p:nvPr/>
        </p:nvGrpSpPr>
        <p:grpSpPr>
          <a:xfrm>
            <a:off x="940295" y="5078560"/>
            <a:ext cx="6389093" cy="1048941"/>
            <a:chOff x="0" y="0"/>
            <a:chExt cx="12778185" cy="2097882"/>
          </a:xfrm>
        </p:grpSpPr>
        <p:sp>
          <p:nvSpPr>
            <p:cNvPr id="169" name="Freeform 55">
              <a:extLst>
                <a:ext uri="{FF2B5EF4-FFF2-40B4-BE49-F238E27FC236}">
                  <a16:creationId xmlns:a16="http://schemas.microsoft.com/office/drawing/2014/main" id="{538CCD69-D986-4D09-8B5A-D3961A77B1C1}"/>
                </a:ext>
              </a:extLst>
            </p:cNvPr>
            <p:cNvSpPr/>
            <p:nvPr/>
          </p:nvSpPr>
          <p:spPr>
            <a:xfrm>
              <a:off x="0" y="0"/>
              <a:ext cx="12778105" cy="2097786"/>
            </a:xfrm>
            <a:custGeom>
              <a:avLst/>
              <a:gdLst/>
              <a:ahLst/>
              <a:cxnLst/>
              <a:rect l="l" t="t" r="r" b="b"/>
              <a:pathLst>
                <a:path w="12778105" h="2097786">
                  <a:moveTo>
                    <a:pt x="0" y="28321"/>
                  </a:moveTo>
                  <a:cubicBezTo>
                    <a:pt x="0" y="12700"/>
                    <a:pt x="12700" y="0"/>
                    <a:pt x="28321" y="0"/>
                  </a:cubicBezTo>
                  <a:lnTo>
                    <a:pt x="12749784" y="0"/>
                  </a:lnTo>
                  <a:cubicBezTo>
                    <a:pt x="12765405" y="0"/>
                    <a:pt x="12778105" y="12700"/>
                    <a:pt x="12778105" y="28321"/>
                  </a:cubicBezTo>
                  <a:lnTo>
                    <a:pt x="12778105" y="2069465"/>
                  </a:lnTo>
                  <a:cubicBezTo>
                    <a:pt x="12778105" y="2085086"/>
                    <a:pt x="12765405" y="2097786"/>
                    <a:pt x="12749784" y="2097786"/>
                  </a:cubicBezTo>
                  <a:lnTo>
                    <a:pt x="28321" y="2097786"/>
                  </a:lnTo>
                  <a:cubicBezTo>
                    <a:pt x="12700" y="2097786"/>
                    <a:pt x="0" y="2085086"/>
                    <a:pt x="0" y="2069465"/>
                  </a:cubicBezTo>
                  <a:close/>
                </a:path>
              </a:pathLst>
            </a:custGeom>
            <a:solidFill>
              <a:srgbClr val="DDEEE0"/>
            </a:solidFill>
          </p:spPr>
        </p:sp>
      </p:grpSp>
      <p:grpSp>
        <p:nvGrpSpPr>
          <p:cNvPr id="170" name="Group 56">
            <a:extLst>
              <a:ext uri="{FF2B5EF4-FFF2-40B4-BE49-F238E27FC236}">
                <a16:creationId xmlns:a16="http://schemas.microsoft.com/office/drawing/2014/main" id="{26376EC8-8D4C-4400-99AE-332AE444C24E}"/>
              </a:ext>
            </a:extLst>
          </p:cNvPr>
          <p:cNvGrpSpPr/>
          <p:nvPr/>
        </p:nvGrpSpPr>
        <p:grpSpPr>
          <a:xfrm>
            <a:off x="1034751" y="5149403"/>
            <a:ext cx="6200180" cy="907257"/>
            <a:chOff x="0" y="0"/>
            <a:chExt cx="12400360" cy="1814513"/>
          </a:xfrm>
        </p:grpSpPr>
        <p:sp>
          <p:nvSpPr>
            <p:cNvPr id="171" name="Freeform 57">
              <a:extLst>
                <a:ext uri="{FF2B5EF4-FFF2-40B4-BE49-F238E27FC236}">
                  <a16:creationId xmlns:a16="http://schemas.microsoft.com/office/drawing/2014/main" id="{B9EF153B-01F6-4A61-8435-66BA32A5CEE2}"/>
                </a:ext>
              </a:extLst>
            </p:cNvPr>
            <p:cNvSpPr/>
            <p:nvPr/>
          </p:nvSpPr>
          <p:spPr>
            <a:xfrm>
              <a:off x="0" y="0"/>
              <a:ext cx="12400360" cy="1814513"/>
            </a:xfrm>
            <a:custGeom>
              <a:avLst/>
              <a:gdLst/>
              <a:ahLst/>
              <a:cxnLst/>
              <a:rect l="l" t="t" r="r" b="b"/>
              <a:pathLst>
                <a:path w="12400360" h="1814513">
                  <a:moveTo>
                    <a:pt x="0" y="0"/>
                  </a:moveTo>
                  <a:lnTo>
                    <a:pt x="12400360" y="0"/>
                  </a:lnTo>
                  <a:lnTo>
                    <a:pt x="12400360" y="1814513"/>
                  </a:lnTo>
                  <a:lnTo>
                    <a:pt x="0" y="1814513"/>
                  </a:lnTo>
                  <a:close/>
                </a:path>
              </a:pathLst>
            </a:custGeom>
            <a:solidFill>
              <a:srgbClr val="000000">
                <a:alpha val="0"/>
              </a:srgbClr>
            </a:solidFill>
          </p:spPr>
        </p:sp>
        <p:sp>
          <p:nvSpPr>
            <p:cNvPr id="172" name="TextBox 58">
              <a:extLst>
                <a:ext uri="{FF2B5EF4-FFF2-40B4-BE49-F238E27FC236}">
                  <a16:creationId xmlns:a16="http://schemas.microsoft.com/office/drawing/2014/main" id="{0FD6FFFC-9610-480C-BEC2-DB3451BFC075}"/>
                </a:ext>
              </a:extLst>
            </p:cNvPr>
            <p:cNvSpPr txBox="1"/>
            <p:nvPr/>
          </p:nvSpPr>
          <p:spPr>
            <a:xfrm>
              <a:off x="0" y="-28575"/>
              <a:ext cx="12400360" cy="1843088"/>
            </a:xfrm>
            <a:prstGeom prst="rect">
              <a:avLst/>
            </a:prstGeom>
          </p:spPr>
          <p:txBody>
            <a:bodyPr lIns="0" tIns="0" rIns="0" bIns="0" rtlCol="0" anchor="t"/>
            <a:lstStyle/>
            <a:p>
              <a:pPr>
                <a:lnSpc>
                  <a:spcPts val="1166"/>
                </a:lnSpc>
              </a:pPr>
              <a:r>
                <a:rPr lang="en-US" sz="1000">
                  <a:solidFill>
                    <a:srgbClr val="405449"/>
                  </a:solidFill>
                  <a:latin typeface="Consolas"/>
                  <a:ea typeface="Consolas"/>
                  <a:cs typeface="Consolas"/>
                  <a:sym typeface="Consolas"/>
                </a:rPr>
                <a:t>{</a:t>
              </a:r>
            </a:p>
            <a:p>
              <a:pPr>
                <a:lnSpc>
                  <a:spcPts val="1166"/>
                </a:lnSpc>
              </a:pPr>
              <a:r>
                <a:rPr lang="en-US" sz="1000">
                  <a:solidFill>
                    <a:srgbClr val="405449"/>
                  </a:solidFill>
                  <a:latin typeface="Consolas"/>
                  <a:ea typeface="Consolas"/>
                  <a:cs typeface="Consolas"/>
                  <a:sym typeface="Consolas"/>
                </a:rPr>
                <a:t>  "_id": 1,</a:t>
              </a:r>
            </a:p>
            <a:p>
              <a:pPr>
                <a:lnSpc>
                  <a:spcPts val="1166"/>
                </a:lnSpc>
              </a:pPr>
              <a:r>
                <a:rPr lang="en-US" sz="1000">
                  <a:solidFill>
                    <a:srgbClr val="405449"/>
                  </a:solidFill>
                  <a:latin typeface="Consolas"/>
                  <a:ea typeface="Consolas"/>
                  <a:cs typeface="Consolas"/>
                  <a:sym typeface="Consolas"/>
                </a:rPr>
                <a:t>  "nom": "Asmaa",</a:t>
              </a:r>
            </a:p>
            <a:p>
              <a:pPr>
                <a:lnSpc>
                  <a:spcPts val="1166"/>
                </a:lnSpc>
              </a:pPr>
              <a:r>
                <a:rPr lang="en-US" sz="1000">
                  <a:solidFill>
                    <a:srgbClr val="405449"/>
                  </a:solidFill>
                  <a:latin typeface="Consolas"/>
                  <a:ea typeface="Consolas"/>
                  <a:cs typeface="Consolas"/>
                  <a:sym typeface="Consolas"/>
                </a:rPr>
                <a:t>  "commandes": [1001, 1002]</a:t>
              </a:r>
            </a:p>
            <a:p>
              <a:pPr>
                <a:lnSpc>
                  <a:spcPts val="1166"/>
                </a:lnSpc>
              </a:pPr>
              <a:r>
                <a:rPr lang="en-US" sz="1000">
                  <a:solidFill>
                    <a:srgbClr val="405449"/>
                  </a:solidFill>
                  <a:latin typeface="Consolas"/>
                  <a:ea typeface="Consolas"/>
                  <a:cs typeface="Consolas"/>
                  <a:sym typeface="Consolas"/>
                </a:rPr>
                <a:t>}</a:t>
              </a:r>
            </a:p>
            <a:p>
              <a:pPr>
                <a:lnSpc>
                  <a:spcPts val="1166"/>
                </a:lnSpc>
              </a:pPr>
              <a:endParaRPr lang="en-US" sz="1000">
                <a:solidFill>
                  <a:srgbClr val="405449"/>
                </a:solidFill>
                <a:latin typeface="Consolas"/>
                <a:ea typeface="Consolas"/>
                <a:cs typeface="Consolas"/>
                <a:sym typeface="Consolas"/>
              </a:endParaRPr>
            </a:p>
          </p:txBody>
        </p:sp>
      </p:grpSp>
      <p:sp>
        <p:nvSpPr>
          <p:cNvPr id="189" name="Rectangle 188">
            <a:extLst>
              <a:ext uri="{FF2B5EF4-FFF2-40B4-BE49-F238E27FC236}">
                <a16:creationId xmlns:a16="http://schemas.microsoft.com/office/drawing/2014/main" id="{ECF46DD9-5235-427C-96BC-00D2C49555A1}"/>
              </a:ext>
            </a:extLst>
          </p:cNvPr>
          <p:cNvSpPr/>
          <p:nvPr/>
        </p:nvSpPr>
        <p:spPr>
          <a:xfrm>
            <a:off x="872640" y="718515"/>
            <a:ext cx="1170000" cy="315471"/>
          </a:xfrm>
          <a:prstGeom prst="rect">
            <a:avLst/>
          </a:prstGeom>
        </p:spPr>
        <p:txBody>
          <a:bodyPr wrap="square">
            <a:spAutoFit/>
          </a:bodyPr>
          <a:lstStyle/>
          <a:p>
            <a:r>
              <a:rPr lang="fr-FR" sz="1450" b="1" dirty="0">
                <a:solidFill>
                  <a:srgbClr val="206A5D"/>
                </a:solidFill>
                <a:latin typeface="Fraunces Bold" panose="020B0604020202020204" charset="0"/>
              </a:rPr>
              <a:t>Exemple</a:t>
            </a:r>
          </a:p>
        </p:txBody>
      </p:sp>
      <p:sp>
        <p:nvSpPr>
          <p:cNvPr id="190" name="Rectangle 189">
            <a:extLst>
              <a:ext uri="{FF2B5EF4-FFF2-40B4-BE49-F238E27FC236}">
                <a16:creationId xmlns:a16="http://schemas.microsoft.com/office/drawing/2014/main" id="{22CCB4ED-8C18-42B6-AB38-375143BFC3FF}"/>
              </a:ext>
            </a:extLst>
          </p:cNvPr>
          <p:cNvSpPr/>
          <p:nvPr/>
        </p:nvSpPr>
        <p:spPr>
          <a:xfrm>
            <a:off x="672305" y="1110860"/>
            <a:ext cx="6096000" cy="646331"/>
          </a:xfrm>
          <a:prstGeom prst="rect">
            <a:avLst/>
          </a:prstGeom>
        </p:spPr>
        <p:txBody>
          <a:bodyPr>
            <a:spAutoFit/>
          </a:bodyPr>
          <a:lstStyle/>
          <a:p>
            <a:br>
              <a:rPr lang="fr-FR" sz="1200" dirty="0"/>
            </a:br>
            <a:r>
              <a:rPr lang="fr-FR" sz="1200" dirty="0"/>
              <a:t>Un client peut passer plusieurs commandes, mais chaque commande appartient à un seul client.</a:t>
            </a:r>
          </a:p>
        </p:txBody>
      </p:sp>
      <p:sp>
        <p:nvSpPr>
          <p:cNvPr id="191" name="Rectangle 190">
            <a:extLst>
              <a:ext uri="{FF2B5EF4-FFF2-40B4-BE49-F238E27FC236}">
                <a16:creationId xmlns:a16="http://schemas.microsoft.com/office/drawing/2014/main" id="{C4223BC7-18BC-4299-8B26-E285474B84AB}"/>
              </a:ext>
            </a:extLst>
          </p:cNvPr>
          <p:cNvSpPr/>
          <p:nvPr/>
        </p:nvSpPr>
        <p:spPr>
          <a:xfrm>
            <a:off x="604556" y="1012253"/>
            <a:ext cx="2252540" cy="276999"/>
          </a:xfrm>
          <a:prstGeom prst="rect">
            <a:avLst/>
          </a:prstGeom>
        </p:spPr>
        <p:txBody>
          <a:bodyPr wrap="none">
            <a:spAutoFit/>
          </a:bodyPr>
          <a:lstStyle/>
          <a:p>
            <a:r>
              <a:rPr lang="fr-FR" sz="1200" b="1" dirty="0"/>
              <a:t>Un client et ses commandes</a:t>
            </a:r>
            <a:endParaRPr lang="fr-FR" sz="1200" dirty="0"/>
          </a:p>
        </p:txBody>
      </p:sp>
      <p:pic>
        <p:nvPicPr>
          <p:cNvPr id="192" name="Image 191">
            <a:extLst>
              <a:ext uri="{FF2B5EF4-FFF2-40B4-BE49-F238E27FC236}">
                <a16:creationId xmlns:a16="http://schemas.microsoft.com/office/drawing/2014/main" id="{01E89C0A-E4C4-4F42-8737-1BBB7060B6C3}"/>
              </a:ext>
            </a:extLst>
          </p:cNvPr>
          <p:cNvPicPr>
            <a:picLocks noChangeAspect="1"/>
          </p:cNvPicPr>
          <p:nvPr/>
        </p:nvPicPr>
        <p:blipFill rotWithShape="1">
          <a:blip r:embed="rId3"/>
          <a:srcRect l="5810" r="276"/>
          <a:stretch/>
        </p:blipFill>
        <p:spPr>
          <a:xfrm>
            <a:off x="7440530" y="3086646"/>
            <a:ext cx="4185477" cy="1872754"/>
          </a:xfrm>
          <a:prstGeom prst="rect">
            <a:avLst/>
          </a:prstGeom>
        </p:spPr>
      </p:pic>
      <p:grpSp>
        <p:nvGrpSpPr>
          <p:cNvPr id="225" name="Group 59">
            <a:extLst>
              <a:ext uri="{FF2B5EF4-FFF2-40B4-BE49-F238E27FC236}">
                <a16:creationId xmlns:a16="http://schemas.microsoft.com/office/drawing/2014/main" id="{F921B398-D428-4C80-BF62-27516046A703}"/>
              </a:ext>
            </a:extLst>
          </p:cNvPr>
          <p:cNvGrpSpPr/>
          <p:nvPr/>
        </p:nvGrpSpPr>
        <p:grpSpPr>
          <a:xfrm>
            <a:off x="7399437" y="838736"/>
            <a:ext cx="283468" cy="12700"/>
            <a:chOff x="0" y="0"/>
            <a:chExt cx="566937" cy="25400"/>
          </a:xfrm>
        </p:grpSpPr>
        <p:sp>
          <p:nvSpPr>
            <p:cNvPr id="226" name="Freeform 60">
              <a:extLst>
                <a:ext uri="{FF2B5EF4-FFF2-40B4-BE49-F238E27FC236}">
                  <a16:creationId xmlns:a16="http://schemas.microsoft.com/office/drawing/2014/main" id="{C625CDB3-F5A5-4FF5-B39D-7685133C0601}"/>
                </a:ext>
              </a:extLst>
            </p:cNvPr>
            <p:cNvSpPr/>
            <p:nvPr/>
          </p:nvSpPr>
          <p:spPr>
            <a:xfrm>
              <a:off x="0" y="0"/>
              <a:ext cx="566928" cy="25400"/>
            </a:xfrm>
            <a:custGeom>
              <a:avLst/>
              <a:gdLst/>
              <a:ahLst/>
              <a:cxnLst/>
              <a:rect l="l" t="t" r="r" b="b"/>
              <a:pathLst>
                <a:path w="566928" h="25400">
                  <a:moveTo>
                    <a:pt x="0" y="12700"/>
                  </a:moveTo>
                  <a:cubicBezTo>
                    <a:pt x="0" y="5715"/>
                    <a:pt x="5715" y="0"/>
                    <a:pt x="12700" y="0"/>
                  </a:cubicBezTo>
                  <a:lnTo>
                    <a:pt x="554228" y="0"/>
                  </a:lnTo>
                  <a:cubicBezTo>
                    <a:pt x="561213" y="0"/>
                    <a:pt x="566928" y="5715"/>
                    <a:pt x="566928" y="12700"/>
                  </a:cubicBezTo>
                  <a:cubicBezTo>
                    <a:pt x="566928" y="19685"/>
                    <a:pt x="561213" y="25400"/>
                    <a:pt x="554228" y="25400"/>
                  </a:cubicBezTo>
                  <a:lnTo>
                    <a:pt x="12700" y="25400"/>
                  </a:lnTo>
                  <a:cubicBezTo>
                    <a:pt x="5715" y="25400"/>
                    <a:pt x="0" y="19685"/>
                    <a:pt x="0" y="12700"/>
                  </a:cubicBezTo>
                  <a:close/>
                </a:path>
              </a:pathLst>
            </a:custGeom>
            <a:solidFill>
              <a:srgbClr val="CED9CE"/>
            </a:solidFill>
          </p:spPr>
        </p:sp>
      </p:grpSp>
      <p:grpSp>
        <p:nvGrpSpPr>
          <p:cNvPr id="227" name="Group 61">
            <a:extLst>
              <a:ext uri="{FF2B5EF4-FFF2-40B4-BE49-F238E27FC236}">
                <a16:creationId xmlns:a16="http://schemas.microsoft.com/office/drawing/2014/main" id="{C6AE4878-4639-4C57-8F95-AC57C9F25E3F}"/>
              </a:ext>
            </a:extLst>
          </p:cNvPr>
          <p:cNvGrpSpPr/>
          <p:nvPr/>
        </p:nvGrpSpPr>
        <p:grpSpPr>
          <a:xfrm>
            <a:off x="7199511" y="738823"/>
            <a:ext cx="212626" cy="212626"/>
            <a:chOff x="0" y="0"/>
            <a:chExt cx="425252" cy="425252"/>
          </a:xfrm>
          <a:solidFill>
            <a:srgbClr val="206A5D"/>
          </a:solidFill>
        </p:grpSpPr>
        <p:sp>
          <p:nvSpPr>
            <p:cNvPr id="228" name="Freeform 62">
              <a:extLst>
                <a:ext uri="{FF2B5EF4-FFF2-40B4-BE49-F238E27FC236}">
                  <a16:creationId xmlns:a16="http://schemas.microsoft.com/office/drawing/2014/main" id="{ACF85B41-4655-461C-B93C-5134A698D32B}"/>
                </a:ext>
              </a:extLst>
            </p:cNvPr>
            <p:cNvSpPr/>
            <p:nvPr/>
          </p:nvSpPr>
          <p:spPr>
            <a:xfrm>
              <a:off x="0" y="0"/>
              <a:ext cx="425323" cy="425323"/>
            </a:xfrm>
            <a:custGeom>
              <a:avLst/>
              <a:gdLst/>
              <a:ahLst/>
              <a:cxnLst/>
              <a:rect l="l" t="t" r="r" b="b"/>
              <a:pathLst>
                <a:path w="425323" h="425323">
                  <a:moveTo>
                    <a:pt x="0" y="170180"/>
                  </a:moveTo>
                  <a:cubicBezTo>
                    <a:pt x="0" y="76200"/>
                    <a:pt x="76200" y="0"/>
                    <a:pt x="170180" y="0"/>
                  </a:cubicBezTo>
                  <a:lnTo>
                    <a:pt x="255143" y="0"/>
                  </a:lnTo>
                  <a:cubicBezTo>
                    <a:pt x="349123" y="0"/>
                    <a:pt x="425323" y="76200"/>
                    <a:pt x="425323" y="170180"/>
                  </a:cubicBezTo>
                  <a:lnTo>
                    <a:pt x="425323" y="255143"/>
                  </a:lnTo>
                  <a:cubicBezTo>
                    <a:pt x="425323" y="349123"/>
                    <a:pt x="349123" y="425323"/>
                    <a:pt x="255143" y="425323"/>
                  </a:cubicBezTo>
                  <a:lnTo>
                    <a:pt x="170180" y="425323"/>
                  </a:lnTo>
                  <a:cubicBezTo>
                    <a:pt x="76200" y="425196"/>
                    <a:pt x="0" y="349123"/>
                    <a:pt x="0" y="255143"/>
                  </a:cubicBezTo>
                  <a:close/>
                </a:path>
              </a:pathLst>
            </a:custGeom>
            <a:grpFill/>
          </p:spPr>
        </p:sp>
      </p:grpSp>
      <p:grpSp>
        <p:nvGrpSpPr>
          <p:cNvPr id="229" name="Group 63">
            <a:extLst>
              <a:ext uri="{FF2B5EF4-FFF2-40B4-BE49-F238E27FC236}">
                <a16:creationId xmlns:a16="http://schemas.microsoft.com/office/drawing/2014/main" id="{D50AAB73-6912-48B6-9A6B-B24182E93810}"/>
              </a:ext>
            </a:extLst>
          </p:cNvPr>
          <p:cNvGrpSpPr/>
          <p:nvPr/>
        </p:nvGrpSpPr>
        <p:grpSpPr>
          <a:xfrm>
            <a:off x="7234931" y="756484"/>
            <a:ext cx="141684" cy="177205"/>
            <a:chOff x="0" y="0"/>
            <a:chExt cx="283368" cy="354410"/>
          </a:xfrm>
          <a:solidFill>
            <a:srgbClr val="206A5D"/>
          </a:solidFill>
        </p:grpSpPr>
        <p:sp>
          <p:nvSpPr>
            <p:cNvPr id="230" name="Freeform 64">
              <a:extLst>
                <a:ext uri="{FF2B5EF4-FFF2-40B4-BE49-F238E27FC236}">
                  <a16:creationId xmlns:a16="http://schemas.microsoft.com/office/drawing/2014/main" id="{024EE90F-E3A0-4106-A1BA-6C31845A6E2D}"/>
                </a:ext>
              </a:extLst>
            </p:cNvPr>
            <p:cNvSpPr/>
            <p:nvPr/>
          </p:nvSpPr>
          <p:spPr>
            <a:xfrm>
              <a:off x="0" y="0"/>
              <a:ext cx="283368" cy="354410"/>
            </a:xfrm>
            <a:custGeom>
              <a:avLst/>
              <a:gdLst/>
              <a:ahLst/>
              <a:cxnLst/>
              <a:rect l="l" t="t" r="r" b="b"/>
              <a:pathLst>
                <a:path w="283368" h="354410">
                  <a:moveTo>
                    <a:pt x="0" y="0"/>
                  </a:moveTo>
                  <a:lnTo>
                    <a:pt x="283368" y="0"/>
                  </a:lnTo>
                  <a:lnTo>
                    <a:pt x="283368" y="354410"/>
                  </a:lnTo>
                  <a:lnTo>
                    <a:pt x="0" y="354410"/>
                  </a:lnTo>
                  <a:close/>
                </a:path>
              </a:pathLst>
            </a:custGeom>
            <a:grpFill/>
          </p:spPr>
        </p:sp>
        <p:sp>
          <p:nvSpPr>
            <p:cNvPr id="231" name="TextBox 65">
              <a:extLst>
                <a:ext uri="{FF2B5EF4-FFF2-40B4-BE49-F238E27FC236}">
                  <a16:creationId xmlns:a16="http://schemas.microsoft.com/office/drawing/2014/main" id="{8A6C019E-18A8-4F8C-9124-8446BE970996}"/>
                </a:ext>
              </a:extLst>
            </p:cNvPr>
            <p:cNvSpPr txBox="1"/>
            <p:nvPr/>
          </p:nvSpPr>
          <p:spPr>
            <a:xfrm>
              <a:off x="0" y="28575"/>
              <a:ext cx="283368" cy="325835"/>
            </a:xfrm>
            <a:prstGeom prst="rect">
              <a:avLst/>
            </a:prstGeom>
            <a:grpFill/>
          </p:spPr>
          <p:txBody>
            <a:bodyPr lIns="0" tIns="0" rIns="0" bIns="0" rtlCol="0" anchor="t"/>
            <a:lstStyle/>
            <a:p>
              <a:pPr algn="ctr">
                <a:lnSpc>
                  <a:spcPts val="1083"/>
                </a:lnSpc>
              </a:pPr>
              <a:r>
                <a:rPr lang="en-US" sz="1083" b="1" dirty="0">
                  <a:solidFill>
                    <a:schemeClr val="bg1"/>
                  </a:solidFill>
                  <a:latin typeface="Fraunces Bold"/>
                  <a:ea typeface="Fraunces Bold"/>
                  <a:cs typeface="Fraunces Bold"/>
                  <a:sym typeface="Fraunces Bold"/>
                </a:rPr>
                <a:t>4</a:t>
              </a:r>
            </a:p>
          </p:txBody>
        </p:sp>
      </p:grpSp>
      <p:grpSp>
        <p:nvGrpSpPr>
          <p:cNvPr id="232" name="Group 66">
            <a:extLst>
              <a:ext uri="{FF2B5EF4-FFF2-40B4-BE49-F238E27FC236}">
                <a16:creationId xmlns:a16="http://schemas.microsoft.com/office/drawing/2014/main" id="{A204671A-E427-4691-8847-7BCFF58027AF}"/>
              </a:ext>
            </a:extLst>
          </p:cNvPr>
          <p:cNvGrpSpPr/>
          <p:nvPr/>
        </p:nvGrpSpPr>
        <p:grpSpPr>
          <a:xfrm>
            <a:off x="7778403" y="665104"/>
            <a:ext cx="1181298" cy="147637"/>
            <a:chOff x="0" y="0"/>
            <a:chExt cx="2362597" cy="295275"/>
          </a:xfrm>
        </p:grpSpPr>
        <p:sp>
          <p:nvSpPr>
            <p:cNvPr id="233" name="Freeform 67">
              <a:extLst>
                <a:ext uri="{FF2B5EF4-FFF2-40B4-BE49-F238E27FC236}">
                  <a16:creationId xmlns:a16="http://schemas.microsoft.com/office/drawing/2014/main" id="{4AC598C6-C958-4BEB-8EC7-BDF35BB94B81}"/>
                </a:ext>
              </a:extLst>
            </p:cNvPr>
            <p:cNvSpPr/>
            <p:nvPr/>
          </p:nvSpPr>
          <p:spPr>
            <a:xfrm>
              <a:off x="0" y="0"/>
              <a:ext cx="2362597" cy="295275"/>
            </a:xfrm>
            <a:custGeom>
              <a:avLst/>
              <a:gdLst/>
              <a:ahLst/>
              <a:cxnLst/>
              <a:rect l="l" t="t" r="r" b="b"/>
              <a:pathLst>
                <a:path w="2362597" h="295275">
                  <a:moveTo>
                    <a:pt x="0" y="0"/>
                  </a:moveTo>
                  <a:lnTo>
                    <a:pt x="2362597" y="0"/>
                  </a:lnTo>
                  <a:lnTo>
                    <a:pt x="2362597" y="295275"/>
                  </a:lnTo>
                  <a:lnTo>
                    <a:pt x="0" y="295275"/>
                  </a:lnTo>
                  <a:close/>
                </a:path>
              </a:pathLst>
            </a:custGeom>
            <a:solidFill>
              <a:srgbClr val="000000">
                <a:alpha val="0"/>
              </a:srgbClr>
            </a:solidFill>
          </p:spPr>
        </p:sp>
        <p:sp>
          <p:nvSpPr>
            <p:cNvPr id="234" name="TextBox 68">
              <a:extLst>
                <a:ext uri="{FF2B5EF4-FFF2-40B4-BE49-F238E27FC236}">
                  <a16:creationId xmlns:a16="http://schemas.microsoft.com/office/drawing/2014/main" id="{28972181-E44D-496A-A72A-78E35671AFB0}"/>
                </a:ext>
              </a:extLst>
            </p:cNvPr>
            <p:cNvSpPr txBox="1"/>
            <p:nvPr/>
          </p:nvSpPr>
          <p:spPr>
            <a:xfrm>
              <a:off x="0" y="85725"/>
              <a:ext cx="2362597" cy="209550"/>
            </a:xfrm>
            <a:prstGeom prst="rect">
              <a:avLst/>
            </a:prstGeom>
          </p:spPr>
          <p:txBody>
            <a:bodyPr lIns="0" tIns="0" rIns="0" bIns="0" rtlCol="0" anchor="t"/>
            <a:lstStyle/>
            <a:p>
              <a:pPr>
                <a:lnSpc>
                  <a:spcPts val="1125"/>
                </a:lnSpc>
              </a:pPr>
              <a:r>
                <a:rPr lang="en-US" sz="1417" b="1" dirty="0" err="1">
                  <a:solidFill>
                    <a:srgbClr val="405449"/>
                  </a:solidFill>
                  <a:latin typeface="Fraunces Bold"/>
                  <a:ea typeface="Fraunces Bold"/>
                  <a:cs typeface="Fraunces Bold"/>
                  <a:sym typeface="Fraunces Bold"/>
                </a:rPr>
                <a:t>Pourquoi</a:t>
              </a:r>
              <a:r>
                <a:rPr lang="en-US" sz="1417" b="1" dirty="0">
                  <a:solidFill>
                    <a:srgbClr val="405449"/>
                  </a:solidFill>
                  <a:latin typeface="Fraunces Bold"/>
                  <a:ea typeface="Fraunces Bold"/>
                  <a:cs typeface="Fraunces Bold"/>
                  <a:sym typeface="Fraunces Bold"/>
                </a:rPr>
                <a:t> ?</a:t>
              </a:r>
            </a:p>
          </p:txBody>
        </p:sp>
      </p:grpSp>
      <p:sp>
        <p:nvSpPr>
          <p:cNvPr id="236" name="Freeform 70">
            <a:extLst>
              <a:ext uri="{FF2B5EF4-FFF2-40B4-BE49-F238E27FC236}">
                <a16:creationId xmlns:a16="http://schemas.microsoft.com/office/drawing/2014/main" id="{87E98FC9-75F0-4B0A-87FB-510092DFA05C}"/>
              </a:ext>
            </a:extLst>
          </p:cNvPr>
          <p:cNvSpPr/>
          <p:nvPr/>
        </p:nvSpPr>
        <p:spPr>
          <a:xfrm>
            <a:off x="5694603" y="1431778"/>
            <a:ext cx="8221761" cy="299788"/>
          </a:xfrm>
          <a:custGeom>
            <a:avLst/>
            <a:gdLst/>
            <a:ahLst/>
            <a:cxnLst/>
            <a:rect l="l" t="t" r="r" b="b"/>
            <a:pathLst>
              <a:path w="12759532" h="302418">
                <a:moveTo>
                  <a:pt x="0" y="0"/>
                </a:moveTo>
                <a:lnTo>
                  <a:pt x="12759532" y="0"/>
                </a:lnTo>
                <a:lnTo>
                  <a:pt x="12759532" y="302418"/>
                </a:lnTo>
                <a:lnTo>
                  <a:pt x="0" y="302418"/>
                </a:lnTo>
                <a:close/>
              </a:path>
            </a:pathLst>
          </a:custGeom>
          <a:solidFill>
            <a:srgbClr val="000000">
              <a:alpha val="0"/>
            </a:srgbClr>
          </a:solidFill>
        </p:spPr>
      </p:sp>
      <p:sp>
        <p:nvSpPr>
          <p:cNvPr id="4" name="Rectangle 3">
            <a:extLst>
              <a:ext uri="{FF2B5EF4-FFF2-40B4-BE49-F238E27FC236}">
                <a16:creationId xmlns:a16="http://schemas.microsoft.com/office/drawing/2014/main" id="{1BBB0D67-B4E6-47C3-89AC-AE4B3C28DC7E}"/>
              </a:ext>
            </a:extLst>
          </p:cNvPr>
          <p:cNvSpPr/>
          <p:nvPr/>
        </p:nvSpPr>
        <p:spPr>
          <a:xfrm>
            <a:off x="7238016" y="1008970"/>
            <a:ext cx="5020791" cy="646331"/>
          </a:xfrm>
          <a:prstGeom prst="rect">
            <a:avLst/>
          </a:prstGeom>
        </p:spPr>
        <p:txBody>
          <a:bodyPr wrap="square">
            <a:spAutoFit/>
          </a:bodyPr>
          <a:lstStyle/>
          <a:p>
            <a:pPr marL="171450" indent="-171450">
              <a:buFont typeface="Arial" panose="020B0604020202020204" pitchFamily="34" charset="0"/>
              <a:buChar char="•"/>
            </a:pPr>
            <a:r>
              <a:rPr lang="fr-FR" sz="1200" b="1" dirty="0"/>
              <a:t>Imbrication</a:t>
            </a:r>
            <a:r>
              <a:rPr lang="fr-FR" sz="1200" dirty="0"/>
              <a:t> : efficace si un client a peu de commandes, car cela permet un accès direct aux informations sans requêtes supplémentaires.</a:t>
            </a:r>
          </a:p>
        </p:txBody>
      </p:sp>
      <p:sp>
        <p:nvSpPr>
          <p:cNvPr id="5" name="Rectangle 4">
            <a:extLst>
              <a:ext uri="{FF2B5EF4-FFF2-40B4-BE49-F238E27FC236}">
                <a16:creationId xmlns:a16="http://schemas.microsoft.com/office/drawing/2014/main" id="{C680BB7A-8B4D-413D-A3EA-A917BB4B6A64}"/>
              </a:ext>
            </a:extLst>
          </p:cNvPr>
          <p:cNvSpPr/>
          <p:nvPr/>
        </p:nvSpPr>
        <p:spPr>
          <a:xfrm>
            <a:off x="7234931" y="1707481"/>
            <a:ext cx="4687669" cy="646331"/>
          </a:xfrm>
          <a:prstGeom prst="rect">
            <a:avLst/>
          </a:prstGeom>
        </p:spPr>
        <p:txBody>
          <a:bodyPr wrap="square">
            <a:spAutoFit/>
          </a:bodyPr>
          <a:lstStyle/>
          <a:p>
            <a:pPr marL="171450" indent="-171450">
              <a:buFont typeface="Arial" panose="020B0604020202020204" pitchFamily="34" charset="0"/>
              <a:buChar char="•"/>
            </a:pPr>
            <a:r>
              <a:rPr lang="fr-FR" sz="1200" b="1" dirty="0"/>
              <a:t>Référencement</a:t>
            </a:r>
            <a:r>
              <a:rPr lang="fr-FR" sz="1200" dirty="0"/>
              <a:t> : préférable si un client a un grand nombre de commandes, afin d'éviter des documents trop volumineux et faciliter la gestion des relations entre collections.</a:t>
            </a:r>
          </a:p>
        </p:txBody>
      </p:sp>
    </p:spTree>
    <p:extLst>
      <p:ext uri="{BB962C8B-B14F-4D97-AF65-F5344CB8AC3E}">
        <p14:creationId xmlns:p14="http://schemas.microsoft.com/office/powerpoint/2010/main" val="757962813"/>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矩形 1"/>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32" name="矩形: 圆角 5"/>
          <p:cNvSpPr/>
          <p:nvPr/>
        </p:nvSpPr>
        <p:spPr>
          <a:xfrm>
            <a:off x="269280" y="306000"/>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237" name="矩形: 圆角 6"/>
          <p:cNvSpPr/>
          <p:nvPr/>
        </p:nvSpPr>
        <p:spPr>
          <a:xfrm>
            <a:off x="-360001" y="432000"/>
            <a:ext cx="9011632" cy="720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38" name="ZoneTexte 237"/>
          <p:cNvSpPr txBox="1"/>
          <p:nvPr/>
        </p:nvSpPr>
        <p:spPr>
          <a:xfrm>
            <a:off x="170805" y="552600"/>
            <a:ext cx="8750105" cy="905400"/>
          </a:xfrm>
          <a:prstGeom prst="rect">
            <a:avLst/>
          </a:prstGeom>
          <a:noFill/>
          <a:ln w="0">
            <a:noFill/>
          </a:ln>
        </p:spPr>
        <p:txBody>
          <a:bodyPr lIns="0" tIns="0" rIns="0" bIns="0" anchor="t">
            <a:noAutofit/>
          </a:bodyPr>
          <a:lstStyle/>
          <a:p>
            <a:pPr>
              <a:lnSpc>
                <a:spcPct val="90000"/>
              </a:lnSpc>
              <a:spcBef>
                <a:spcPts val="815"/>
              </a:spcBef>
            </a:pPr>
            <a:r>
              <a:rPr lang="en-AU" altLang="zh-CN" sz="3200" dirty="0">
                <a:solidFill>
                  <a:schemeClr val="bg1"/>
                </a:solidFill>
                <a:cs typeface="+mn-ea"/>
                <a:sym typeface="+mn-lt"/>
              </a:rPr>
              <a:t>  ⁠</a:t>
            </a:r>
            <a:r>
              <a:rPr lang="en-AU" altLang="zh-CN" sz="3200" dirty="0" err="1">
                <a:solidFill>
                  <a:schemeClr val="bg1"/>
                </a:solidFill>
                <a:cs typeface="+mn-ea"/>
                <a:sym typeface="+mn-lt"/>
              </a:rPr>
              <a:t>Qu'est-ce</a:t>
            </a:r>
            <a:r>
              <a:rPr lang="en-AU" altLang="zh-CN" sz="3200" dirty="0">
                <a:solidFill>
                  <a:schemeClr val="bg1"/>
                </a:solidFill>
                <a:cs typeface="+mn-ea"/>
                <a:sym typeface="+mn-lt"/>
              </a:rPr>
              <a:t> que le stockage des </a:t>
            </a:r>
            <a:r>
              <a:rPr lang="en-AU" altLang="zh-CN" sz="3200" dirty="0" err="1">
                <a:solidFill>
                  <a:schemeClr val="bg1"/>
                </a:solidFill>
                <a:cs typeface="+mn-ea"/>
                <a:sym typeface="+mn-lt"/>
              </a:rPr>
              <a:t>données</a:t>
            </a:r>
            <a:r>
              <a:rPr lang="en-AU" altLang="zh-CN" sz="3200" dirty="0">
                <a:solidFill>
                  <a:schemeClr val="bg1"/>
                </a:solidFill>
                <a:cs typeface="+mn-ea"/>
                <a:sym typeface="+mn-lt"/>
              </a:rPr>
              <a:t> ?</a:t>
            </a:r>
          </a:p>
          <a:p>
            <a:pPr>
              <a:lnSpc>
                <a:spcPct val="90000"/>
              </a:lnSpc>
              <a:spcBef>
                <a:spcPts val="815"/>
              </a:spcBef>
            </a:pPr>
            <a:endParaRPr lang="en-AU" altLang="zh-CN" sz="3200" dirty="0">
              <a:solidFill>
                <a:schemeClr val="bg1"/>
              </a:solidFill>
              <a:cs typeface="+mn-ea"/>
              <a:sym typeface="+mn-lt"/>
            </a:endParaRPr>
          </a:p>
          <a:p>
            <a:pPr>
              <a:lnSpc>
                <a:spcPct val="90000"/>
              </a:lnSpc>
              <a:spcBef>
                <a:spcPts val="815"/>
              </a:spcBef>
            </a:pPr>
            <a:endParaRPr lang="zh-CN" altLang="en-US" sz="3200" dirty="0">
              <a:solidFill>
                <a:schemeClr val="bg1"/>
              </a:solidFill>
              <a:cs typeface="+mn-ea"/>
              <a:sym typeface="+mn-lt"/>
            </a:endParaRPr>
          </a:p>
        </p:txBody>
      </p:sp>
      <p:sp>
        <p:nvSpPr>
          <p:cNvPr id="2" name="ZoneTexte 1">
            <a:extLst>
              <a:ext uri="{FF2B5EF4-FFF2-40B4-BE49-F238E27FC236}">
                <a16:creationId xmlns:a16="http://schemas.microsoft.com/office/drawing/2014/main" id="{12F518F9-27DB-4505-ACC5-04353152D6E7}"/>
              </a:ext>
            </a:extLst>
          </p:cNvPr>
          <p:cNvSpPr txBox="1"/>
          <p:nvPr/>
        </p:nvSpPr>
        <p:spPr>
          <a:xfrm>
            <a:off x="2124222" y="2293035"/>
            <a:ext cx="8454683" cy="923330"/>
          </a:xfrm>
          <a:prstGeom prst="rect">
            <a:avLst/>
          </a:prstGeom>
          <a:noFill/>
          <a:ln>
            <a:solidFill>
              <a:srgbClr val="206A5D"/>
            </a:solidFill>
          </a:ln>
        </p:spPr>
        <p:txBody>
          <a:bodyPr wrap="square" rtlCol="0">
            <a:spAutoFit/>
          </a:bodyPr>
          <a:lstStyle/>
          <a:p>
            <a:r>
              <a:rPr lang="fr-FR" b="1" dirty="0">
                <a:solidFill>
                  <a:srgbClr val="206A5D"/>
                </a:solidFill>
              </a:rPr>
              <a:t>Définition</a:t>
            </a:r>
          </a:p>
          <a:p>
            <a:r>
              <a:rPr lang="fr-FR" dirty="0"/>
              <a:t>Le stockage des données organise, gère et récupère efficacement les informations. C'est une composante essentielle des bases de données.</a:t>
            </a:r>
          </a:p>
        </p:txBody>
      </p:sp>
      <p:sp>
        <p:nvSpPr>
          <p:cNvPr id="3" name="ZoneTexte 2">
            <a:extLst>
              <a:ext uri="{FF2B5EF4-FFF2-40B4-BE49-F238E27FC236}">
                <a16:creationId xmlns:a16="http://schemas.microsoft.com/office/drawing/2014/main" id="{6290726F-DBC4-4073-A3B9-DBCD63ACF22E}"/>
              </a:ext>
            </a:extLst>
          </p:cNvPr>
          <p:cNvSpPr txBox="1"/>
          <p:nvPr/>
        </p:nvSpPr>
        <p:spPr>
          <a:xfrm>
            <a:off x="2124222" y="3977460"/>
            <a:ext cx="8454683" cy="923330"/>
          </a:xfrm>
          <a:prstGeom prst="rect">
            <a:avLst/>
          </a:prstGeom>
          <a:noFill/>
          <a:ln>
            <a:solidFill>
              <a:srgbClr val="206A5D"/>
            </a:solidFill>
          </a:ln>
        </p:spPr>
        <p:txBody>
          <a:bodyPr wrap="square" rtlCol="0">
            <a:spAutoFit/>
          </a:bodyPr>
          <a:lstStyle/>
          <a:p>
            <a:r>
              <a:rPr lang="fr-FR" b="1" dirty="0">
                <a:solidFill>
                  <a:srgbClr val="206A5D"/>
                </a:solidFill>
              </a:rPr>
              <a:t>Importance</a:t>
            </a:r>
          </a:p>
          <a:p>
            <a:r>
              <a:rPr lang="fr-FR" dirty="0"/>
              <a:t>Il permet de structurer les données pour une gestion optimisée et une exploitation efficace. Un bon stockage est crucial pour la performance.</a:t>
            </a:r>
          </a:p>
        </p:txBody>
      </p:sp>
      <p:pic>
        <p:nvPicPr>
          <p:cNvPr id="1026" name="Picture 2" descr="Stockage de base de données - Icônes la technologie gratuites">
            <a:extLst>
              <a:ext uri="{FF2B5EF4-FFF2-40B4-BE49-F238E27FC236}">
                <a16:creationId xmlns:a16="http://schemas.microsoft.com/office/drawing/2014/main" id="{38791FD6-0AAC-4AA5-87C7-A9458CCD7F0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04274" y="340149"/>
            <a:ext cx="1770005" cy="1770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3059144"/>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17271"/>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grpSp>
        <p:nvGrpSpPr>
          <p:cNvPr id="45" name="Group 7">
            <a:extLst>
              <a:ext uri="{FF2B5EF4-FFF2-40B4-BE49-F238E27FC236}">
                <a16:creationId xmlns:a16="http://schemas.microsoft.com/office/drawing/2014/main" id="{25A90C95-6133-46E9-9A14-EEE42F6337D0}"/>
              </a:ext>
            </a:extLst>
          </p:cNvPr>
          <p:cNvGrpSpPr/>
          <p:nvPr/>
        </p:nvGrpSpPr>
        <p:grpSpPr>
          <a:xfrm>
            <a:off x="304800" y="330200"/>
            <a:ext cx="4719961" cy="401807"/>
            <a:chOff x="0" y="0"/>
            <a:chExt cx="9439921" cy="803614"/>
          </a:xfrm>
        </p:grpSpPr>
        <p:sp>
          <p:nvSpPr>
            <p:cNvPr id="46" name="Freeform 8">
              <a:extLst>
                <a:ext uri="{FF2B5EF4-FFF2-40B4-BE49-F238E27FC236}">
                  <a16:creationId xmlns:a16="http://schemas.microsoft.com/office/drawing/2014/main" id="{398CE28A-4636-42CF-BC08-CD169A98582C}"/>
                </a:ext>
              </a:extLst>
            </p:cNvPr>
            <p:cNvSpPr/>
            <p:nvPr/>
          </p:nvSpPr>
          <p:spPr>
            <a:xfrm>
              <a:off x="0" y="0"/>
              <a:ext cx="7032625" cy="590550"/>
            </a:xfrm>
            <a:custGeom>
              <a:avLst/>
              <a:gdLst/>
              <a:ahLst/>
              <a:cxnLst/>
              <a:rect l="l" t="t" r="r" b="b"/>
              <a:pathLst>
                <a:path w="7032625" h="590550">
                  <a:moveTo>
                    <a:pt x="0" y="0"/>
                  </a:moveTo>
                  <a:lnTo>
                    <a:pt x="7032625" y="0"/>
                  </a:lnTo>
                  <a:lnTo>
                    <a:pt x="7032625" y="590550"/>
                  </a:lnTo>
                  <a:lnTo>
                    <a:pt x="0" y="590550"/>
                  </a:lnTo>
                  <a:close/>
                </a:path>
              </a:pathLst>
            </a:custGeom>
            <a:solidFill>
              <a:srgbClr val="000000">
                <a:alpha val="0"/>
              </a:srgbClr>
            </a:solidFill>
          </p:spPr>
        </p:sp>
        <p:sp>
          <p:nvSpPr>
            <p:cNvPr id="47" name="TextBox 9">
              <a:extLst>
                <a:ext uri="{FF2B5EF4-FFF2-40B4-BE49-F238E27FC236}">
                  <a16:creationId xmlns:a16="http://schemas.microsoft.com/office/drawing/2014/main" id="{AB3C961D-8FCC-4393-B174-D61CA7D882DC}"/>
                </a:ext>
              </a:extLst>
            </p:cNvPr>
            <p:cNvSpPr txBox="1"/>
            <p:nvPr/>
          </p:nvSpPr>
          <p:spPr>
            <a:xfrm>
              <a:off x="408376" y="203538"/>
              <a:ext cx="9031545" cy="600076"/>
            </a:xfrm>
            <a:prstGeom prst="rect">
              <a:avLst/>
            </a:prstGeom>
          </p:spPr>
          <p:txBody>
            <a:bodyPr lIns="0" tIns="0" rIns="0" bIns="0" rtlCol="0" anchor="t"/>
            <a:lstStyle/>
            <a:p>
              <a:pPr>
                <a:lnSpc>
                  <a:spcPts val="2291"/>
                </a:lnSpc>
              </a:pPr>
              <a:r>
                <a:rPr lang="en-US" sz="2500" b="1" dirty="0">
                  <a:solidFill>
                    <a:srgbClr val="206A5D"/>
                  </a:solidFill>
                  <a:latin typeface="Fraunces Bold"/>
                  <a:ea typeface="Fraunces Bold"/>
                  <a:cs typeface="Fraunces Bold"/>
                  <a:sym typeface="Fraunces Bold"/>
                </a:rPr>
                <a:t>Relation Many-to-Many (N:N)</a:t>
              </a:r>
            </a:p>
          </p:txBody>
        </p:sp>
      </p:grpSp>
      <p:grpSp>
        <p:nvGrpSpPr>
          <p:cNvPr id="48" name="Group 10">
            <a:extLst>
              <a:ext uri="{FF2B5EF4-FFF2-40B4-BE49-F238E27FC236}">
                <a16:creationId xmlns:a16="http://schemas.microsoft.com/office/drawing/2014/main" id="{81D7E501-5A60-45CB-92C4-56632DB2597D}"/>
              </a:ext>
            </a:extLst>
          </p:cNvPr>
          <p:cNvGrpSpPr/>
          <p:nvPr/>
        </p:nvGrpSpPr>
        <p:grpSpPr>
          <a:xfrm>
            <a:off x="1187476" y="1775937"/>
            <a:ext cx="4042375" cy="295275"/>
            <a:chOff x="-311041" y="-176915"/>
            <a:chExt cx="8084751" cy="590550"/>
          </a:xfrm>
        </p:grpSpPr>
        <p:sp>
          <p:nvSpPr>
            <p:cNvPr id="49" name="Freeform 11">
              <a:extLst>
                <a:ext uri="{FF2B5EF4-FFF2-40B4-BE49-F238E27FC236}">
                  <a16:creationId xmlns:a16="http://schemas.microsoft.com/office/drawing/2014/main" id="{3B079CD2-C536-4598-AED0-7B6D0F41E215}"/>
                </a:ext>
              </a:extLst>
            </p:cNvPr>
            <p:cNvSpPr/>
            <p:nvPr/>
          </p:nvSpPr>
          <p:spPr>
            <a:xfrm>
              <a:off x="0" y="0"/>
              <a:ext cx="4238427" cy="295275"/>
            </a:xfrm>
            <a:custGeom>
              <a:avLst/>
              <a:gdLst/>
              <a:ahLst/>
              <a:cxnLst/>
              <a:rect l="l" t="t" r="r" b="b"/>
              <a:pathLst>
                <a:path w="4238427" h="295275">
                  <a:moveTo>
                    <a:pt x="0" y="0"/>
                  </a:moveTo>
                  <a:lnTo>
                    <a:pt x="4238427" y="0"/>
                  </a:lnTo>
                  <a:lnTo>
                    <a:pt x="4238427" y="295275"/>
                  </a:lnTo>
                  <a:lnTo>
                    <a:pt x="0" y="295275"/>
                  </a:lnTo>
                  <a:close/>
                </a:path>
              </a:pathLst>
            </a:custGeom>
            <a:solidFill>
              <a:srgbClr val="000000">
                <a:alpha val="0"/>
              </a:srgbClr>
            </a:solidFill>
          </p:spPr>
        </p:sp>
        <p:sp>
          <p:nvSpPr>
            <p:cNvPr id="50" name="TextBox 12">
              <a:extLst>
                <a:ext uri="{FF2B5EF4-FFF2-40B4-BE49-F238E27FC236}">
                  <a16:creationId xmlns:a16="http://schemas.microsoft.com/office/drawing/2014/main" id="{6550511D-D6EF-4993-987F-499D1A86EE1E}"/>
                </a:ext>
              </a:extLst>
            </p:cNvPr>
            <p:cNvSpPr txBox="1"/>
            <p:nvPr/>
          </p:nvSpPr>
          <p:spPr>
            <a:xfrm>
              <a:off x="-311041" y="-176915"/>
              <a:ext cx="8084751" cy="590550"/>
            </a:xfrm>
            <a:prstGeom prst="rect">
              <a:avLst/>
            </a:prstGeom>
          </p:spPr>
          <p:txBody>
            <a:bodyPr lIns="0" tIns="0" rIns="0" bIns="0" rtlCol="0" anchor="t"/>
            <a:lstStyle/>
            <a:p>
              <a:pPr>
                <a:lnSpc>
                  <a:spcPts val="1125"/>
                </a:lnSpc>
              </a:pPr>
              <a:r>
                <a:rPr lang="en-US" sz="1417" b="1" dirty="0" err="1">
                  <a:solidFill>
                    <a:srgbClr val="405449"/>
                  </a:solidFill>
                  <a:latin typeface="Fraunces Bold"/>
                  <a:ea typeface="Fraunces Bold"/>
                  <a:cs typeface="Fraunces Bold"/>
                  <a:sym typeface="Fraunces Bold"/>
                </a:rPr>
                <a:t>Approche</a:t>
              </a:r>
              <a:r>
                <a:rPr lang="en-US" sz="1417" b="1" dirty="0">
                  <a:solidFill>
                    <a:srgbClr val="405449"/>
                  </a:solidFill>
                  <a:latin typeface="Fraunces Bold"/>
                  <a:ea typeface="Fraunces Bold"/>
                  <a:cs typeface="Fraunces Bold"/>
                  <a:sym typeface="Fraunces Bold"/>
                </a:rPr>
                <a:t> par </a:t>
              </a:r>
              <a:r>
                <a:rPr lang="en-US" sz="1417" b="1" dirty="0" err="1">
                  <a:solidFill>
                    <a:srgbClr val="405449"/>
                  </a:solidFill>
                  <a:latin typeface="Fraunces Bold"/>
                  <a:ea typeface="Fraunces Bold"/>
                  <a:cs typeface="Fraunces Bold"/>
                  <a:sym typeface="Fraunces Bold"/>
                </a:rPr>
                <a:t>référencement</a:t>
              </a:r>
              <a:r>
                <a:rPr lang="en-US" sz="1417" b="1" dirty="0">
                  <a:solidFill>
                    <a:srgbClr val="405449"/>
                  </a:solidFill>
                  <a:latin typeface="Fraunces Bold"/>
                  <a:ea typeface="Fraunces Bold"/>
                  <a:cs typeface="Fraunces Bold"/>
                  <a:sym typeface="Fraunces Bold"/>
                </a:rPr>
                <a:t> direct</a:t>
              </a:r>
            </a:p>
          </p:txBody>
        </p:sp>
      </p:grpSp>
      <p:grpSp>
        <p:nvGrpSpPr>
          <p:cNvPr id="51" name="Group 13">
            <a:extLst>
              <a:ext uri="{FF2B5EF4-FFF2-40B4-BE49-F238E27FC236}">
                <a16:creationId xmlns:a16="http://schemas.microsoft.com/office/drawing/2014/main" id="{8ED27758-3D26-4CC8-80C0-FB249E63A8CE}"/>
              </a:ext>
            </a:extLst>
          </p:cNvPr>
          <p:cNvGrpSpPr/>
          <p:nvPr/>
        </p:nvGrpSpPr>
        <p:grpSpPr>
          <a:xfrm>
            <a:off x="531068" y="2099995"/>
            <a:ext cx="6344444" cy="151209"/>
            <a:chOff x="0" y="0"/>
            <a:chExt cx="12688888" cy="302418"/>
          </a:xfrm>
        </p:grpSpPr>
        <p:sp>
          <p:nvSpPr>
            <p:cNvPr id="52" name="Freeform 14">
              <a:extLst>
                <a:ext uri="{FF2B5EF4-FFF2-40B4-BE49-F238E27FC236}">
                  <a16:creationId xmlns:a16="http://schemas.microsoft.com/office/drawing/2014/main" id="{18067ABD-6323-4409-B099-D7B5E6915753}"/>
                </a:ext>
              </a:extLst>
            </p:cNvPr>
            <p:cNvSpPr/>
            <p:nvPr/>
          </p:nvSpPr>
          <p:spPr>
            <a:xfrm>
              <a:off x="0" y="0"/>
              <a:ext cx="12688888" cy="302418"/>
            </a:xfrm>
            <a:custGeom>
              <a:avLst/>
              <a:gdLst/>
              <a:ahLst/>
              <a:cxnLst/>
              <a:rect l="l" t="t" r="r" b="b"/>
              <a:pathLst>
                <a:path w="12688888" h="302418">
                  <a:moveTo>
                    <a:pt x="0" y="0"/>
                  </a:moveTo>
                  <a:lnTo>
                    <a:pt x="12688888" y="0"/>
                  </a:lnTo>
                  <a:lnTo>
                    <a:pt x="12688888" y="302418"/>
                  </a:lnTo>
                  <a:lnTo>
                    <a:pt x="0" y="302418"/>
                  </a:lnTo>
                  <a:close/>
                </a:path>
              </a:pathLst>
            </a:custGeom>
            <a:solidFill>
              <a:srgbClr val="000000">
                <a:alpha val="0"/>
              </a:srgbClr>
            </a:solidFill>
          </p:spPr>
        </p:sp>
        <p:sp>
          <p:nvSpPr>
            <p:cNvPr id="53" name="TextBox 15">
              <a:extLst>
                <a:ext uri="{FF2B5EF4-FFF2-40B4-BE49-F238E27FC236}">
                  <a16:creationId xmlns:a16="http://schemas.microsoft.com/office/drawing/2014/main" id="{F424920D-949B-47DE-AC5A-2742DC9DE023}"/>
                </a:ext>
              </a:extLst>
            </p:cNvPr>
            <p:cNvSpPr txBox="1"/>
            <p:nvPr/>
          </p:nvSpPr>
          <p:spPr>
            <a:xfrm>
              <a:off x="0" y="-9525"/>
              <a:ext cx="12688888" cy="311943"/>
            </a:xfrm>
            <a:prstGeom prst="rect">
              <a:avLst/>
            </a:prstGeom>
          </p:spPr>
          <p:txBody>
            <a:bodyPr lIns="0" tIns="0" rIns="0" bIns="0" rtlCol="0" anchor="t"/>
            <a:lstStyle/>
            <a:p>
              <a:pPr>
                <a:lnSpc>
                  <a:spcPts val="1166"/>
                </a:lnSpc>
              </a:pPr>
              <a:r>
                <a:rPr lang="en-US" sz="1200" dirty="0">
                  <a:solidFill>
                    <a:srgbClr val="405449"/>
                  </a:solidFill>
                  <a:latin typeface="Arimo"/>
                  <a:ea typeface="Arimo"/>
                  <a:cs typeface="Arimo"/>
                  <a:sym typeface="Arimo"/>
                </a:rPr>
                <a:t>Collection Livres</a:t>
              </a:r>
            </a:p>
          </p:txBody>
        </p:sp>
      </p:grpSp>
      <p:grpSp>
        <p:nvGrpSpPr>
          <p:cNvPr id="54" name="Group 16">
            <a:extLst>
              <a:ext uri="{FF2B5EF4-FFF2-40B4-BE49-F238E27FC236}">
                <a16:creationId xmlns:a16="http://schemas.microsoft.com/office/drawing/2014/main" id="{AE8B751F-0565-4FA6-A7FC-74CE74FD2C93}"/>
              </a:ext>
            </a:extLst>
          </p:cNvPr>
          <p:cNvGrpSpPr/>
          <p:nvPr/>
        </p:nvGrpSpPr>
        <p:grpSpPr>
          <a:xfrm>
            <a:off x="531068" y="2357468"/>
            <a:ext cx="6344444" cy="1048941"/>
            <a:chOff x="0" y="0"/>
            <a:chExt cx="12688888" cy="2097882"/>
          </a:xfrm>
        </p:grpSpPr>
        <p:sp>
          <p:nvSpPr>
            <p:cNvPr id="55" name="Freeform 17">
              <a:extLst>
                <a:ext uri="{FF2B5EF4-FFF2-40B4-BE49-F238E27FC236}">
                  <a16:creationId xmlns:a16="http://schemas.microsoft.com/office/drawing/2014/main" id="{7C94E9C9-C4BB-42F6-99E0-154C49B5ADA7}"/>
                </a:ext>
              </a:extLst>
            </p:cNvPr>
            <p:cNvSpPr/>
            <p:nvPr/>
          </p:nvSpPr>
          <p:spPr>
            <a:xfrm>
              <a:off x="0" y="0"/>
              <a:ext cx="12688951" cy="2098040"/>
            </a:xfrm>
            <a:custGeom>
              <a:avLst/>
              <a:gdLst/>
              <a:ahLst/>
              <a:cxnLst/>
              <a:rect l="l" t="t" r="r" b="b"/>
              <a:pathLst>
                <a:path w="12688951" h="2098040">
                  <a:moveTo>
                    <a:pt x="0" y="170180"/>
                  </a:moveTo>
                  <a:cubicBezTo>
                    <a:pt x="0" y="76200"/>
                    <a:pt x="76200" y="0"/>
                    <a:pt x="170180" y="0"/>
                  </a:cubicBezTo>
                  <a:lnTo>
                    <a:pt x="12518771" y="0"/>
                  </a:lnTo>
                  <a:cubicBezTo>
                    <a:pt x="12612751" y="0"/>
                    <a:pt x="12688951" y="76200"/>
                    <a:pt x="12688951" y="170180"/>
                  </a:cubicBezTo>
                  <a:lnTo>
                    <a:pt x="12688951" y="1927860"/>
                  </a:lnTo>
                  <a:cubicBezTo>
                    <a:pt x="12688951" y="2021840"/>
                    <a:pt x="12612751" y="2098040"/>
                    <a:pt x="12518771" y="2098040"/>
                  </a:cubicBezTo>
                  <a:lnTo>
                    <a:pt x="170180" y="2098040"/>
                  </a:lnTo>
                  <a:cubicBezTo>
                    <a:pt x="76200" y="2098040"/>
                    <a:pt x="0" y="2021840"/>
                    <a:pt x="0" y="1927860"/>
                  </a:cubicBezTo>
                  <a:close/>
                </a:path>
              </a:pathLst>
            </a:custGeom>
            <a:solidFill>
              <a:srgbClr val="DDEEE0"/>
            </a:solidFill>
          </p:spPr>
        </p:sp>
      </p:grpSp>
      <p:grpSp>
        <p:nvGrpSpPr>
          <p:cNvPr id="56" name="Group 18">
            <a:extLst>
              <a:ext uri="{FF2B5EF4-FFF2-40B4-BE49-F238E27FC236}">
                <a16:creationId xmlns:a16="http://schemas.microsoft.com/office/drawing/2014/main" id="{78675795-2105-4A6E-81C4-6D2F6BA790D6}"/>
              </a:ext>
            </a:extLst>
          </p:cNvPr>
          <p:cNvGrpSpPr/>
          <p:nvPr/>
        </p:nvGrpSpPr>
        <p:grpSpPr>
          <a:xfrm>
            <a:off x="526405" y="2357468"/>
            <a:ext cx="6353770" cy="1048941"/>
            <a:chOff x="0" y="0"/>
            <a:chExt cx="12707540" cy="2097882"/>
          </a:xfrm>
        </p:grpSpPr>
        <p:sp>
          <p:nvSpPr>
            <p:cNvPr id="57" name="Freeform 19">
              <a:extLst>
                <a:ext uri="{FF2B5EF4-FFF2-40B4-BE49-F238E27FC236}">
                  <a16:creationId xmlns:a16="http://schemas.microsoft.com/office/drawing/2014/main" id="{C718373C-2ABB-4A4B-85C8-DC29A3DE0663}"/>
                </a:ext>
              </a:extLst>
            </p:cNvPr>
            <p:cNvSpPr/>
            <p:nvPr/>
          </p:nvSpPr>
          <p:spPr>
            <a:xfrm>
              <a:off x="0" y="0"/>
              <a:ext cx="12707493" cy="2097786"/>
            </a:xfrm>
            <a:custGeom>
              <a:avLst/>
              <a:gdLst/>
              <a:ahLst/>
              <a:cxnLst/>
              <a:rect l="l" t="t" r="r" b="b"/>
              <a:pathLst>
                <a:path w="12707493" h="2097786">
                  <a:moveTo>
                    <a:pt x="0" y="28321"/>
                  </a:moveTo>
                  <a:cubicBezTo>
                    <a:pt x="0" y="12700"/>
                    <a:pt x="12700" y="0"/>
                    <a:pt x="28321" y="0"/>
                  </a:cubicBezTo>
                  <a:lnTo>
                    <a:pt x="12679172" y="0"/>
                  </a:lnTo>
                  <a:cubicBezTo>
                    <a:pt x="12694793" y="0"/>
                    <a:pt x="12707493" y="12700"/>
                    <a:pt x="12707493" y="28321"/>
                  </a:cubicBezTo>
                  <a:lnTo>
                    <a:pt x="12707493" y="2069465"/>
                  </a:lnTo>
                  <a:cubicBezTo>
                    <a:pt x="12707493" y="2085086"/>
                    <a:pt x="12694793" y="2097786"/>
                    <a:pt x="12679172" y="2097786"/>
                  </a:cubicBezTo>
                  <a:lnTo>
                    <a:pt x="28321" y="2097786"/>
                  </a:lnTo>
                  <a:cubicBezTo>
                    <a:pt x="12700" y="2097786"/>
                    <a:pt x="0" y="2085086"/>
                    <a:pt x="0" y="2069465"/>
                  </a:cubicBezTo>
                  <a:close/>
                </a:path>
              </a:pathLst>
            </a:custGeom>
            <a:solidFill>
              <a:srgbClr val="DDEEE0"/>
            </a:solidFill>
          </p:spPr>
        </p:sp>
      </p:grpSp>
      <p:grpSp>
        <p:nvGrpSpPr>
          <p:cNvPr id="58" name="Group 20">
            <a:extLst>
              <a:ext uri="{FF2B5EF4-FFF2-40B4-BE49-F238E27FC236}">
                <a16:creationId xmlns:a16="http://schemas.microsoft.com/office/drawing/2014/main" id="{23D46D75-AC25-4A9D-A9CF-37BF518863DF}"/>
              </a:ext>
            </a:extLst>
          </p:cNvPr>
          <p:cNvGrpSpPr/>
          <p:nvPr/>
        </p:nvGrpSpPr>
        <p:grpSpPr>
          <a:xfrm>
            <a:off x="620863" y="2428310"/>
            <a:ext cx="6164857" cy="907257"/>
            <a:chOff x="0" y="0"/>
            <a:chExt cx="12329715" cy="1814513"/>
          </a:xfrm>
        </p:grpSpPr>
        <p:sp>
          <p:nvSpPr>
            <p:cNvPr id="59" name="Freeform 21">
              <a:extLst>
                <a:ext uri="{FF2B5EF4-FFF2-40B4-BE49-F238E27FC236}">
                  <a16:creationId xmlns:a16="http://schemas.microsoft.com/office/drawing/2014/main" id="{E5F79A98-DA6F-4393-8C02-1748B97B07BF}"/>
                </a:ext>
              </a:extLst>
            </p:cNvPr>
            <p:cNvSpPr/>
            <p:nvPr/>
          </p:nvSpPr>
          <p:spPr>
            <a:xfrm>
              <a:off x="0" y="0"/>
              <a:ext cx="12329715" cy="1814513"/>
            </a:xfrm>
            <a:custGeom>
              <a:avLst/>
              <a:gdLst/>
              <a:ahLst/>
              <a:cxnLst/>
              <a:rect l="l" t="t" r="r" b="b"/>
              <a:pathLst>
                <a:path w="12329715" h="1814513">
                  <a:moveTo>
                    <a:pt x="0" y="0"/>
                  </a:moveTo>
                  <a:lnTo>
                    <a:pt x="12329715" y="0"/>
                  </a:lnTo>
                  <a:lnTo>
                    <a:pt x="12329715" y="1814513"/>
                  </a:lnTo>
                  <a:lnTo>
                    <a:pt x="0" y="1814513"/>
                  </a:lnTo>
                  <a:close/>
                </a:path>
              </a:pathLst>
            </a:custGeom>
            <a:solidFill>
              <a:srgbClr val="000000">
                <a:alpha val="0"/>
              </a:srgbClr>
            </a:solidFill>
          </p:spPr>
        </p:sp>
        <p:sp>
          <p:nvSpPr>
            <p:cNvPr id="60" name="TextBox 22">
              <a:extLst>
                <a:ext uri="{FF2B5EF4-FFF2-40B4-BE49-F238E27FC236}">
                  <a16:creationId xmlns:a16="http://schemas.microsoft.com/office/drawing/2014/main" id="{96933EEA-9EBF-4D50-AF6C-052DE32BE794}"/>
                </a:ext>
              </a:extLst>
            </p:cNvPr>
            <p:cNvSpPr txBox="1"/>
            <p:nvPr/>
          </p:nvSpPr>
          <p:spPr>
            <a:xfrm>
              <a:off x="0" y="-28575"/>
              <a:ext cx="12329715" cy="1843088"/>
            </a:xfrm>
            <a:prstGeom prst="rect">
              <a:avLst/>
            </a:prstGeom>
          </p:spPr>
          <p:txBody>
            <a:bodyPr lIns="0" tIns="0" rIns="0" bIns="0" rtlCol="0" anchor="t"/>
            <a:lstStyle/>
            <a:p>
              <a:pPr>
                <a:lnSpc>
                  <a:spcPts val="1166"/>
                </a:lnSpc>
              </a:pPr>
              <a:r>
                <a:rPr lang="en-US" sz="1000">
                  <a:solidFill>
                    <a:srgbClr val="405449"/>
                  </a:solidFill>
                  <a:latin typeface="Consolas"/>
                  <a:ea typeface="Consolas"/>
                  <a:cs typeface="Consolas"/>
                  <a:sym typeface="Consolas"/>
                </a:rPr>
                <a:t>{</a:t>
              </a:r>
            </a:p>
            <a:p>
              <a:pPr>
                <a:lnSpc>
                  <a:spcPts val="1166"/>
                </a:lnSpc>
              </a:pPr>
              <a:r>
                <a:rPr lang="en-US" sz="1000">
                  <a:solidFill>
                    <a:srgbClr val="405449"/>
                  </a:solidFill>
                  <a:latin typeface="Consolas"/>
                  <a:ea typeface="Consolas"/>
                  <a:cs typeface="Consolas"/>
                  <a:sym typeface="Consolas"/>
                </a:rPr>
                <a:t>  "_id": 101,</a:t>
              </a:r>
            </a:p>
            <a:p>
              <a:pPr>
                <a:lnSpc>
                  <a:spcPts val="1166"/>
                </a:lnSpc>
              </a:pPr>
              <a:r>
                <a:rPr lang="en-US" sz="1000">
                  <a:solidFill>
                    <a:srgbClr val="405449"/>
                  </a:solidFill>
                  <a:latin typeface="Consolas"/>
                  <a:ea typeface="Consolas"/>
                  <a:cs typeface="Consolas"/>
                  <a:sym typeface="Consolas"/>
                </a:rPr>
                <a:t>  "titre": "MongoDB Guide",</a:t>
              </a:r>
            </a:p>
            <a:p>
              <a:pPr>
                <a:lnSpc>
                  <a:spcPts val="1166"/>
                </a:lnSpc>
              </a:pPr>
              <a:r>
                <a:rPr lang="en-US" sz="1000">
                  <a:solidFill>
                    <a:srgbClr val="405449"/>
                  </a:solidFill>
                  <a:latin typeface="Consolas"/>
                  <a:ea typeface="Consolas"/>
                  <a:cs typeface="Consolas"/>
                  <a:sym typeface="Consolas"/>
                </a:rPr>
                <a:t>  "auteurs": [201, 202]</a:t>
              </a:r>
            </a:p>
            <a:p>
              <a:pPr>
                <a:lnSpc>
                  <a:spcPts val="1166"/>
                </a:lnSpc>
              </a:pPr>
              <a:r>
                <a:rPr lang="en-US" sz="1000">
                  <a:solidFill>
                    <a:srgbClr val="405449"/>
                  </a:solidFill>
                  <a:latin typeface="Consolas"/>
                  <a:ea typeface="Consolas"/>
                  <a:cs typeface="Consolas"/>
                  <a:sym typeface="Consolas"/>
                </a:rPr>
                <a:t>}</a:t>
              </a:r>
            </a:p>
            <a:p>
              <a:pPr>
                <a:lnSpc>
                  <a:spcPts val="1166"/>
                </a:lnSpc>
              </a:pPr>
              <a:endParaRPr lang="en-US" sz="1000">
                <a:solidFill>
                  <a:srgbClr val="405449"/>
                </a:solidFill>
                <a:latin typeface="Consolas"/>
                <a:ea typeface="Consolas"/>
                <a:cs typeface="Consolas"/>
                <a:sym typeface="Consolas"/>
              </a:endParaRPr>
            </a:p>
          </p:txBody>
        </p:sp>
      </p:grpSp>
      <p:grpSp>
        <p:nvGrpSpPr>
          <p:cNvPr id="61" name="Group 23">
            <a:extLst>
              <a:ext uri="{FF2B5EF4-FFF2-40B4-BE49-F238E27FC236}">
                <a16:creationId xmlns:a16="http://schemas.microsoft.com/office/drawing/2014/main" id="{1FCEA383-BCC8-46A1-8336-3A5FAF97AC68}"/>
              </a:ext>
            </a:extLst>
          </p:cNvPr>
          <p:cNvGrpSpPr/>
          <p:nvPr/>
        </p:nvGrpSpPr>
        <p:grpSpPr>
          <a:xfrm>
            <a:off x="513651" y="4133872"/>
            <a:ext cx="6344444" cy="151209"/>
            <a:chOff x="0" y="0"/>
            <a:chExt cx="12688888" cy="302418"/>
          </a:xfrm>
        </p:grpSpPr>
        <p:sp>
          <p:nvSpPr>
            <p:cNvPr id="62" name="Freeform 24">
              <a:extLst>
                <a:ext uri="{FF2B5EF4-FFF2-40B4-BE49-F238E27FC236}">
                  <a16:creationId xmlns:a16="http://schemas.microsoft.com/office/drawing/2014/main" id="{4C9588E1-C96F-4F9E-A0D5-EAEB3AAAAC9E}"/>
                </a:ext>
              </a:extLst>
            </p:cNvPr>
            <p:cNvSpPr/>
            <p:nvPr/>
          </p:nvSpPr>
          <p:spPr>
            <a:xfrm>
              <a:off x="0" y="0"/>
              <a:ext cx="12688888" cy="302418"/>
            </a:xfrm>
            <a:custGeom>
              <a:avLst/>
              <a:gdLst/>
              <a:ahLst/>
              <a:cxnLst/>
              <a:rect l="l" t="t" r="r" b="b"/>
              <a:pathLst>
                <a:path w="12688888" h="302418">
                  <a:moveTo>
                    <a:pt x="0" y="0"/>
                  </a:moveTo>
                  <a:lnTo>
                    <a:pt x="12688888" y="0"/>
                  </a:lnTo>
                  <a:lnTo>
                    <a:pt x="12688888" y="302418"/>
                  </a:lnTo>
                  <a:lnTo>
                    <a:pt x="0" y="302418"/>
                  </a:lnTo>
                  <a:close/>
                </a:path>
              </a:pathLst>
            </a:custGeom>
            <a:solidFill>
              <a:srgbClr val="000000">
                <a:alpha val="0"/>
              </a:srgbClr>
            </a:solidFill>
          </p:spPr>
        </p:sp>
        <p:sp>
          <p:nvSpPr>
            <p:cNvPr id="63" name="TextBox 25">
              <a:extLst>
                <a:ext uri="{FF2B5EF4-FFF2-40B4-BE49-F238E27FC236}">
                  <a16:creationId xmlns:a16="http://schemas.microsoft.com/office/drawing/2014/main" id="{5B96DE38-4BCD-4A09-AD7F-7136DBC89D6B}"/>
                </a:ext>
              </a:extLst>
            </p:cNvPr>
            <p:cNvSpPr txBox="1"/>
            <p:nvPr/>
          </p:nvSpPr>
          <p:spPr>
            <a:xfrm>
              <a:off x="0" y="-9525"/>
              <a:ext cx="12688888" cy="311943"/>
            </a:xfrm>
            <a:prstGeom prst="rect">
              <a:avLst/>
            </a:prstGeom>
          </p:spPr>
          <p:txBody>
            <a:bodyPr lIns="0" tIns="0" rIns="0" bIns="0" rtlCol="0" anchor="t"/>
            <a:lstStyle/>
            <a:p>
              <a:pPr>
                <a:lnSpc>
                  <a:spcPts val="1166"/>
                </a:lnSpc>
              </a:pPr>
              <a:r>
                <a:rPr lang="en-US" sz="1200" dirty="0">
                  <a:solidFill>
                    <a:srgbClr val="405449"/>
                  </a:solidFill>
                  <a:latin typeface="Arimo"/>
                  <a:ea typeface="Arimo"/>
                  <a:cs typeface="Arimo"/>
                  <a:sym typeface="Arimo"/>
                </a:rPr>
                <a:t>Collection Auteurs</a:t>
              </a:r>
            </a:p>
          </p:txBody>
        </p:sp>
      </p:grpSp>
      <p:grpSp>
        <p:nvGrpSpPr>
          <p:cNvPr id="64" name="Group 26">
            <a:extLst>
              <a:ext uri="{FF2B5EF4-FFF2-40B4-BE49-F238E27FC236}">
                <a16:creationId xmlns:a16="http://schemas.microsoft.com/office/drawing/2014/main" id="{7DF61F1C-CAB8-4E6D-8691-AB6FF0F6B98C}"/>
              </a:ext>
            </a:extLst>
          </p:cNvPr>
          <p:cNvGrpSpPr/>
          <p:nvPr/>
        </p:nvGrpSpPr>
        <p:grpSpPr>
          <a:xfrm>
            <a:off x="513651" y="4391345"/>
            <a:ext cx="6344444" cy="1804987"/>
            <a:chOff x="0" y="0"/>
            <a:chExt cx="12688888" cy="3609975"/>
          </a:xfrm>
        </p:grpSpPr>
        <p:sp>
          <p:nvSpPr>
            <p:cNvPr id="65" name="Freeform 27">
              <a:extLst>
                <a:ext uri="{FF2B5EF4-FFF2-40B4-BE49-F238E27FC236}">
                  <a16:creationId xmlns:a16="http://schemas.microsoft.com/office/drawing/2014/main" id="{7B9C0F5C-0A5D-48B9-B6CC-4B78324B38DF}"/>
                </a:ext>
              </a:extLst>
            </p:cNvPr>
            <p:cNvSpPr/>
            <p:nvPr/>
          </p:nvSpPr>
          <p:spPr>
            <a:xfrm>
              <a:off x="0" y="0"/>
              <a:ext cx="12688951" cy="3609975"/>
            </a:xfrm>
            <a:custGeom>
              <a:avLst/>
              <a:gdLst/>
              <a:ahLst/>
              <a:cxnLst/>
              <a:rect l="l" t="t" r="r" b="b"/>
              <a:pathLst>
                <a:path w="12688951" h="3609975">
                  <a:moveTo>
                    <a:pt x="0" y="170180"/>
                  </a:moveTo>
                  <a:cubicBezTo>
                    <a:pt x="0" y="76200"/>
                    <a:pt x="76200" y="0"/>
                    <a:pt x="170180" y="0"/>
                  </a:cubicBezTo>
                  <a:lnTo>
                    <a:pt x="12518771" y="0"/>
                  </a:lnTo>
                  <a:cubicBezTo>
                    <a:pt x="12612751" y="0"/>
                    <a:pt x="12688951" y="76200"/>
                    <a:pt x="12688951" y="170180"/>
                  </a:cubicBezTo>
                  <a:lnTo>
                    <a:pt x="12688951" y="3439795"/>
                  </a:lnTo>
                  <a:cubicBezTo>
                    <a:pt x="12688951" y="3533775"/>
                    <a:pt x="12612751" y="3609975"/>
                    <a:pt x="12518771" y="3609975"/>
                  </a:cubicBezTo>
                  <a:lnTo>
                    <a:pt x="170180" y="3609975"/>
                  </a:lnTo>
                  <a:cubicBezTo>
                    <a:pt x="76200" y="3609975"/>
                    <a:pt x="0" y="3533775"/>
                    <a:pt x="0" y="3439795"/>
                  </a:cubicBezTo>
                  <a:close/>
                </a:path>
              </a:pathLst>
            </a:custGeom>
            <a:solidFill>
              <a:srgbClr val="DDEEE0"/>
            </a:solidFill>
          </p:spPr>
        </p:sp>
      </p:grpSp>
      <p:grpSp>
        <p:nvGrpSpPr>
          <p:cNvPr id="66" name="Group 28">
            <a:extLst>
              <a:ext uri="{FF2B5EF4-FFF2-40B4-BE49-F238E27FC236}">
                <a16:creationId xmlns:a16="http://schemas.microsoft.com/office/drawing/2014/main" id="{46C7C496-6F7D-4717-9465-535A08458BC0}"/>
              </a:ext>
            </a:extLst>
          </p:cNvPr>
          <p:cNvGrpSpPr/>
          <p:nvPr/>
        </p:nvGrpSpPr>
        <p:grpSpPr>
          <a:xfrm>
            <a:off x="508988" y="4391345"/>
            <a:ext cx="6353770" cy="1804987"/>
            <a:chOff x="0" y="0"/>
            <a:chExt cx="12707540" cy="3609975"/>
          </a:xfrm>
        </p:grpSpPr>
        <p:sp>
          <p:nvSpPr>
            <p:cNvPr id="67" name="Freeform 29">
              <a:extLst>
                <a:ext uri="{FF2B5EF4-FFF2-40B4-BE49-F238E27FC236}">
                  <a16:creationId xmlns:a16="http://schemas.microsoft.com/office/drawing/2014/main" id="{CC05159C-09BE-41E9-AF51-943ED3187058}"/>
                </a:ext>
              </a:extLst>
            </p:cNvPr>
            <p:cNvSpPr/>
            <p:nvPr/>
          </p:nvSpPr>
          <p:spPr>
            <a:xfrm>
              <a:off x="0" y="0"/>
              <a:ext cx="12707493" cy="3609975"/>
            </a:xfrm>
            <a:custGeom>
              <a:avLst/>
              <a:gdLst/>
              <a:ahLst/>
              <a:cxnLst/>
              <a:rect l="l" t="t" r="r" b="b"/>
              <a:pathLst>
                <a:path w="12707493" h="3609975">
                  <a:moveTo>
                    <a:pt x="0" y="28321"/>
                  </a:moveTo>
                  <a:cubicBezTo>
                    <a:pt x="0" y="12700"/>
                    <a:pt x="12700" y="0"/>
                    <a:pt x="28321" y="0"/>
                  </a:cubicBezTo>
                  <a:lnTo>
                    <a:pt x="12679172" y="0"/>
                  </a:lnTo>
                  <a:cubicBezTo>
                    <a:pt x="12694793" y="0"/>
                    <a:pt x="12707493" y="12700"/>
                    <a:pt x="12707493" y="28321"/>
                  </a:cubicBezTo>
                  <a:lnTo>
                    <a:pt x="12707493" y="3581654"/>
                  </a:lnTo>
                  <a:cubicBezTo>
                    <a:pt x="12707493" y="3597275"/>
                    <a:pt x="12694793" y="3609975"/>
                    <a:pt x="12679172" y="3609975"/>
                  </a:cubicBezTo>
                  <a:lnTo>
                    <a:pt x="28321" y="3609975"/>
                  </a:lnTo>
                  <a:cubicBezTo>
                    <a:pt x="12700" y="3609975"/>
                    <a:pt x="0" y="3597275"/>
                    <a:pt x="0" y="3581654"/>
                  </a:cubicBezTo>
                  <a:close/>
                </a:path>
              </a:pathLst>
            </a:custGeom>
            <a:solidFill>
              <a:srgbClr val="DDEEE0"/>
            </a:solidFill>
          </p:spPr>
        </p:sp>
      </p:grpSp>
      <p:grpSp>
        <p:nvGrpSpPr>
          <p:cNvPr id="68" name="Group 30">
            <a:extLst>
              <a:ext uri="{FF2B5EF4-FFF2-40B4-BE49-F238E27FC236}">
                <a16:creationId xmlns:a16="http://schemas.microsoft.com/office/drawing/2014/main" id="{6801C9FA-9C5A-4ABE-8F15-8FD4A030CAEE}"/>
              </a:ext>
            </a:extLst>
          </p:cNvPr>
          <p:cNvGrpSpPr/>
          <p:nvPr/>
        </p:nvGrpSpPr>
        <p:grpSpPr>
          <a:xfrm>
            <a:off x="603445" y="4462187"/>
            <a:ext cx="6164857" cy="1663303"/>
            <a:chOff x="0" y="0"/>
            <a:chExt cx="12329715" cy="3326607"/>
          </a:xfrm>
        </p:grpSpPr>
        <p:sp>
          <p:nvSpPr>
            <p:cNvPr id="69" name="Freeform 31">
              <a:extLst>
                <a:ext uri="{FF2B5EF4-FFF2-40B4-BE49-F238E27FC236}">
                  <a16:creationId xmlns:a16="http://schemas.microsoft.com/office/drawing/2014/main" id="{D02F4139-9245-4BE8-8907-E4145CDEC9DA}"/>
                </a:ext>
              </a:extLst>
            </p:cNvPr>
            <p:cNvSpPr/>
            <p:nvPr/>
          </p:nvSpPr>
          <p:spPr>
            <a:xfrm>
              <a:off x="0" y="0"/>
              <a:ext cx="12329715" cy="3326607"/>
            </a:xfrm>
            <a:custGeom>
              <a:avLst/>
              <a:gdLst/>
              <a:ahLst/>
              <a:cxnLst/>
              <a:rect l="l" t="t" r="r" b="b"/>
              <a:pathLst>
                <a:path w="12329715" h="3326607">
                  <a:moveTo>
                    <a:pt x="0" y="0"/>
                  </a:moveTo>
                  <a:lnTo>
                    <a:pt x="12329715" y="0"/>
                  </a:lnTo>
                  <a:lnTo>
                    <a:pt x="12329715" y="3326607"/>
                  </a:lnTo>
                  <a:lnTo>
                    <a:pt x="0" y="3326607"/>
                  </a:lnTo>
                  <a:close/>
                </a:path>
              </a:pathLst>
            </a:custGeom>
            <a:solidFill>
              <a:srgbClr val="000000">
                <a:alpha val="0"/>
              </a:srgbClr>
            </a:solidFill>
          </p:spPr>
        </p:sp>
        <p:sp>
          <p:nvSpPr>
            <p:cNvPr id="70" name="TextBox 32">
              <a:extLst>
                <a:ext uri="{FF2B5EF4-FFF2-40B4-BE49-F238E27FC236}">
                  <a16:creationId xmlns:a16="http://schemas.microsoft.com/office/drawing/2014/main" id="{C4C361C1-7653-4E83-97DD-8B0918F71656}"/>
                </a:ext>
              </a:extLst>
            </p:cNvPr>
            <p:cNvSpPr txBox="1"/>
            <p:nvPr/>
          </p:nvSpPr>
          <p:spPr>
            <a:xfrm>
              <a:off x="0" y="-28575"/>
              <a:ext cx="12329715" cy="3355182"/>
            </a:xfrm>
            <a:prstGeom prst="rect">
              <a:avLst/>
            </a:prstGeom>
          </p:spPr>
          <p:txBody>
            <a:bodyPr lIns="0" tIns="0" rIns="0" bIns="0" rtlCol="0" anchor="t"/>
            <a:lstStyle/>
            <a:p>
              <a:pPr>
                <a:lnSpc>
                  <a:spcPts val="1166"/>
                </a:lnSpc>
              </a:pPr>
              <a:r>
                <a:rPr lang="en-US" sz="1000" dirty="0">
                  <a:solidFill>
                    <a:srgbClr val="405449"/>
                  </a:solidFill>
                  <a:latin typeface="Consolas"/>
                  <a:ea typeface="Consolas"/>
                  <a:cs typeface="Consolas"/>
                  <a:sym typeface="Consolas"/>
                </a:rPr>
                <a:t>{</a:t>
              </a:r>
            </a:p>
            <a:p>
              <a:pPr>
                <a:lnSpc>
                  <a:spcPts val="1166"/>
                </a:lnSpc>
              </a:pPr>
              <a:r>
                <a:rPr lang="en-US" sz="1000" dirty="0">
                  <a:solidFill>
                    <a:srgbClr val="405449"/>
                  </a:solidFill>
                  <a:latin typeface="Consolas"/>
                  <a:ea typeface="Consolas"/>
                  <a:cs typeface="Consolas"/>
                  <a:sym typeface="Consolas"/>
                </a:rPr>
                <a:t>  "_id": 201,</a:t>
              </a:r>
            </a:p>
            <a:p>
              <a:pPr>
                <a:lnSpc>
                  <a:spcPts val="1166"/>
                </a:lnSpc>
              </a:pPr>
              <a:r>
                <a:rPr lang="en-US" sz="1000" dirty="0">
                  <a:solidFill>
                    <a:srgbClr val="405449"/>
                  </a:solidFill>
                  <a:latin typeface="Consolas"/>
                  <a:ea typeface="Consolas"/>
                  <a:cs typeface="Consolas"/>
                  <a:sym typeface="Consolas"/>
                </a:rPr>
                <a:t>  "nom": "Alice",</a:t>
              </a:r>
            </a:p>
            <a:p>
              <a:pPr>
                <a:lnSpc>
                  <a:spcPts val="1166"/>
                </a:lnSpc>
              </a:pPr>
              <a:r>
                <a:rPr lang="en-US" sz="1000" dirty="0">
                  <a:solidFill>
                    <a:srgbClr val="405449"/>
                  </a:solidFill>
                  <a:latin typeface="Consolas"/>
                  <a:ea typeface="Consolas"/>
                  <a:cs typeface="Consolas"/>
                  <a:sym typeface="Consolas"/>
                </a:rPr>
                <a:t>  "livres": [101]</a:t>
              </a:r>
            </a:p>
            <a:p>
              <a:pPr>
                <a:lnSpc>
                  <a:spcPts val="1166"/>
                </a:lnSpc>
              </a:pPr>
              <a:r>
                <a:rPr lang="en-US" sz="1000" dirty="0">
                  <a:solidFill>
                    <a:srgbClr val="405449"/>
                  </a:solidFill>
                  <a:latin typeface="Consolas"/>
                  <a:ea typeface="Consolas"/>
                  <a:cs typeface="Consolas"/>
                  <a:sym typeface="Consolas"/>
                </a:rPr>
                <a:t>}</a:t>
              </a:r>
            </a:p>
            <a:p>
              <a:pPr>
                <a:lnSpc>
                  <a:spcPts val="1166"/>
                </a:lnSpc>
              </a:pPr>
              <a:r>
                <a:rPr lang="en-US" sz="1000" dirty="0">
                  <a:solidFill>
                    <a:srgbClr val="405449"/>
                  </a:solidFill>
                  <a:latin typeface="Consolas"/>
                  <a:ea typeface="Consolas"/>
                  <a:cs typeface="Consolas"/>
                  <a:sym typeface="Consolas"/>
                </a:rPr>
                <a:t>{</a:t>
              </a:r>
            </a:p>
            <a:p>
              <a:pPr>
                <a:lnSpc>
                  <a:spcPts val="1166"/>
                </a:lnSpc>
              </a:pPr>
              <a:r>
                <a:rPr lang="en-US" sz="1000" dirty="0">
                  <a:solidFill>
                    <a:srgbClr val="405449"/>
                  </a:solidFill>
                  <a:latin typeface="Consolas"/>
                  <a:ea typeface="Consolas"/>
                  <a:cs typeface="Consolas"/>
                  <a:sym typeface="Consolas"/>
                </a:rPr>
                <a:t>  "_id": 202,</a:t>
              </a:r>
            </a:p>
            <a:p>
              <a:pPr>
                <a:lnSpc>
                  <a:spcPts val="1166"/>
                </a:lnSpc>
              </a:pPr>
              <a:r>
                <a:rPr lang="en-US" sz="1000" dirty="0">
                  <a:solidFill>
                    <a:srgbClr val="405449"/>
                  </a:solidFill>
                  <a:latin typeface="Consolas"/>
                  <a:ea typeface="Consolas"/>
                  <a:cs typeface="Consolas"/>
                  <a:sym typeface="Consolas"/>
                </a:rPr>
                <a:t>  "nom": "Bob",</a:t>
              </a:r>
            </a:p>
            <a:p>
              <a:pPr>
                <a:lnSpc>
                  <a:spcPts val="1166"/>
                </a:lnSpc>
              </a:pPr>
              <a:r>
                <a:rPr lang="en-US" sz="1000" dirty="0">
                  <a:solidFill>
                    <a:srgbClr val="405449"/>
                  </a:solidFill>
                  <a:latin typeface="Consolas"/>
                  <a:ea typeface="Consolas"/>
                  <a:cs typeface="Consolas"/>
                  <a:sym typeface="Consolas"/>
                </a:rPr>
                <a:t>  "livres": [101]</a:t>
              </a:r>
            </a:p>
            <a:p>
              <a:pPr>
                <a:lnSpc>
                  <a:spcPts val="1166"/>
                </a:lnSpc>
              </a:pPr>
              <a:r>
                <a:rPr lang="en-US" sz="1000" dirty="0">
                  <a:solidFill>
                    <a:srgbClr val="405449"/>
                  </a:solidFill>
                  <a:latin typeface="Consolas"/>
                  <a:ea typeface="Consolas"/>
                  <a:cs typeface="Consolas"/>
                  <a:sym typeface="Consolas"/>
                </a:rPr>
                <a:t>}</a:t>
              </a:r>
            </a:p>
            <a:p>
              <a:pPr>
                <a:lnSpc>
                  <a:spcPts val="1166"/>
                </a:lnSpc>
              </a:pPr>
              <a:endParaRPr lang="en-US" sz="1000" dirty="0">
                <a:solidFill>
                  <a:srgbClr val="405449"/>
                </a:solidFill>
                <a:latin typeface="Consolas"/>
                <a:ea typeface="Consolas"/>
                <a:cs typeface="Consolas"/>
                <a:sym typeface="Consolas"/>
              </a:endParaRPr>
            </a:p>
          </p:txBody>
        </p:sp>
      </p:grpSp>
      <p:cxnSp>
        <p:nvCxnSpPr>
          <p:cNvPr id="72" name="í$1íḓe">
            <a:extLst>
              <a:ext uri="{FF2B5EF4-FFF2-40B4-BE49-F238E27FC236}">
                <a16:creationId xmlns:a16="http://schemas.microsoft.com/office/drawing/2014/main" id="{6227E10F-2695-4A40-9743-869AFCDA7325}"/>
              </a:ext>
            </a:extLst>
          </p:cNvPr>
          <p:cNvCxnSpPr>
            <a:cxnSpLocks/>
          </p:cNvCxnSpPr>
          <p:nvPr/>
        </p:nvCxnSpPr>
        <p:spPr>
          <a:xfrm flipV="1">
            <a:off x="365063" y="1771373"/>
            <a:ext cx="0" cy="4514018"/>
          </a:xfrm>
          <a:prstGeom prst="straightConnector1">
            <a:avLst/>
          </a:prstGeom>
          <a:ln w="15875">
            <a:solidFill>
              <a:srgbClr val="C6AF9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73" name="iṡļíḓê">
            <a:extLst>
              <a:ext uri="{FF2B5EF4-FFF2-40B4-BE49-F238E27FC236}">
                <a16:creationId xmlns:a16="http://schemas.microsoft.com/office/drawing/2014/main" id="{46620DB0-D9A5-477B-8ED7-6D2D40AD5959}"/>
              </a:ext>
            </a:extLst>
          </p:cNvPr>
          <p:cNvSpPr/>
          <p:nvPr/>
        </p:nvSpPr>
        <p:spPr>
          <a:xfrm>
            <a:off x="438891" y="1653807"/>
            <a:ext cx="555407" cy="385296"/>
          </a:xfrm>
          <a:prstGeom prst="roundRect">
            <a:avLst>
              <a:gd name="adj" fmla="val 50000"/>
            </a:avLst>
          </a:prstGeom>
          <a:solidFill>
            <a:srgbClr val="C6A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cs typeface="+mn-ea"/>
                <a:sym typeface="+mn-lt"/>
              </a:rPr>
              <a:t>01</a:t>
            </a:r>
            <a:endParaRPr lang="zh-CN" altLang="en-US" b="1" dirty="0">
              <a:solidFill>
                <a:schemeClr val="bg1"/>
              </a:solidFill>
              <a:cs typeface="+mn-ea"/>
              <a:sym typeface="+mn-lt"/>
            </a:endParaRPr>
          </a:p>
        </p:txBody>
      </p:sp>
      <p:grpSp>
        <p:nvGrpSpPr>
          <p:cNvPr id="76" name="Group 18">
            <a:extLst>
              <a:ext uri="{FF2B5EF4-FFF2-40B4-BE49-F238E27FC236}">
                <a16:creationId xmlns:a16="http://schemas.microsoft.com/office/drawing/2014/main" id="{EC0642F0-EA22-4A4F-8284-1523FCD2A373}"/>
              </a:ext>
            </a:extLst>
          </p:cNvPr>
          <p:cNvGrpSpPr/>
          <p:nvPr/>
        </p:nvGrpSpPr>
        <p:grpSpPr>
          <a:xfrm>
            <a:off x="471007" y="834229"/>
            <a:ext cx="113705" cy="570408"/>
            <a:chOff x="0" y="0"/>
            <a:chExt cx="227410" cy="1140817"/>
          </a:xfrm>
          <a:solidFill>
            <a:srgbClr val="206A5D"/>
          </a:solidFill>
        </p:grpSpPr>
        <p:sp>
          <p:nvSpPr>
            <p:cNvPr id="77" name="Freeform 19">
              <a:extLst>
                <a:ext uri="{FF2B5EF4-FFF2-40B4-BE49-F238E27FC236}">
                  <a16:creationId xmlns:a16="http://schemas.microsoft.com/office/drawing/2014/main" id="{08361B9B-4204-41B1-A3AB-011333A441EA}"/>
                </a:ext>
              </a:extLst>
            </p:cNvPr>
            <p:cNvSpPr/>
            <p:nvPr/>
          </p:nvSpPr>
          <p:spPr>
            <a:xfrm>
              <a:off x="0" y="0"/>
              <a:ext cx="227330" cy="1140714"/>
            </a:xfrm>
            <a:custGeom>
              <a:avLst/>
              <a:gdLst/>
              <a:ahLst/>
              <a:cxnLst/>
              <a:rect l="l" t="t" r="r" b="b"/>
              <a:pathLst>
                <a:path w="227330" h="1140714">
                  <a:moveTo>
                    <a:pt x="0" y="113665"/>
                  </a:moveTo>
                  <a:cubicBezTo>
                    <a:pt x="0" y="50927"/>
                    <a:pt x="50927" y="0"/>
                    <a:pt x="113665" y="0"/>
                  </a:cubicBezTo>
                  <a:cubicBezTo>
                    <a:pt x="176403" y="0"/>
                    <a:pt x="227330" y="50927"/>
                    <a:pt x="227330" y="113665"/>
                  </a:cubicBezTo>
                  <a:lnTo>
                    <a:pt x="227330" y="1027049"/>
                  </a:lnTo>
                  <a:cubicBezTo>
                    <a:pt x="227330" y="1089787"/>
                    <a:pt x="176403" y="1140714"/>
                    <a:pt x="113665" y="1140714"/>
                  </a:cubicBezTo>
                  <a:cubicBezTo>
                    <a:pt x="50927" y="1140714"/>
                    <a:pt x="0" y="1089914"/>
                    <a:pt x="0" y="1027049"/>
                  </a:cubicBezTo>
                  <a:close/>
                </a:path>
              </a:pathLst>
            </a:custGeom>
            <a:grpFill/>
          </p:spPr>
        </p:sp>
      </p:grpSp>
      <p:grpSp>
        <p:nvGrpSpPr>
          <p:cNvPr id="78" name="Group 20">
            <a:extLst>
              <a:ext uri="{FF2B5EF4-FFF2-40B4-BE49-F238E27FC236}">
                <a16:creationId xmlns:a16="http://schemas.microsoft.com/office/drawing/2014/main" id="{06413BDD-7196-4A7E-834B-F53900E70B99}"/>
              </a:ext>
            </a:extLst>
          </p:cNvPr>
          <p:cNvGrpSpPr/>
          <p:nvPr/>
        </p:nvGrpSpPr>
        <p:grpSpPr>
          <a:xfrm>
            <a:off x="812120" y="834230"/>
            <a:ext cx="1895574" cy="236934"/>
            <a:chOff x="0" y="0"/>
            <a:chExt cx="3791148" cy="473868"/>
          </a:xfrm>
        </p:grpSpPr>
        <p:sp>
          <p:nvSpPr>
            <p:cNvPr id="79" name="Freeform 21">
              <a:extLst>
                <a:ext uri="{FF2B5EF4-FFF2-40B4-BE49-F238E27FC236}">
                  <a16:creationId xmlns:a16="http://schemas.microsoft.com/office/drawing/2014/main" id="{F7E114E6-E27C-468D-B651-B67190BAF17E}"/>
                </a:ext>
              </a:extLst>
            </p:cNvPr>
            <p:cNvSpPr/>
            <p:nvPr/>
          </p:nvSpPr>
          <p:spPr>
            <a:xfrm>
              <a:off x="0" y="0"/>
              <a:ext cx="3791148" cy="473868"/>
            </a:xfrm>
            <a:custGeom>
              <a:avLst/>
              <a:gdLst/>
              <a:ahLst/>
              <a:cxnLst/>
              <a:rect l="l" t="t" r="r" b="b"/>
              <a:pathLst>
                <a:path w="3791148" h="473868">
                  <a:moveTo>
                    <a:pt x="0" y="0"/>
                  </a:moveTo>
                  <a:lnTo>
                    <a:pt x="3791148" y="0"/>
                  </a:lnTo>
                  <a:lnTo>
                    <a:pt x="3791148" y="473868"/>
                  </a:lnTo>
                  <a:lnTo>
                    <a:pt x="0" y="473868"/>
                  </a:lnTo>
                  <a:close/>
                </a:path>
              </a:pathLst>
            </a:custGeom>
            <a:solidFill>
              <a:srgbClr val="000000">
                <a:alpha val="0"/>
              </a:srgbClr>
            </a:solidFill>
          </p:spPr>
        </p:sp>
        <p:sp>
          <p:nvSpPr>
            <p:cNvPr id="80" name="TextBox 22">
              <a:extLst>
                <a:ext uri="{FF2B5EF4-FFF2-40B4-BE49-F238E27FC236}">
                  <a16:creationId xmlns:a16="http://schemas.microsoft.com/office/drawing/2014/main" id="{3D287E23-3D91-4CA1-92BB-849BA7A42FF6}"/>
                </a:ext>
              </a:extLst>
            </p:cNvPr>
            <p:cNvSpPr txBox="1"/>
            <p:nvPr/>
          </p:nvSpPr>
          <p:spPr>
            <a:xfrm>
              <a:off x="0" y="-9525"/>
              <a:ext cx="3791148" cy="483393"/>
            </a:xfrm>
            <a:prstGeom prst="rect">
              <a:avLst/>
            </a:prstGeom>
          </p:spPr>
          <p:txBody>
            <a:bodyPr lIns="0" tIns="0" rIns="0" bIns="0" rtlCol="0" anchor="t"/>
            <a:lstStyle/>
            <a:p>
              <a:pPr>
                <a:lnSpc>
                  <a:spcPts val="1833"/>
                </a:lnSpc>
              </a:pPr>
              <a:r>
                <a:rPr lang="en-US" sz="1458" b="1" dirty="0" err="1">
                  <a:solidFill>
                    <a:srgbClr val="405449"/>
                  </a:solidFill>
                  <a:latin typeface="Fraunces Bold"/>
                  <a:ea typeface="Fraunces Bold"/>
                  <a:cs typeface="Fraunces Bold"/>
                  <a:sym typeface="Fraunces Bold"/>
                </a:rPr>
                <a:t>Exemple</a:t>
              </a:r>
              <a:endParaRPr lang="en-US" sz="1458" b="1" dirty="0">
                <a:solidFill>
                  <a:srgbClr val="405449"/>
                </a:solidFill>
                <a:latin typeface="Fraunces Bold"/>
                <a:ea typeface="Fraunces Bold"/>
                <a:cs typeface="Fraunces Bold"/>
                <a:sym typeface="Fraunces Bold"/>
              </a:endParaRPr>
            </a:p>
          </p:txBody>
        </p:sp>
      </p:grpSp>
      <p:sp>
        <p:nvSpPr>
          <p:cNvPr id="81" name="Rectangle 80">
            <a:extLst>
              <a:ext uri="{FF2B5EF4-FFF2-40B4-BE49-F238E27FC236}">
                <a16:creationId xmlns:a16="http://schemas.microsoft.com/office/drawing/2014/main" id="{DF3D4448-D111-4CC6-AB47-52DC38046630}"/>
              </a:ext>
            </a:extLst>
          </p:cNvPr>
          <p:cNvSpPr/>
          <p:nvPr/>
        </p:nvSpPr>
        <p:spPr>
          <a:xfrm>
            <a:off x="620863" y="1091060"/>
            <a:ext cx="6078828" cy="461665"/>
          </a:xfrm>
          <a:prstGeom prst="rect">
            <a:avLst/>
          </a:prstGeom>
        </p:spPr>
        <p:txBody>
          <a:bodyPr wrap="square">
            <a:spAutoFit/>
          </a:bodyPr>
          <a:lstStyle/>
          <a:p>
            <a:r>
              <a:rPr lang="fr-FR" sz="1200" b="1" dirty="0"/>
              <a:t>Livres et auteurs</a:t>
            </a:r>
            <a:br>
              <a:rPr lang="fr-FR" sz="1200" dirty="0"/>
            </a:br>
            <a:r>
              <a:rPr lang="fr-FR" sz="1200" dirty="0"/>
              <a:t>Un livre peut être écrit par plusieurs auteurs, et un auteur peut écrire plusieurs livres.</a:t>
            </a:r>
          </a:p>
        </p:txBody>
      </p:sp>
      <p:pic>
        <p:nvPicPr>
          <p:cNvPr id="82" name="Image 81">
            <a:extLst>
              <a:ext uri="{FF2B5EF4-FFF2-40B4-BE49-F238E27FC236}">
                <a16:creationId xmlns:a16="http://schemas.microsoft.com/office/drawing/2014/main" id="{363EA042-9DD2-45E5-AB39-6B6CAB8E6D3D}"/>
              </a:ext>
            </a:extLst>
          </p:cNvPr>
          <p:cNvPicPr>
            <a:picLocks noChangeAspect="1"/>
          </p:cNvPicPr>
          <p:nvPr/>
        </p:nvPicPr>
        <p:blipFill rotWithShape="1">
          <a:blip r:embed="rId3"/>
          <a:srcRect l="5868" t="9797" r="7522" b="10962"/>
          <a:stretch/>
        </p:blipFill>
        <p:spPr>
          <a:xfrm>
            <a:off x="7214233" y="3521119"/>
            <a:ext cx="4465467" cy="1714529"/>
          </a:xfrm>
          <a:prstGeom prst="rect">
            <a:avLst/>
          </a:prstGeom>
        </p:spPr>
      </p:pic>
      <p:grpSp>
        <p:nvGrpSpPr>
          <p:cNvPr id="83" name="Group 26">
            <a:extLst>
              <a:ext uri="{FF2B5EF4-FFF2-40B4-BE49-F238E27FC236}">
                <a16:creationId xmlns:a16="http://schemas.microsoft.com/office/drawing/2014/main" id="{91896402-EDA5-4543-A591-8B143D3C77A4}"/>
              </a:ext>
            </a:extLst>
          </p:cNvPr>
          <p:cNvGrpSpPr/>
          <p:nvPr/>
        </p:nvGrpSpPr>
        <p:grpSpPr>
          <a:xfrm>
            <a:off x="7143650" y="737320"/>
            <a:ext cx="113705" cy="903883"/>
            <a:chOff x="0" y="0"/>
            <a:chExt cx="227410" cy="1807765"/>
          </a:xfrm>
          <a:solidFill>
            <a:srgbClr val="206A5D"/>
          </a:solidFill>
        </p:grpSpPr>
        <p:sp>
          <p:nvSpPr>
            <p:cNvPr id="84" name="Freeform 27">
              <a:extLst>
                <a:ext uri="{FF2B5EF4-FFF2-40B4-BE49-F238E27FC236}">
                  <a16:creationId xmlns:a16="http://schemas.microsoft.com/office/drawing/2014/main" id="{DEB472F3-8549-4611-9977-6DEF89FEB6D5}"/>
                </a:ext>
              </a:extLst>
            </p:cNvPr>
            <p:cNvSpPr/>
            <p:nvPr/>
          </p:nvSpPr>
          <p:spPr>
            <a:xfrm>
              <a:off x="0" y="0"/>
              <a:ext cx="227330" cy="1807718"/>
            </a:xfrm>
            <a:custGeom>
              <a:avLst/>
              <a:gdLst/>
              <a:ahLst/>
              <a:cxnLst/>
              <a:rect l="l" t="t" r="r" b="b"/>
              <a:pathLst>
                <a:path w="227330" h="1807718">
                  <a:moveTo>
                    <a:pt x="0" y="113665"/>
                  </a:moveTo>
                  <a:cubicBezTo>
                    <a:pt x="0" y="50927"/>
                    <a:pt x="50927" y="0"/>
                    <a:pt x="113665" y="0"/>
                  </a:cubicBezTo>
                  <a:cubicBezTo>
                    <a:pt x="176403" y="0"/>
                    <a:pt x="227330" y="50927"/>
                    <a:pt x="227330" y="113665"/>
                  </a:cubicBezTo>
                  <a:lnTo>
                    <a:pt x="227330" y="1694053"/>
                  </a:lnTo>
                  <a:cubicBezTo>
                    <a:pt x="227330" y="1756791"/>
                    <a:pt x="176403" y="1807718"/>
                    <a:pt x="113665" y="1807718"/>
                  </a:cubicBezTo>
                  <a:cubicBezTo>
                    <a:pt x="50927" y="1807718"/>
                    <a:pt x="0" y="1756918"/>
                    <a:pt x="0" y="1694053"/>
                  </a:cubicBezTo>
                  <a:close/>
                </a:path>
              </a:pathLst>
            </a:custGeom>
            <a:grpFill/>
          </p:spPr>
        </p:sp>
      </p:grpSp>
      <p:grpSp>
        <p:nvGrpSpPr>
          <p:cNvPr id="85" name="Group 28">
            <a:extLst>
              <a:ext uri="{FF2B5EF4-FFF2-40B4-BE49-F238E27FC236}">
                <a16:creationId xmlns:a16="http://schemas.microsoft.com/office/drawing/2014/main" id="{0E118CD7-C368-49F9-8F2C-00EC1F2C923F}"/>
              </a:ext>
            </a:extLst>
          </p:cNvPr>
          <p:cNvGrpSpPr/>
          <p:nvPr/>
        </p:nvGrpSpPr>
        <p:grpSpPr>
          <a:xfrm>
            <a:off x="7484764" y="737320"/>
            <a:ext cx="1895574" cy="236934"/>
            <a:chOff x="0" y="0"/>
            <a:chExt cx="3791148" cy="473868"/>
          </a:xfrm>
        </p:grpSpPr>
        <p:sp>
          <p:nvSpPr>
            <p:cNvPr id="86" name="Freeform 29">
              <a:extLst>
                <a:ext uri="{FF2B5EF4-FFF2-40B4-BE49-F238E27FC236}">
                  <a16:creationId xmlns:a16="http://schemas.microsoft.com/office/drawing/2014/main" id="{17619632-8104-436E-AD0E-4EAC005B2838}"/>
                </a:ext>
              </a:extLst>
            </p:cNvPr>
            <p:cNvSpPr/>
            <p:nvPr/>
          </p:nvSpPr>
          <p:spPr>
            <a:xfrm>
              <a:off x="0" y="0"/>
              <a:ext cx="3791148" cy="473868"/>
            </a:xfrm>
            <a:custGeom>
              <a:avLst/>
              <a:gdLst/>
              <a:ahLst/>
              <a:cxnLst/>
              <a:rect l="l" t="t" r="r" b="b"/>
              <a:pathLst>
                <a:path w="3791148" h="473868">
                  <a:moveTo>
                    <a:pt x="0" y="0"/>
                  </a:moveTo>
                  <a:lnTo>
                    <a:pt x="3791148" y="0"/>
                  </a:lnTo>
                  <a:lnTo>
                    <a:pt x="3791148" y="473868"/>
                  </a:lnTo>
                  <a:lnTo>
                    <a:pt x="0" y="473868"/>
                  </a:lnTo>
                  <a:close/>
                </a:path>
              </a:pathLst>
            </a:custGeom>
            <a:solidFill>
              <a:srgbClr val="000000">
                <a:alpha val="0"/>
              </a:srgbClr>
            </a:solidFill>
          </p:spPr>
        </p:sp>
        <p:sp>
          <p:nvSpPr>
            <p:cNvPr id="87" name="TextBox 30">
              <a:extLst>
                <a:ext uri="{FF2B5EF4-FFF2-40B4-BE49-F238E27FC236}">
                  <a16:creationId xmlns:a16="http://schemas.microsoft.com/office/drawing/2014/main" id="{48309684-1AB3-4124-B8F7-2F1BA12A7389}"/>
                </a:ext>
              </a:extLst>
            </p:cNvPr>
            <p:cNvSpPr txBox="1"/>
            <p:nvPr/>
          </p:nvSpPr>
          <p:spPr>
            <a:xfrm>
              <a:off x="0" y="-9525"/>
              <a:ext cx="3791148" cy="483393"/>
            </a:xfrm>
            <a:prstGeom prst="rect">
              <a:avLst/>
            </a:prstGeom>
          </p:spPr>
          <p:txBody>
            <a:bodyPr lIns="0" tIns="0" rIns="0" bIns="0" rtlCol="0" anchor="t"/>
            <a:lstStyle/>
            <a:p>
              <a:pPr>
                <a:lnSpc>
                  <a:spcPts val="1833"/>
                </a:lnSpc>
              </a:pPr>
              <a:r>
                <a:rPr lang="en-US" sz="1458" b="1">
                  <a:solidFill>
                    <a:srgbClr val="405449"/>
                  </a:solidFill>
                  <a:latin typeface="Fraunces Bold"/>
                  <a:ea typeface="Fraunces Bold"/>
                  <a:cs typeface="Fraunces Bold"/>
                  <a:sym typeface="Fraunces Bold"/>
                </a:rPr>
                <a:t>Pourquoi ?</a:t>
              </a:r>
            </a:p>
          </p:txBody>
        </p:sp>
      </p:grpSp>
      <p:sp>
        <p:nvSpPr>
          <p:cNvPr id="90" name="Rectangle 89">
            <a:extLst>
              <a:ext uri="{FF2B5EF4-FFF2-40B4-BE49-F238E27FC236}">
                <a16:creationId xmlns:a16="http://schemas.microsoft.com/office/drawing/2014/main" id="{F3D9A6C0-29F1-4E1C-8F49-0C9A414CBCB0}"/>
              </a:ext>
            </a:extLst>
          </p:cNvPr>
          <p:cNvSpPr/>
          <p:nvPr/>
        </p:nvSpPr>
        <p:spPr>
          <a:xfrm>
            <a:off x="7214233" y="985525"/>
            <a:ext cx="4612700" cy="1569660"/>
          </a:xfrm>
          <a:prstGeom prst="rect">
            <a:avLst/>
          </a:prstGeom>
        </p:spPr>
        <p:txBody>
          <a:bodyPr wrap="square">
            <a:spAutoFit/>
          </a:bodyPr>
          <a:lstStyle/>
          <a:p>
            <a:pPr marL="171450" indent="-171450">
              <a:buFont typeface="Arial" panose="020B0604020202020204" pitchFamily="34" charset="0"/>
              <a:buChar char="•"/>
            </a:pPr>
            <a:r>
              <a:rPr lang="fr-FR" sz="1200" dirty="0"/>
              <a:t>Permet de stocker séparément les informations des livres et des auteurs.</a:t>
            </a:r>
          </a:p>
          <a:p>
            <a:pPr marL="171450" indent="-171450">
              <a:buFont typeface="Arial" panose="020B0604020202020204" pitchFamily="34" charset="0"/>
              <a:buChar char="•"/>
            </a:pPr>
            <a:endParaRPr lang="fr-FR" sz="1200" dirty="0"/>
          </a:p>
          <a:p>
            <a:pPr marL="171450" indent="-171450">
              <a:buFont typeface="Arial" panose="020B0604020202020204" pitchFamily="34" charset="0"/>
              <a:buChar char="•"/>
            </a:pPr>
            <a:r>
              <a:rPr lang="fr-FR" sz="1200" dirty="0"/>
              <a:t>Évite la duplication des données, car un auteur peut être lié à plusieurs livres sans répéter ses informations.</a:t>
            </a:r>
          </a:p>
          <a:p>
            <a:pPr marL="171450" indent="-171450">
              <a:buFont typeface="Arial" panose="020B0604020202020204" pitchFamily="34" charset="0"/>
              <a:buChar char="•"/>
            </a:pPr>
            <a:endParaRPr lang="fr-FR" sz="1200" dirty="0"/>
          </a:p>
          <a:p>
            <a:pPr marL="171450" indent="-171450">
              <a:buFont typeface="Arial" panose="020B0604020202020204" pitchFamily="34" charset="0"/>
              <a:buChar char="•"/>
            </a:pPr>
            <a:r>
              <a:rPr lang="fr-FR" sz="1200" dirty="0"/>
              <a:t>Facilite les mises à jour : si un auteur change de nom, il suffit de modifier un seul document au lieu de plusieurs.</a:t>
            </a: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17271"/>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grpSp>
        <p:nvGrpSpPr>
          <p:cNvPr id="45" name="Group 7">
            <a:extLst>
              <a:ext uri="{FF2B5EF4-FFF2-40B4-BE49-F238E27FC236}">
                <a16:creationId xmlns:a16="http://schemas.microsoft.com/office/drawing/2014/main" id="{25A90C95-6133-46E9-9A14-EEE42F6337D0}"/>
              </a:ext>
            </a:extLst>
          </p:cNvPr>
          <p:cNvGrpSpPr/>
          <p:nvPr/>
        </p:nvGrpSpPr>
        <p:grpSpPr>
          <a:xfrm>
            <a:off x="304800" y="330200"/>
            <a:ext cx="4719961" cy="401807"/>
            <a:chOff x="0" y="0"/>
            <a:chExt cx="9439921" cy="803614"/>
          </a:xfrm>
        </p:grpSpPr>
        <p:sp>
          <p:nvSpPr>
            <p:cNvPr id="46" name="Freeform 8">
              <a:extLst>
                <a:ext uri="{FF2B5EF4-FFF2-40B4-BE49-F238E27FC236}">
                  <a16:creationId xmlns:a16="http://schemas.microsoft.com/office/drawing/2014/main" id="{398CE28A-4636-42CF-BC08-CD169A98582C}"/>
                </a:ext>
              </a:extLst>
            </p:cNvPr>
            <p:cNvSpPr/>
            <p:nvPr/>
          </p:nvSpPr>
          <p:spPr>
            <a:xfrm>
              <a:off x="0" y="0"/>
              <a:ext cx="7032625" cy="590550"/>
            </a:xfrm>
            <a:custGeom>
              <a:avLst/>
              <a:gdLst/>
              <a:ahLst/>
              <a:cxnLst/>
              <a:rect l="l" t="t" r="r" b="b"/>
              <a:pathLst>
                <a:path w="7032625" h="590550">
                  <a:moveTo>
                    <a:pt x="0" y="0"/>
                  </a:moveTo>
                  <a:lnTo>
                    <a:pt x="7032625" y="0"/>
                  </a:lnTo>
                  <a:lnTo>
                    <a:pt x="7032625" y="590550"/>
                  </a:lnTo>
                  <a:lnTo>
                    <a:pt x="0" y="590550"/>
                  </a:lnTo>
                  <a:close/>
                </a:path>
              </a:pathLst>
            </a:custGeom>
            <a:solidFill>
              <a:srgbClr val="000000">
                <a:alpha val="0"/>
              </a:srgbClr>
            </a:solidFill>
          </p:spPr>
        </p:sp>
        <p:sp>
          <p:nvSpPr>
            <p:cNvPr id="47" name="TextBox 9">
              <a:extLst>
                <a:ext uri="{FF2B5EF4-FFF2-40B4-BE49-F238E27FC236}">
                  <a16:creationId xmlns:a16="http://schemas.microsoft.com/office/drawing/2014/main" id="{AB3C961D-8FCC-4393-B174-D61CA7D882DC}"/>
                </a:ext>
              </a:extLst>
            </p:cNvPr>
            <p:cNvSpPr txBox="1"/>
            <p:nvPr/>
          </p:nvSpPr>
          <p:spPr>
            <a:xfrm>
              <a:off x="408376" y="203538"/>
              <a:ext cx="9031545" cy="600076"/>
            </a:xfrm>
            <a:prstGeom prst="rect">
              <a:avLst/>
            </a:prstGeom>
          </p:spPr>
          <p:txBody>
            <a:bodyPr lIns="0" tIns="0" rIns="0" bIns="0" rtlCol="0" anchor="t"/>
            <a:lstStyle/>
            <a:p>
              <a:pPr>
                <a:lnSpc>
                  <a:spcPts val="2291"/>
                </a:lnSpc>
              </a:pPr>
              <a:r>
                <a:rPr lang="en-US" sz="2500" b="1" dirty="0">
                  <a:solidFill>
                    <a:srgbClr val="206A5D"/>
                  </a:solidFill>
                  <a:latin typeface="Fraunces Bold"/>
                  <a:ea typeface="Fraunces Bold"/>
                  <a:cs typeface="Fraunces Bold"/>
                  <a:sym typeface="Fraunces Bold"/>
                </a:rPr>
                <a:t>Relation Many-to-Many (N:N)</a:t>
              </a:r>
            </a:p>
          </p:txBody>
        </p:sp>
      </p:grpSp>
      <p:sp>
        <p:nvSpPr>
          <p:cNvPr id="79" name="Freeform 21">
            <a:extLst>
              <a:ext uri="{FF2B5EF4-FFF2-40B4-BE49-F238E27FC236}">
                <a16:creationId xmlns:a16="http://schemas.microsoft.com/office/drawing/2014/main" id="{F7E114E6-E27C-468D-B651-B67190BAF17E}"/>
              </a:ext>
            </a:extLst>
          </p:cNvPr>
          <p:cNvSpPr/>
          <p:nvPr/>
        </p:nvSpPr>
        <p:spPr>
          <a:xfrm>
            <a:off x="812120" y="834230"/>
            <a:ext cx="1895574" cy="236934"/>
          </a:xfrm>
          <a:custGeom>
            <a:avLst/>
            <a:gdLst/>
            <a:ahLst/>
            <a:cxnLst/>
            <a:rect l="l" t="t" r="r" b="b"/>
            <a:pathLst>
              <a:path w="3791148" h="473868">
                <a:moveTo>
                  <a:pt x="0" y="0"/>
                </a:moveTo>
                <a:lnTo>
                  <a:pt x="3791148" y="0"/>
                </a:lnTo>
                <a:lnTo>
                  <a:pt x="3791148" y="473868"/>
                </a:lnTo>
                <a:lnTo>
                  <a:pt x="0" y="473868"/>
                </a:lnTo>
                <a:close/>
              </a:path>
            </a:pathLst>
          </a:custGeom>
          <a:solidFill>
            <a:srgbClr val="000000">
              <a:alpha val="0"/>
            </a:srgbClr>
          </a:solidFill>
        </p:spPr>
      </p:sp>
      <p:grpSp>
        <p:nvGrpSpPr>
          <p:cNvPr id="83" name="Group 26">
            <a:extLst>
              <a:ext uri="{FF2B5EF4-FFF2-40B4-BE49-F238E27FC236}">
                <a16:creationId xmlns:a16="http://schemas.microsoft.com/office/drawing/2014/main" id="{91896402-EDA5-4543-A591-8B143D3C77A4}"/>
              </a:ext>
            </a:extLst>
          </p:cNvPr>
          <p:cNvGrpSpPr/>
          <p:nvPr/>
        </p:nvGrpSpPr>
        <p:grpSpPr>
          <a:xfrm>
            <a:off x="7196918" y="2539488"/>
            <a:ext cx="113705" cy="903883"/>
            <a:chOff x="0" y="0"/>
            <a:chExt cx="227410" cy="1807765"/>
          </a:xfrm>
          <a:solidFill>
            <a:srgbClr val="206A5D"/>
          </a:solidFill>
        </p:grpSpPr>
        <p:sp>
          <p:nvSpPr>
            <p:cNvPr id="84" name="Freeform 27">
              <a:extLst>
                <a:ext uri="{FF2B5EF4-FFF2-40B4-BE49-F238E27FC236}">
                  <a16:creationId xmlns:a16="http://schemas.microsoft.com/office/drawing/2014/main" id="{DEB472F3-8549-4611-9977-6DEF89FEB6D5}"/>
                </a:ext>
              </a:extLst>
            </p:cNvPr>
            <p:cNvSpPr/>
            <p:nvPr/>
          </p:nvSpPr>
          <p:spPr>
            <a:xfrm>
              <a:off x="0" y="0"/>
              <a:ext cx="227330" cy="1807718"/>
            </a:xfrm>
            <a:custGeom>
              <a:avLst/>
              <a:gdLst/>
              <a:ahLst/>
              <a:cxnLst/>
              <a:rect l="l" t="t" r="r" b="b"/>
              <a:pathLst>
                <a:path w="227330" h="1807718">
                  <a:moveTo>
                    <a:pt x="0" y="113665"/>
                  </a:moveTo>
                  <a:cubicBezTo>
                    <a:pt x="0" y="50927"/>
                    <a:pt x="50927" y="0"/>
                    <a:pt x="113665" y="0"/>
                  </a:cubicBezTo>
                  <a:cubicBezTo>
                    <a:pt x="176403" y="0"/>
                    <a:pt x="227330" y="50927"/>
                    <a:pt x="227330" y="113665"/>
                  </a:cubicBezTo>
                  <a:lnTo>
                    <a:pt x="227330" y="1694053"/>
                  </a:lnTo>
                  <a:cubicBezTo>
                    <a:pt x="227330" y="1756791"/>
                    <a:pt x="176403" y="1807718"/>
                    <a:pt x="113665" y="1807718"/>
                  </a:cubicBezTo>
                  <a:cubicBezTo>
                    <a:pt x="50927" y="1807718"/>
                    <a:pt x="0" y="1756918"/>
                    <a:pt x="0" y="1694053"/>
                  </a:cubicBezTo>
                  <a:close/>
                </a:path>
              </a:pathLst>
            </a:custGeom>
            <a:grpFill/>
          </p:spPr>
        </p:sp>
      </p:grpSp>
      <p:grpSp>
        <p:nvGrpSpPr>
          <p:cNvPr id="85" name="Group 28">
            <a:extLst>
              <a:ext uri="{FF2B5EF4-FFF2-40B4-BE49-F238E27FC236}">
                <a16:creationId xmlns:a16="http://schemas.microsoft.com/office/drawing/2014/main" id="{0E118CD7-C368-49F9-8F2C-00EC1F2C923F}"/>
              </a:ext>
            </a:extLst>
          </p:cNvPr>
          <p:cNvGrpSpPr/>
          <p:nvPr/>
        </p:nvGrpSpPr>
        <p:grpSpPr>
          <a:xfrm>
            <a:off x="7538032" y="2534726"/>
            <a:ext cx="3639404" cy="241697"/>
            <a:chOff x="0" y="-9524"/>
            <a:chExt cx="7278808" cy="483394"/>
          </a:xfrm>
        </p:grpSpPr>
        <p:sp>
          <p:nvSpPr>
            <p:cNvPr id="86" name="Freeform 29">
              <a:extLst>
                <a:ext uri="{FF2B5EF4-FFF2-40B4-BE49-F238E27FC236}">
                  <a16:creationId xmlns:a16="http://schemas.microsoft.com/office/drawing/2014/main" id="{17619632-8104-436E-AD0E-4EAC005B2838}"/>
                </a:ext>
              </a:extLst>
            </p:cNvPr>
            <p:cNvSpPr/>
            <p:nvPr/>
          </p:nvSpPr>
          <p:spPr>
            <a:xfrm>
              <a:off x="0" y="0"/>
              <a:ext cx="3791148" cy="473868"/>
            </a:xfrm>
            <a:custGeom>
              <a:avLst/>
              <a:gdLst/>
              <a:ahLst/>
              <a:cxnLst/>
              <a:rect l="l" t="t" r="r" b="b"/>
              <a:pathLst>
                <a:path w="3791148" h="473868">
                  <a:moveTo>
                    <a:pt x="0" y="0"/>
                  </a:moveTo>
                  <a:lnTo>
                    <a:pt x="3791148" y="0"/>
                  </a:lnTo>
                  <a:lnTo>
                    <a:pt x="3791148" y="473868"/>
                  </a:lnTo>
                  <a:lnTo>
                    <a:pt x="0" y="473868"/>
                  </a:lnTo>
                  <a:close/>
                </a:path>
              </a:pathLst>
            </a:custGeom>
            <a:solidFill>
              <a:srgbClr val="000000">
                <a:alpha val="0"/>
              </a:srgbClr>
            </a:solidFill>
          </p:spPr>
        </p:sp>
        <p:sp>
          <p:nvSpPr>
            <p:cNvPr id="87" name="TextBox 30">
              <a:extLst>
                <a:ext uri="{FF2B5EF4-FFF2-40B4-BE49-F238E27FC236}">
                  <a16:creationId xmlns:a16="http://schemas.microsoft.com/office/drawing/2014/main" id="{48309684-1AB3-4124-B8F7-2F1BA12A7389}"/>
                </a:ext>
              </a:extLst>
            </p:cNvPr>
            <p:cNvSpPr txBox="1"/>
            <p:nvPr/>
          </p:nvSpPr>
          <p:spPr>
            <a:xfrm>
              <a:off x="0" y="-9524"/>
              <a:ext cx="7278808" cy="483394"/>
            </a:xfrm>
            <a:prstGeom prst="rect">
              <a:avLst/>
            </a:prstGeom>
          </p:spPr>
          <p:txBody>
            <a:bodyPr lIns="0" tIns="0" rIns="0" bIns="0" rtlCol="0" anchor="t"/>
            <a:lstStyle/>
            <a:p>
              <a:pPr>
                <a:lnSpc>
                  <a:spcPts val="1833"/>
                </a:lnSpc>
              </a:pPr>
              <a:r>
                <a:rPr lang="en-US" sz="1458" b="1" dirty="0" err="1">
                  <a:solidFill>
                    <a:srgbClr val="405449"/>
                  </a:solidFill>
                  <a:latin typeface="Fraunces Bold"/>
                  <a:ea typeface="Fraunces Bold"/>
                  <a:cs typeface="Fraunces Bold"/>
                  <a:sym typeface="Fraunces Bold"/>
                </a:rPr>
                <a:t>Pourquoi</a:t>
              </a:r>
              <a:r>
                <a:rPr lang="en-US" sz="1458" b="1" dirty="0">
                  <a:solidFill>
                    <a:srgbClr val="405449"/>
                  </a:solidFill>
                  <a:latin typeface="Fraunces Bold"/>
                  <a:ea typeface="Fraunces Bold"/>
                  <a:cs typeface="Fraunces Bold"/>
                  <a:sym typeface="Fraunces Bold"/>
                </a:rPr>
                <a:t> </a:t>
              </a:r>
              <a:r>
                <a:rPr lang="en-US" sz="1458" b="1" dirty="0" err="1">
                  <a:solidFill>
                    <a:srgbClr val="405449"/>
                  </a:solidFill>
                  <a:latin typeface="Fraunces Bold"/>
                  <a:ea typeface="Fraunces Bold"/>
                  <a:cs typeface="Fraunces Bold"/>
                  <a:sym typeface="Fraunces Bold"/>
                </a:rPr>
                <a:t>une</a:t>
              </a:r>
              <a:r>
                <a:rPr lang="en-US" sz="1458" b="1" dirty="0">
                  <a:solidFill>
                    <a:srgbClr val="405449"/>
                  </a:solidFill>
                  <a:latin typeface="Fraunces Bold"/>
                  <a:ea typeface="Fraunces Bold"/>
                  <a:cs typeface="Fraunces Bold"/>
                  <a:sym typeface="Fraunces Bold"/>
                </a:rPr>
                <a:t> collection </a:t>
              </a:r>
              <a:r>
                <a:rPr lang="en-US" sz="1458" b="1" dirty="0" err="1">
                  <a:solidFill>
                    <a:srgbClr val="405449"/>
                  </a:solidFill>
                  <a:latin typeface="Fraunces Bold"/>
                  <a:ea typeface="Fraunces Bold"/>
                  <a:cs typeface="Fraunces Bold"/>
                  <a:sym typeface="Fraunces Bold"/>
                </a:rPr>
                <a:t>intermédiaire</a:t>
              </a:r>
              <a:r>
                <a:rPr lang="en-US" sz="1458" b="1" dirty="0">
                  <a:solidFill>
                    <a:srgbClr val="405449"/>
                  </a:solidFill>
                  <a:latin typeface="Fraunces Bold"/>
                  <a:ea typeface="Fraunces Bold"/>
                  <a:cs typeface="Fraunces Bold"/>
                  <a:sym typeface="Fraunces Bold"/>
                </a:rPr>
                <a:t>  ?</a:t>
              </a:r>
            </a:p>
          </p:txBody>
        </p:sp>
      </p:grpSp>
      <p:grpSp>
        <p:nvGrpSpPr>
          <p:cNvPr id="71" name="Group 9">
            <a:extLst>
              <a:ext uri="{FF2B5EF4-FFF2-40B4-BE49-F238E27FC236}">
                <a16:creationId xmlns:a16="http://schemas.microsoft.com/office/drawing/2014/main" id="{F1F8078E-964B-4A11-8F74-B498600045B3}"/>
              </a:ext>
            </a:extLst>
          </p:cNvPr>
          <p:cNvGrpSpPr/>
          <p:nvPr/>
        </p:nvGrpSpPr>
        <p:grpSpPr>
          <a:xfrm>
            <a:off x="304800" y="846705"/>
            <a:ext cx="4891772" cy="245463"/>
            <a:chOff x="0" y="-81510"/>
            <a:chExt cx="9783542" cy="490927"/>
          </a:xfrm>
        </p:grpSpPr>
        <p:sp>
          <p:nvSpPr>
            <p:cNvPr id="74" name="Freeform 10">
              <a:extLst>
                <a:ext uri="{FF2B5EF4-FFF2-40B4-BE49-F238E27FC236}">
                  <a16:creationId xmlns:a16="http://schemas.microsoft.com/office/drawing/2014/main" id="{698E563D-9374-48A8-8D22-BB6B237D43E0}"/>
                </a:ext>
              </a:extLst>
            </p:cNvPr>
            <p:cNvSpPr/>
            <p:nvPr/>
          </p:nvSpPr>
          <p:spPr>
            <a:xfrm>
              <a:off x="0" y="0"/>
              <a:ext cx="5196880" cy="295275"/>
            </a:xfrm>
            <a:custGeom>
              <a:avLst/>
              <a:gdLst/>
              <a:ahLst/>
              <a:cxnLst/>
              <a:rect l="l" t="t" r="r" b="b"/>
              <a:pathLst>
                <a:path w="5196880" h="295275">
                  <a:moveTo>
                    <a:pt x="0" y="0"/>
                  </a:moveTo>
                  <a:lnTo>
                    <a:pt x="5196880" y="0"/>
                  </a:lnTo>
                  <a:lnTo>
                    <a:pt x="5196880" y="295275"/>
                  </a:lnTo>
                  <a:lnTo>
                    <a:pt x="0" y="295275"/>
                  </a:lnTo>
                  <a:close/>
                </a:path>
              </a:pathLst>
            </a:custGeom>
            <a:solidFill>
              <a:srgbClr val="000000">
                <a:alpha val="0"/>
              </a:srgbClr>
            </a:solidFill>
          </p:spPr>
        </p:sp>
        <p:sp>
          <p:nvSpPr>
            <p:cNvPr id="75" name="TextBox 11">
              <a:extLst>
                <a:ext uri="{FF2B5EF4-FFF2-40B4-BE49-F238E27FC236}">
                  <a16:creationId xmlns:a16="http://schemas.microsoft.com/office/drawing/2014/main" id="{E08376AA-E72D-49E8-B185-39CB994EE604}"/>
                </a:ext>
              </a:extLst>
            </p:cNvPr>
            <p:cNvSpPr txBox="1"/>
            <p:nvPr/>
          </p:nvSpPr>
          <p:spPr>
            <a:xfrm>
              <a:off x="1738382" y="-81510"/>
              <a:ext cx="8045160" cy="490927"/>
            </a:xfrm>
            <a:prstGeom prst="rect">
              <a:avLst/>
            </a:prstGeom>
          </p:spPr>
          <p:txBody>
            <a:bodyPr lIns="0" tIns="0" rIns="0" bIns="0" rtlCol="0" anchor="t"/>
            <a:lstStyle/>
            <a:p>
              <a:pPr>
                <a:lnSpc>
                  <a:spcPts val="1125"/>
                </a:lnSpc>
              </a:pPr>
              <a:r>
                <a:rPr lang="en-US" sz="1417" b="1" dirty="0" err="1">
                  <a:solidFill>
                    <a:srgbClr val="405449"/>
                  </a:solidFill>
                  <a:latin typeface="Fraunces Bold"/>
                  <a:ea typeface="Fraunces Bold"/>
                  <a:cs typeface="Fraunces Bold"/>
                  <a:sym typeface="Fraunces Bold"/>
                </a:rPr>
                <a:t>Approche</a:t>
              </a:r>
              <a:r>
                <a:rPr lang="en-US" sz="1417" b="1" dirty="0">
                  <a:solidFill>
                    <a:srgbClr val="405449"/>
                  </a:solidFill>
                  <a:latin typeface="Fraunces Bold"/>
                  <a:ea typeface="Fraunces Bold"/>
                  <a:cs typeface="Fraunces Bold"/>
                  <a:sym typeface="Fraunces Bold"/>
                </a:rPr>
                <a:t> avec </a:t>
              </a:r>
              <a:r>
                <a:rPr lang="en-US" sz="1417" b="1" dirty="0" err="1">
                  <a:solidFill>
                    <a:srgbClr val="405449"/>
                  </a:solidFill>
                  <a:latin typeface="Fraunces Bold"/>
                  <a:ea typeface="Fraunces Bold"/>
                  <a:cs typeface="Fraunces Bold"/>
                  <a:sym typeface="Fraunces Bold"/>
                </a:rPr>
                <a:t>une</a:t>
              </a:r>
              <a:r>
                <a:rPr lang="en-US" sz="1417" b="1" dirty="0">
                  <a:solidFill>
                    <a:srgbClr val="405449"/>
                  </a:solidFill>
                  <a:latin typeface="Fraunces Bold"/>
                  <a:ea typeface="Fraunces Bold"/>
                  <a:cs typeface="Fraunces Bold"/>
                  <a:sym typeface="Fraunces Bold"/>
                </a:rPr>
                <a:t> collection </a:t>
              </a:r>
              <a:r>
                <a:rPr lang="en-US" sz="1417" b="1" dirty="0" err="1">
                  <a:solidFill>
                    <a:srgbClr val="405449"/>
                  </a:solidFill>
                  <a:latin typeface="Fraunces Bold"/>
                  <a:ea typeface="Fraunces Bold"/>
                  <a:cs typeface="Fraunces Bold"/>
                  <a:sym typeface="Fraunces Bold"/>
                </a:rPr>
                <a:t>intermédiaire</a:t>
              </a:r>
              <a:endParaRPr lang="en-US" sz="1417" b="1" dirty="0">
                <a:solidFill>
                  <a:srgbClr val="405449"/>
                </a:solidFill>
                <a:latin typeface="Fraunces Bold"/>
                <a:ea typeface="Fraunces Bold"/>
                <a:cs typeface="Fraunces Bold"/>
                <a:sym typeface="Fraunces Bold"/>
              </a:endParaRPr>
            </a:p>
          </p:txBody>
        </p:sp>
      </p:grpSp>
      <p:grpSp>
        <p:nvGrpSpPr>
          <p:cNvPr id="88" name="Group 12">
            <a:extLst>
              <a:ext uri="{FF2B5EF4-FFF2-40B4-BE49-F238E27FC236}">
                <a16:creationId xmlns:a16="http://schemas.microsoft.com/office/drawing/2014/main" id="{DC88776D-3D0F-4B25-B2A6-CE1EDDEEC799}"/>
              </a:ext>
            </a:extLst>
          </p:cNvPr>
          <p:cNvGrpSpPr/>
          <p:nvPr/>
        </p:nvGrpSpPr>
        <p:grpSpPr>
          <a:xfrm>
            <a:off x="465575" y="1188262"/>
            <a:ext cx="6344444" cy="151209"/>
            <a:chOff x="0" y="0"/>
            <a:chExt cx="12688888" cy="302418"/>
          </a:xfrm>
        </p:grpSpPr>
        <p:sp>
          <p:nvSpPr>
            <p:cNvPr id="89" name="Freeform 13">
              <a:extLst>
                <a:ext uri="{FF2B5EF4-FFF2-40B4-BE49-F238E27FC236}">
                  <a16:creationId xmlns:a16="http://schemas.microsoft.com/office/drawing/2014/main" id="{D2E2EE02-41C1-4D18-ABA7-E732007DC382}"/>
                </a:ext>
              </a:extLst>
            </p:cNvPr>
            <p:cNvSpPr/>
            <p:nvPr/>
          </p:nvSpPr>
          <p:spPr>
            <a:xfrm>
              <a:off x="0" y="0"/>
              <a:ext cx="12688888" cy="302418"/>
            </a:xfrm>
            <a:custGeom>
              <a:avLst/>
              <a:gdLst/>
              <a:ahLst/>
              <a:cxnLst/>
              <a:rect l="l" t="t" r="r" b="b"/>
              <a:pathLst>
                <a:path w="12688888" h="302418">
                  <a:moveTo>
                    <a:pt x="0" y="0"/>
                  </a:moveTo>
                  <a:lnTo>
                    <a:pt x="12688888" y="0"/>
                  </a:lnTo>
                  <a:lnTo>
                    <a:pt x="12688888" y="302418"/>
                  </a:lnTo>
                  <a:lnTo>
                    <a:pt x="0" y="302418"/>
                  </a:lnTo>
                  <a:close/>
                </a:path>
              </a:pathLst>
            </a:custGeom>
            <a:solidFill>
              <a:srgbClr val="000000">
                <a:alpha val="0"/>
              </a:srgbClr>
            </a:solidFill>
          </p:spPr>
        </p:sp>
        <p:sp>
          <p:nvSpPr>
            <p:cNvPr id="91" name="TextBox 14">
              <a:extLst>
                <a:ext uri="{FF2B5EF4-FFF2-40B4-BE49-F238E27FC236}">
                  <a16:creationId xmlns:a16="http://schemas.microsoft.com/office/drawing/2014/main" id="{024BFC64-B081-46BC-A029-BAC6978DE8E8}"/>
                </a:ext>
              </a:extLst>
            </p:cNvPr>
            <p:cNvSpPr txBox="1"/>
            <p:nvPr/>
          </p:nvSpPr>
          <p:spPr>
            <a:xfrm>
              <a:off x="0" y="0"/>
              <a:ext cx="12688888" cy="302418"/>
            </a:xfrm>
            <a:prstGeom prst="rect">
              <a:avLst/>
            </a:prstGeom>
          </p:spPr>
          <p:txBody>
            <a:bodyPr lIns="0" tIns="0" rIns="0" bIns="0" rtlCol="0" anchor="t"/>
            <a:lstStyle/>
            <a:p>
              <a:pPr>
                <a:lnSpc>
                  <a:spcPts val="1167"/>
                </a:lnSpc>
              </a:pPr>
              <a:r>
                <a:rPr lang="en-US" sz="1083">
                  <a:solidFill>
                    <a:srgbClr val="405449"/>
                  </a:solidFill>
                  <a:latin typeface="Arimo"/>
                  <a:ea typeface="Arimo"/>
                  <a:cs typeface="Arimo"/>
                  <a:sym typeface="Arimo"/>
                </a:rPr>
                <a:t>Collection livres</a:t>
              </a:r>
            </a:p>
          </p:txBody>
        </p:sp>
      </p:grpSp>
      <p:grpSp>
        <p:nvGrpSpPr>
          <p:cNvPr id="92" name="Group 15">
            <a:extLst>
              <a:ext uri="{FF2B5EF4-FFF2-40B4-BE49-F238E27FC236}">
                <a16:creationId xmlns:a16="http://schemas.microsoft.com/office/drawing/2014/main" id="{06C83255-E0F4-446F-A0B1-9025717D77B3}"/>
              </a:ext>
            </a:extLst>
          </p:cNvPr>
          <p:cNvGrpSpPr/>
          <p:nvPr/>
        </p:nvGrpSpPr>
        <p:grpSpPr>
          <a:xfrm>
            <a:off x="465575" y="1445735"/>
            <a:ext cx="6344444" cy="897731"/>
            <a:chOff x="0" y="0"/>
            <a:chExt cx="12688888" cy="1795463"/>
          </a:xfrm>
        </p:grpSpPr>
        <p:sp>
          <p:nvSpPr>
            <p:cNvPr id="93" name="Freeform 16">
              <a:extLst>
                <a:ext uri="{FF2B5EF4-FFF2-40B4-BE49-F238E27FC236}">
                  <a16:creationId xmlns:a16="http://schemas.microsoft.com/office/drawing/2014/main" id="{E5F470B9-7477-4A64-9065-2C9929092C3F}"/>
                </a:ext>
              </a:extLst>
            </p:cNvPr>
            <p:cNvSpPr/>
            <p:nvPr/>
          </p:nvSpPr>
          <p:spPr>
            <a:xfrm>
              <a:off x="0" y="0"/>
              <a:ext cx="12688951" cy="1795526"/>
            </a:xfrm>
            <a:custGeom>
              <a:avLst/>
              <a:gdLst/>
              <a:ahLst/>
              <a:cxnLst/>
              <a:rect l="l" t="t" r="r" b="b"/>
              <a:pathLst>
                <a:path w="12688951" h="1795526">
                  <a:moveTo>
                    <a:pt x="0" y="170180"/>
                  </a:moveTo>
                  <a:cubicBezTo>
                    <a:pt x="0" y="76200"/>
                    <a:pt x="76200" y="0"/>
                    <a:pt x="170180" y="0"/>
                  </a:cubicBezTo>
                  <a:lnTo>
                    <a:pt x="12518771" y="0"/>
                  </a:lnTo>
                  <a:cubicBezTo>
                    <a:pt x="12612751" y="0"/>
                    <a:pt x="12688951" y="76200"/>
                    <a:pt x="12688951" y="170180"/>
                  </a:cubicBezTo>
                  <a:lnTo>
                    <a:pt x="12688951" y="1625346"/>
                  </a:lnTo>
                  <a:cubicBezTo>
                    <a:pt x="12688951" y="1719326"/>
                    <a:pt x="12612751" y="1795526"/>
                    <a:pt x="12518771" y="1795526"/>
                  </a:cubicBezTo>
                  <a:lnTo>
                    <a:pt x="170180" y="1795526"/>
                  </a:lnTo>
                  <a:cubicBezTo>
                    <a:pt x="76200" y="1795526"/>
                    <a:pt x="0" y="1719326"/>
                    <a:pt x="0" y="1625346"/>
                  </a:cubicBezTo>
                  <a:close/>
                </a:path>
              </a:pathLst>
            </a:custGeom>
            <a:solidFill>
              <a:srgbClr val="DDEEE0"/>
            </a:solidFill>
          </p:spPr>
        </p:sp>
      </p:grpSp>
      <p:grpSp>
        <p:nvGrpSpPr>
          <p:cNvPr id="94" name="Group 17">
            <a:extLst>
              <a:ext uri="{FF2B5EF4-FFF2-40B4-BE49-F238E27FC236}">
                <a16:creationId xmlns:a16="http://schemas.microsoft.com/office/drawing/2014/main" id="{D4361AD6-92F2-4A2A-984D-B590E2773FED}"/>
              </a:ext>
            </a:extLst>
          </p:cNvPr>
          <p:cNvGrpSpPr/>
          <p:nvPr/>
        </p:nvGrpSpPr>
        <p:grpSpPr>
          <a:xfrm>
            <a:off x="460912" y="1445735"/>
            <a:ext cx="6353770" cy="897731"/>
            <a:chOff x="0" y="0"/>
            <a:chExt cx="12707540" cy="1795463"/>
          </a:xfrm>
        </p:grpSpPr>
        <p:sp>
          <p:nvSpPr>
            <p:cNvPr id="95" name="Freeform 18">
              <a:extLst>
                <a:ext uri="{FF2B5EF4-FFF2-40B4-BE49-F238E27FC236}">
                  <a16:creationId xmlns:a16="http://schemas.microsoft.com/office/drawing/2014/main" id="{211A371F-BACD-469E-94AC-60DA4541AD7E}"/>
                </a:ext>
              </a:extLst>
            </p:cNvPr>
            <p:cNvSpPr/>
            <p:nvPr/>
          </p:nvSpPr>
          <p:spPr>
            <a:xfrm>
              <a:off x="0" y="0"/>
              <a:ext cx="12707493" cy="1795399"/>
            </a:xfrm>
            <a:custGeom>
              <a:avLst/>
              <a:gdLst/>
              <a:ahLst/>
              <a:cxnLst/>
              <a:rect l="l" t="t" r="r" b="b"/>
              <a:pathLst>
                <a:path w="12707493" h="1795399">
                  <a:moveTo>
                    <a:pt x="0" y="28321"/>
                  </a:moveTo>
                  <a:cubicBezTo>
                    <a:pt x="0" y="12700"/>
                    <a:pt x="12700" y="0"/>
                    <a:pt x="28321" y="0"/>
                  </a:cubicBezTo>
                  <a:lnTo>
                    <a:pt x="12679172" y="0"/>
                  </a:lnTo>
                  <a:cubicBezTo>
                    <a:pt x="12694793" y="0"/>
                    <a:pt x="12707493" y="12700"/>
                    <a:pt x="12707493" y="28321"/>
                  </a:cubicBezTo>
                  <a:lnTo>
                    <a:pt x="12707493" y="1767078"/>
                  </a:lnTo>
                  <a:cubicBezTo>
                    <a:pt x="12707493" y="1782699"/>
                    <a:pt x="12694793" y="1795399"/>
                    <a:pt x="12679172" y="1795399"/>
                  </a:cubicBezTo>
                  <a:lnTo>
                    <a:pt x="28321" y="1795399"/>
                  </a:lnTo>
                  <a:cubicBezTo>
                    <a:pt x="12700" y="1795399"/>
                    <a:pt x="0" y="1782699"/>
                    <a:pt x="0" y="1767078"/>
                  </a:cubicBezTo>
                  <a:close/>
                </a:path>
              </a:pathLst>
            </a:custGeom>
            <a:solidFill>
              <a:srgbClr val="DDEEE0"/>
            </a:solidFill>
          </p:spPr>
        </p:sp>
      </p:grpSp>
      <p:grpSp>
        <p:nvGrpSpPr>
          <p:cNvPr id="96" name="Group 19">
            <a:extLst>
              <a:ext uri="{FF2B5EF4-FFF2-40B4-BE49-F238E27FC236}">
                <a16:creationId xmlns:a16="http://schemas.microsoft.com/office/drawing/2014/main" id="{7C123D53-E206-464B-853E-85F417A70EBA}"/>
              </a:ext>
            </a:extLst>
          </p:cNvPr>
          <p:cNvGrpSpPr/>
          <p:nvPr/>
        </p:nvGrpSpPr>
        <p:grpSpPr>
          <a:xfrm>
            <a:off x="555369" y="1516577"/>
            <a:ext cx="6164857" cy="756047"/>
            <a:chOff x="0" y="0"/>
            <a:chExt cx="12329715" cy="1512093"/>
          </a:xfrm>
        </p:grpSpPr>
        <p:sp>
          <p:nvSpPr>
            <p:cNvPr id="97" name="Freeform 20">
              <a:extLst>
                <a:ext uri="{FF2B5EF4-FFF2-40B4-BE49-F238E27FC236}">
                  <a16:creationId xmlns:a16="http://schemas.microsoft.com/office/drawing/2014/main" id="{63B2B059-A43C-4B39-ACFD-6F6BC31D1E05}"/>
                </a:ext>
              </a:extLst>
            </p:cNvPr>
            <p:cNvSpPr/>
            <p:nvPr/>
          </p:nvSpPr>
          <p:spPr>
            <a:xfrm>
              <a:off x="0" y="0"/>
              <a:ext cx="12329715" cy="1512093"/>
            </a:xfrm>
            <a:custGeom>
              <a:avLst/>
              <a:gdLst/>
              <a:ahLst/>
              <a:cxnLst/>
              <a:rect l="l" t="t" r="r" b="b"/>
              <a:pathLst>
                <a:path w="12329715" h="1512093">
                  <a:moveTo>
                    <a:pt x="0" y="0"/>
                  </a:moveTo>
                  <a:lnTo>
                    <a:pt x="12329715" y="0"/>
                  </a:lnTo>
                  <a:lnTo>
                    <a:pt x="12329715" y="1512093"/>
                  </a:lnTo>
                  <a:lnTo>
                    <a:pt x="0" y="1512093"/>
                  </a:lnTo>
                  <a:close/>
                </a:path>
              </a:pathLst>
            </a:custGeom>
            <a:solidFill>
              <a:srgbClr val="000000">
                <a:alpha val="0"/>
              </a:srgbClr>
            </a:solidFill>
          </p:spPr>
        </p:sp>
        <p:sp>
          <p:nvSpPr>
            <p:cNvPr id="98" name="TextBox 21">
              <a:extLst>
                <a:ext uri="{FF2B5EF4-FFF2-40B4-BE49-F238E27FC236}">
                  <a16:creationId xmlns:a16="http://schemas.microsoft.com/office/drawing/2014/main" id="{BA1CE6E8-35D8-42D1-B45E-C07D6E9E8F6D}"/>
                </a:ext>
              </a:extLst>
            </p:cNvPr>
            <p:cNvSpPr txBox="1"/>
            <p:nvPr/>
          </p:nvSpPr>
          <p:spPr>
            <a:xfrm>
              <a:off x="0" y="-9525"/>
              <a:ext cx="12329715" cy="1521618"/>
            </a:xfrm>
            <a:prstGeom prst="rect">
              <a:avLst/>
            </a:prstGeom>
          </p:spPr>
          <p:txBody>
            <a:bodyPr lIns="0" tIns="0" rIns="0" bIns="0" rtlCol="0" anchor="t"/>
            <a:lstStyle/>
            <a:p>
              <a:pPr>
                <a:lnSpc>
                  <a:spcPts val="1167"/>
                </a:lnSpc>
              </a:pPr>
              <a:r>
                <a:rPr lang="en-US" sz="1083">
                  <a:solidFill>
                    <a:srgbClr val="405449"/>
                  </a:solidFill>
                  <a:latin typeface="Consolas"/>
                  <a:ea typeface="Consolas"/>
                  <a:cs typeface="Consolas"/>
                  <a:sym typeface="Consolas"/>
                </a:rPr>
                <a:t>{</a:t>
              </a:r>
            </a:p>
            <a:p>
              <a:pPr>
                <a:lnSpc>
                  <a:spcPts val="1167"/>
                </a:lnSpc>
              </a:pPr>
              <a:r>
                <a:rPr lang="en-US" sz="1083">
                  <a:solidFill>
                    <a:srgbClr val="405449"/>
                  </a:solidFill>
                  <a:latin typeface="Consolas"/>
                  <a:ea typeface="Consolas"/>
                  <a:cs typeface="Consolas"/>
                  <a:sym typeface="Consolas"/>
                </a:rPr>
                <a:t>  "_id": 101,</a:t>
              </a:r>
            </a:p>
            <a:p>
              <a:pPr>
                <a:lnSpc>
                  <a:spcPts val="1167"/>
                </a:lnSpc>
              </a:pPr>
              <a:r>
                <a:rPr lang="en-US" sz="1083">
                  <a:solidFill>
                    <a:srgbClr val="405449"/>
                  </a:solidFill>
                  <a:latin typeface="Consolas"/>
                  <a:ea typeface="Consolas"/>
                  <a:cs typeface="Consolas"/>
                  <a:sym typeface="Consolas"/>
                </a:rPr>
                <a:t>  "titre": "MongoDB Guide"</a:t>
              </a:r>
            </a:p>
            <a:p>
              <a:pPr>
                <a:lnSpc>
                  <a:spcPts val="1167"/>
                </a:lnSpc>
              </a:pPr>
              <a:r>
                <a:rPr lang="en-US" sz="1083">
                  <a:solidFill>
                    <a:srgbClr val="405449"/>
                  </a:solidFill>
                  <a:latin typeface="Consolas"/>
                  <a:ea typeface="Consolas"/>
                  <a:cs typeface="Consolas"/>
                  <a:sym typeface="Consolas"/>
                </a:rPr>
                <a:t>}</a:t>
              </a:r>
            </a:p>
            <a:p>
              <a:pPr>
                <a:lnSpc>
                  <a:spcPts val="1167"/>
                </a:lnSpc>
              </a:pPr>
              <a:endParaRPr lang="en-US" sz="1083">
                <a:solidFill>
                  <a:srgbClr val="405449"/>
                </a:solidFill>
                <a:latin typeface="Consolas"/>
                <a:ea typeface="Consolas"/>
                <a:cs typeface="Consolas"/>
                <a:sym typeface="Consolas"/>
              </a:endParaRPr>
            </a:p>
          </p:txBody>
        </p:sp>
      </p:grpSp>
      <p:grpSp>
        <p:nvGrpSpPr>
          <p:cNvPr id="99" name="Group 22">
            <a:extLst>
              <a:ext uri="{FF2B5EF4-FFF2-40B4-BE49-F238E27FC236}">
                <a16:creationId xmlns:a16="http://schemas.microsoft.com/office/drawing/2014/main" id="{7609321F-0559-43C8-BACD-B6D0F45906E7}"/>
              </a:ext>
            </a:extLst>
          </p:cNvPr>
          <p:cNvGrpSpPr/>
          <p:nvPr/>
        </p:nvGrpSpPr>
        <p:grpSpPr>
          <a:xfrm>
            <a:off x="465575" y="2449730"/>
            <a:ext cx="6344444" cy="151209"/>
            <a:chOff x="0" y="0"/>
            <a:chExt cx="12688888" cy="302418"/>
          </a:xfrm>
        </p:grpSpPr>
        <p:sp>
          <p:nvSpPr>
            <p:cNvPr id="100" name="Freeform 23">
              <a:extLst>
                <a:ext uri="{FF2B5EF4-FFF2-40B4-BE49-F238E27FC236}">
                  <a16:creationId xmlns:a16="http://schemas.microsoft.com/office/drawing/2014/main" id="{7DA7C1A8-544B-4398-8BB1-1AED702389F7}"/>
                </a:ext>
              </a:extLst>
            </p:cNvPr>
            <p:cNvSpPr/>
            <p:nvPr/>
          </p:nvSpPr>
          <p:spPr>
            <a:xfrm>
              <a:off x="0" y="0"/>
              <a:ext cx="12688888" cy="302418"/>
            </a:xfrm>
            <a:custGeom>
              <a:avLst/>
              <a:gdLst/>
              <a:ahLst/>
              <a:cxnLst/>
              <a:rect l="l" t="t" r="r" b="b"/>
              <a:pathLst>
                <a:path w="12688888" h="302418">
                  <a:moveTo>
                    <a:pt x="0" y="0"/>
                  </a:moveTo>
                  <a:lnTo>
                    <a:pt x="12688888" y="0"/>
                  </a:lnTo>
                  <a:lnTo>
                    <a:pt x="12688888" y="302418"/>
                  </a:lnTo>
                  <a:lnTo>
                    <a:pt x="0" y="302418"/>
                  </a:lnTo>
                  <a:close/>
                </a:path>
              </a:pathLst>
            </a:custGeom>
            <a:solidFill>
              <a:srgbClr val="000000">
                <a:alpha val="0"/>
              </a:srgbClr>
            </a:solidFill>
          </p:spPr>
        </p:sp>
        <p:sp>
          <p:nvSpPr>
            <p:cNvPr id="101" name="TextBox 24">
              <a:extLst>
                <a:ext uri="{FF2B5EF4-FFF2-40B4-BE49-F238E27FC236}">
                  <a16:creationId xmlns:a16="http://schemas.microsoft.com/office/drawing/2014/main" id="{4C57581B-48AB-49DD-B670-C8FC84D47444}"/>
                </a:ext>
              </a:extLst>
            </p:cNvPr>
            <p:cNvSpPr txBox="1"/>
            <p:nvPr/>
          </p:nvSpPr>
          <p:spPr>
            <a:xfrm>
              <a:off x="0" y="0"/>
              <a:ext cx="12688888" cy="302418"/>
            </a:xfrm>
            <a:prstGeom prst="rect">
              <a:avLst/>
            </a:prstGeom>
          </p:spPr>
          <p:txBody>
            <a:bodyPr lIns="0" tIns="0" rIns="0" bIns="0" rtlCol="0" anchor="t"/>
            <a:lstStyle/>
            <a:p>
              <a:pPr>
                <a:lnSpc>
                  <a:spcPts val="1167"/>
                </a:lnSpc>
              </a:pPr>
              <a:r>
                <a:rPr lang="en-US" sz="1083">
                  <a:solidFill>
                    <a:srgbClr val="405449"/>
                  </a:solidFill>
                  <a:latin typeface="Arimo"/>
                  <a:ea typeface="Arimo"/>
                  <a:cs typeface="Arimo"/>
                  <a:sym typeface="Arimo"/>
                </a:rPr>
                <a:t>Collection auteurs</a:t>
              </a:r>
            </a:p>
          </p:txBody>
        </p:sp>
      </p:grpSp>
      <p:grpSp>
        <p:nvGrpSpPr>
          <p:cNvPr id="102" name="Group 25">
            <a:extLst>
              <a:ext uri="{FF2B5EF4-FFF2-40B4-BE49-F238E27FC236}">
                <a16:creationId xmlns:a16="http://schemas.microsoft.com/office/drawing/2014/main" id="{47BC67C1-7B7E-4713-8338-C3E5994BB99B}"/>
              </a:ext>
            </a:extLst>
          </p:cNvPr>
          <p:cNvGrpSpPr/>
          <p:nvPr/>
        </p:nvGrpSpPr>
        <p:grpSpPr>
          <a:xfrm>
            <a:off x="465575" y="2707202"/>
            <a:ext cx="6344444" cy="1502569"/>
            <a:chOff x="0" y="0"/>
            <a:chExt cx="12688888" cy="3005138"/>
          </a:xfrm>
        </p:grpSpPr>
        <p:sp>
          <p:nvSpPr>
            <p:cNvPr id="103" name="Freeform 26">
              <a:extLst>
                <a:ext uri="{FF2B5EF4-FFF2-40B4-BE49-F238E27FC236}">
                  <a16:creationId xmlns:a16="http://schemas.microsoft.com/office/drawing/2014/main" id="{AC89213C-7AB6-4234-BDDF-A52E7012FC17}"/>
                </a:ext>
              </a:extLst>
            </p:cNvPr>
            <p:cNvSpPr/>
            <p:nvPr/>
          </p:nvSpPr>
          <p:spPr>
            <a:xfrm>
              <a:off x="0" y="0"/>
              <a:ext cx="12688951" cy="3005201"/>
            </a:xfrm>
            <a:custGeom>
              <a:avLst/>
              <a:gdLst/>
              <a:ahLst/>
              <a:cxnLst/>
              <a:rect l="l" t="t" r="r" b="b"/>
              <a:pathLst>
                <a:path w="12688951" h="3005201">
                  <a:moveTo>
                    <a:pt x="0" y="170180"/>
                  </a:moveTo>
                  <a:cubicBezTo>
                    <a:pt x="0" y="76200"/>
                    <a:pt x="76200" y="0"/>
                    <a:pt x="170180" y="0"/>
                  </a:cubicBezTo>
                  <a:lnTo>
                    <a:pt x="12518771" y="0"/>
                  </a:lnTo>
                  <a:cubicBezTo>
                    <a:pt x="12612751" y="0"/>
                    <a:pt x="12688951" y="76200"/>
                    <a:pt x="12688951" y="170180"/>
                  </a:cubicBezTo>
                  <a:lnTo>
                    <a:pt x="12688951" y="2835021"/>
                  </a:lnTo>
                  <a:cubicBezTo>
                    <a:pt x="12688951" y="2929001"/>
                    <a:pt x="12612751" y="3005201"/>
                    <a:pt x="12518771" y="3005201"/>
                  </a:cubicBezTo>
                  <a:lnTo>
                    <a:pt x="170180" y="3005201"/>
                  </a:lnTo>
                  <a:cubicBezTo>
                    <a:pt x="76200" y="3005201"/>
                    <a:pt x="0" y="2929001"/>
                    <a:pt x="0" y="2835021"/>
                  </a:cubicBezTo>
                  <a:close/>
                </a:path>
              </a:pathLst>
            </a:custGeom>
            <a:solidFill>
              <a:srgbClr val="DDEEE0"/>
            </a:solidFill>
          </p:spPr>
        </p:sp>
      </p:grpSp>
      <p:grpSp>
        <p:nvGrpSpPr>
          <p:cNvPr id="104" name="Group 27">
            <a:extLst>
              <a:ext uri="{FF2B5EF4-FFF2-40B4-BE49-F238E27FC236}">
                <a16:creationId xmlns:a16="http://schemas.microsoft.com/office/drawing/2014/main" id="{2A673F37-32DC-4EF9-90C9-90B6D17B50D7}"/>
              </a:ext>
            </a:extLst>
          </p:cNvPr>
          <p:cNvGrpSpPr/>
          <p:nvPr/>
        </p:nvGrpSpPr>
        <p:grpSpPr>
          <a:xfrm>
            <a:off x="460912" y="2707202"/>
            <a:ext cx="6353770" cy="1502569"/>
            <a:chOff x="0" y="0"/>
            <a:chExt cx="12707540" cy="3005138"/>
          </a:xfrm>
        </p:grpSpPr>
        <p:sp>
          <p:nvSpPr>
            <p:cNvPr id="105" name="Freeform 28">
              <a:extLst>
                <a:ext uri="{FF2B5EF4-FFF2-40B4-BE49-F238E27FC236}">
                  <a16:creationId xmlns:a16="http://schemas.microsoft.com/office/drawing/2014/main" id="{A9244C06-1DB9-4E9B-B40E-785F31D67955}"/>
                </a:ext>
              </a:extLst>
            </p:cNvPr>
            <p:cNvSpPr/>
            <p:nvPr/>
          </p:nvSpPr>
          <p:spPr>
            <a:xfrm>
              <a:off x="0" y="0"/>
              <a:ext cx="12707493" cy="3005074"/>
            </a:xfrm>
            <a:custGeom>
              <a:avLst/>
              <a:gdLst/>
              <a:ahLst/>
              <a:cxnLst/>
              <a:rect l="l" t="t" r="r" b="b"/>
              <a:pathLst>
                <a:path w="12707493" h="3005074">
                  <a:moveTo>
                    <a:pt x="0" y="28321"/>
                  </a:moveTo>
                  <a:cubicBezTo>
                    <a:pt x="0" y="12700"/>
                    <a:pt x="12700" y="0"/>
                    <a:pt x="28321" y="0"/>
                  </a:cubicBezTo>
                  <a:lnTo>
                    <a:pt x="12679172" y="0"/>
                  </a:lnTo>
                  <a:cubicBezTo>
                    <a:pt x="12694793" y="0"/>
                    <a:pt x="12707493" y="12700"/>
                    <a:pt x="12707493" y="28321"/>
                  </a:cubicBezTo>
                  <a:lnTo>
                    <a:pt x="12707493" y="2976753"/>
                  </a:lnTo>
                  <a:cubicBezTo>
                    <a:pt x="12707493" y="2992374"/>
                    <a:pt x="12694793" y="3005074"/>
                    <a:pt x="12679172" y="3005074"/>
                  </a:cubicBezTo>
                  <a:lnTo>
                    <a:pt x="28321" y="3005074"/>
                  </a:lnTo>
                  <a:cubicBezTo>
                    <a:pt x="12700" y="3005074"/>
                    <a:pt x="0" y="2992374"/>
                    <a:pt x="0" y="2976753"/>
                  </a:cubicBezTo>
                  <a:close/>
                </a:path>
              </a:pathLst>
            </a:custGeom>
            <a:solidFill>
              <a:srgbClr val="DDEEE0"/>
            </a:solidFill>
          </p:spPr>
        </p:sp>
      </p:grpSp>
      <p:grpSp>
        <p:nvGrpSpPr>
          <p:cNvPr id="106" name="Group 29">
            <a:extLst>
              <a:ext uri="{FF2B5EF4-FFF2-40B4-BE49-F238E27FC236}">
                <a16:creationId xmlns:a16="http://schemas.microsoft.com/office/drawing/2014/main" id="{C09CAE58-CD66-424D-9727-DD924AE66CF7}"/>
              </a:ext>
            </a:extLst>
          </p:cNvPr>
          <p:cNvGrpSpPr/>
          <p:nvPr/>
        </p:nvGrpSpPr>
        <p:grpSpPr>
          <a:xfrm>
            <a:off x="555369" y="2778043"/>
            <a:ext cx="6164857" cy="1360884"/>
            <a:chOff x="0" y="0"/>
            <a:chExt cx="12329715" cy="2721768"/>
          </a:xfrm>
        </p:grpSpPr>
        <p:sp>
          <p:nvSpPr>
            <p:cNvPr id="107" name="Freeform 30">
              <a:extLst>
                <a:ext uri="{FF2B5EF4-FFF2-40B4-BE49-F238E27FC236}">
                  <a16:creationId xmlns:a16="http://schemas.microsoft.com/office/drawing/2014/main" id="{1C40B321-9C16-41A9-B8AC-AAA334DB43C2}"/>
                </a:ext>
              </a:extLst>
            </p:cNvPr>
            <p:cNvSpPr/>
            <p:nvPr/>
          </p:nvSpPr>
          <p:spPr>
            <a:xfrm>
              <a:off x="0" y="0"/>
              <a:ext cx="12329715" cy="2721768"/>
            </a:xfrm>
            <a:custGeom>
              <a:avLst/>
              <a:gdLst/>
              <a:ahLst/>
              <a:cxnLst/>
              <a:rect l="l" t="t" r="r" b="b"/>
              <a:pathLst>
                <a:path w="12329715" h="2721768">
                  <a:moveTo>
                    <a:pt x="0" y="0"/>
                  </a:moveTo>
                  <a:lnTo>
                    <a:pt x="12329715" y="0"/>
                  </a:lnTo>
                  <a:lnTo>
                    <a:pt x="12329715" y="2721768"/>
                  </a:lnTo>
                  <a:lnTo>
                    <a:pt x="0" y="2721768"/>
                  </a:lnTo>
                  <a:close/>
                </a:path>
              </a:pathLst>
            </a:custGeom>
            <a:solidFill>
              <a:srgbClr val="000000">
                <a:alpha val="0"/>
              </a:srgbClr>
            </a:solidFill>
          </p:spPr>
        </p:sp>
        <p:sp>
          <p:nvSpPr>
            <p:cNvPr id="108" name="TextBox 31">
              <a:extLst>
                <a:ext uri="{FF2B5EF4-FFF2-40B4-BE49-F238E27FC236}">
                  <a16:creationId xmlns:a16="http://schemas.microsoft.com/office/drawing/2014/main" id="{9035D0B0-1BBC-423A-A6AE-AF8C2A1821B6}"/>
                </a:ext>
              </a:extLst>
            </p:cNvPr>
            <p:cNvSpPr txBox="1"/>
            <p:nvPr/>
          </p:nvSpPr>
          <p:spPr>
            <a:xfrm>
              <a:off x="0" y="-9525"/>
              <a:ext cx="12329715" cy="2731293"/>
            </a:xfrm>
            <a:prstGeom prst="rect">
              <a:avLst/>
            </a:prstGeom>
          </p:spPr>
          <p:txBody>
            <a:bodyPr lIns="0" tIns="0" rIns="0" bIns="0" rtlCol="0" anchor="t"/>
            <a:lstStyle/>
            <a:p>
              <a:pPr>
                <a:lnSpc>
                  <a:spcPts val="1167"/>
                </a:lnSpc>
              </a:pPr>
              <a:r>
                <a:rPr lang="en-US" sz="1083">
                  <a:solidFill>
                    <a:srgbClr val="405449"/>
                  </a:solidFill>
                  <a:latin typeface="Consolas"/>
                  <a:ea typeface="Consolas"/>
                  <a:cs typeface="Consolas"/>
                  <a:sym typeface="Consolas"/>
                </a:rPr>
                <a:t>{</a:t>
              </a:r>
            </a:p>
            <a:p>
              <a:pPr>
                <a:lnSpc>
                  <a:spcPts val="1167"/>
                </a:lnSpc>
              </a:pPr>
              <a:r>
                <a:rPr lang="en-US" sz="1083">
                  <a:solidFill>
                    <a:srgbClr val="405449"/>
                  </a:solidFill>
                  <a:latin typeface="Consolas"/>
                  <a:ea typeface="Consolas"/>
                  <a:cs typeface="Consolas"/>
                  <a:sym typeface="Consolas"/>
                </a:rPr>
                <a:t>  "_id": 201,</a:t>
              </a:r>
            </a:p>
            <a:p>
              <a:pPr>
                <a:lnSpc>
                  <a:spcPts val="1167"/>
                </a:lnSpc>
              </a:pPr>
              <a:r>
                <a:rPr lang="en-US" sz="1083">
                  <a:solidFill>
                    <a:srgbClr val="405449"/>
                  </a:solidFill>
                  <a:latin typeface="Consolas"/>
                  <a:ea typeface="Consolas"/>
                  <a:cs typeface="Consolas"/>
                  <a:sym typeface="Consolas"/>
                </a:rPr>
                <a:t>  "nom": "Alice"</a:t>
              </a:r>
            </a:p>
            <a:p>
              <a:pPr>
                <a:lnSpc>
                  <a:spcPts val="1167"/>
                </a:lnSpc>
              </a:pPr>
              <a:r>
                <a:rPr lang="en-US" sz="1083">
                  <a:solidFill>
                    <a:srgbClr val="405449"/>
                  </a:solidFill>
                  <a:latin typeface="Consolas"/>
                  <a:ea typeface="Consolas"/>
                  <a:cs typeface="Consolas"/>
                  <a:sym typeface="Consolas"/>
                </a:rPr>
                <a:t>}</a:t>
              </a:r>
            </a:p>
            <a:p>
              <a:pPr>
                <a:lnSpc>
                  <a:spcPts val="1167"/>
                </a:lnSpc>
              </a:pPr>
              <a:r>
                <a:rPr lang="en-US" sz="1083">
                  <a:solidFill>
                    <a:srgbClr val="405449"/>
                  </a:solidFill>
                  <a:latin typeface="Consolas"/>
                  <a:ea typeface="Consolas"/>
                  <a:cs typeface="Consolas"/>
                  <a:sym typeface="Consolas"/>
                </a:rPr>
                <a:t>{</a:t>
              </a:r>
            </a:p>
            <a:p>
              <a:pPr>
                <a:lnSpc>
                  <a:spcPts val="1167"/>
                </a:lnSpc>
              </a:pPr>
              <a:r>
                <a:rPr lang="en-US" sz="1083">
                  <a:solidFill>
                    <a:srgbClr val="405449"/>
                  </a:solidFill>
                  <a:latin typeface="Consolas"/>
                  <a:ea typeface="Consolas"/>
                  <a:cs typeface="Consolas"/>
                  <a:sym typeface="Consolas"/>
                </a:rPr>
                <a:t>  "_id": 202,</a:t>
              </a:r>
            </a:p>
            <a:p>
              <a:pPr>
                <a:lnSpc>
                  <a:spcPts val="1167"/>
                </a:lnSpc>
              </a:pPr>
              <a:r>
                <a:rPr lang="en-US" sz="1083">
                  <a:solidFill>
                    <a:srgbClr val="405449"/>
                  </a:solidFill>
                  <a:latin typeface="Consolas"/>
                  <a:ea typeface="Consolas"/>
                  <a:cs typeface="Consolas"/>
                  <a:sym typeface="Consolas"/>
                </a:rPr>
                <a:t>  "nom": "Bob"</a:t>
              </a:r>
            </a:p>
            <a:p>
              <a:pPr>
                <a:lnSpc>
                  <a:spcPts val="1167"/>
                </a:lnSpc>
              </a:pPr>
              <a:r>
                <a:rPr lang="en-US" sz="1083">
                  <a:solidFill>
                    <a:srgbClr val="405449"/>
                  </a:solidFill>
                  <a:latin typeface="Consolas"/>
                  <a:ea typeface="Consolas"/>
                  <a:cs typeface="Consolas"/>
                  <a:sym typeface="Consolas"/>
                </a:rPr>
                <a:t>}</a:t>
              </a:r>
            </a:p>
            <a:p>
              <a:pPr>
                <a:lnSpc>
                  <a:spcPts val="1167"/>
                </a:lnSpc>
              </a:pPr>
              <a:endParaRPr lang="en-US" sz="1083">
                <a:solidFill>
                  <a:srgbClr val="405449"/>
                </a:solidFill>
                <a:latin typeface="Consolas"/>
                <a:ea typeface="Consolas"/>
                <a:cs typeface="Consolas"/>
                <a:sym typeface="Consolas"/>
              </a:endParaRPr>
            </a:p>
          </p:txBody>
        </p:sp>
      </p:grpSp>
      <p:grpSp>
        <p:nvGrpSpPr>
          <p:cNvPr id="109" name="Group 32">
            <a:extLst>
              <a:ext uri="{FF2B5EF4-FFF2-40B4-BE49-F238E27FC236}">
                <a16:creationId xmlns:a16="http://schemas.microsoft.com/office/drawing/2014/main" id="{5228DD84-9521-41EA-9B7B-37DC9DC222F5}"/>
              </a:ext>
            </a:extLst>
          </p:cNvPr>
          <p:cNvGrpSpPr/>
          <p:nvPr/>
        </p:nvGrpSpPr>
        <p:grpSpPr>
          <a:xfrm>
            <a:off x="465575" y="4316034"/>
            <a:ext cx="6344444" cy="151209"/>
            <a:chOff x="0" y="0"/>
            <a:chExt cx="12688888" cy="302418"/>
          </a:xfrm>
        </p:grpSpPr>
        <p:sp>
          <p:nvSpPr>
            <p:cNvPr id="110" name="Freeform 33">
              <a:extLst>
                <a:ext uri="{FF2B5EF4-FFF2-40B4-BE49-F238E27FC236}">
                  <a16:creationId xmlns:a16="http://schemas.microsoft.com/office/drawing/2014/main" id="{0B8C0D58-A8DF-43A7-9A45-BB75EF4A9651}"/>
                </a:ext>
              </a:extLst>
            </p:cNvPr>
            <p:cNvSpPr/>
            <p:nvPr/>
          </p:nvSpPr>
          <p:spPr>
            <a:xfrm>
              <a:off x="0" y="0"/>
              <a:ext cx="12688888" cy="302418"/>
            </a:xfrm>
            <a:custGeom>
              <a:avLst/>
              <a:gdLst/>
              <a:ahLst/>
              <a:cxnLst/>
              <a:rect l="l" t="t" r="r" b="b"/>
              <a:pathLst>
                <a:path w="12688888" h="302418">
                  <a:moveTo>
                    <a:pt x="0" y="0"/>
                  </a:moveTo>
                  <a:lnTo>
                    <a:pt x="12688888" y="0"/>
                  </a:lnTo>
                  <a:lnTo>
                    <a:pt x="12688888" y="302418"/>
                  </a:lnTo>
                  <a:lnTo>
                    <a:pt x="0" y="302418"/>
                  </a:lnTo>
                  <a:close/>
                </a:path>
              </a:pathLst>
            </a:custGeom>
            <a:solidFill>
              <a:srgbClr val="000000">
                <a:alpha val="0"/>
              </a:srgbClr>
            </a:solidFill>
          </p:spPr>
        </p:sp>
        <p:sp>
          <p:nvSpPr>
            <p:cNvPr id="111" name="TextBox 34">
              <a:extLst>
                <a:ext uri="{FF2B5EF4-FFF2-40B4-BE49-F238E27FC236}">
                  <a16:creationId xmlns:a16="http://schemas.microsoft.com/office/drawing/2014/main" id="{4658767A-CD68-4E75-9424-8A0D22C136EF}"/>
                </a:ext>
              </a:extLst>
            </p:cNvPr>
            <p:cNvSpPr txBox="1"/>
            <p:nvPr/>
          </p:nvSpPr>
          <p:spPr>
            <a:xfrm>
              <a:off x="0" y="0"/>
              <a:ext cx="12688888" cy="302418"/>
            </a:xfrm>
            <a:prstGeom prst="rect">
              <a:avLst/>
            </a:prstGeom>
          </p:spPr>
          <p:txBody>
            <a:bodyPr lIns="0" tIns="0" rIns="0" bIns="0" rtlCol="0" anchor="t"/>
            <a:lstStyle/>
            <a:p>
              <a:pPr>
                <a:lnSpc>
                  <a:spcPts val="1167"/>
                </a:lnSpc>
              </a:pPr>
              <a:r>
                <a:rPr lang="en-US" sz="1083">
                  <a:solidFill>
                    <a:srgbClr val="405449"/>
                  </a:solidFill>
                  <a:latin typeface="Arimo"/>
                  <a:ea typeface="Arimo"/>
                  <a:cs typeface="Arimo"/>
                  <a:sym typeface="Arimo"/>
                </a:rPr>
                <a:t>Collection Livres_Auteurs</a:t>
              </a:r>
            </a:p>
          </p:txBody>
        </p:sp>
      </p:grpSp>
      <p:grpSp>
        <p:nvGrpSpPr>
          <p:cNvPr id="112" name="Group 35">
            <a:extLst>
              <a:ext uri="{FF2B5EF4-FFF2-40B4-BE49-F238E27FC236}">
                <a16:creationId xmlns:a16="http://schemas.microsoft.com/office/drawing/2014/main" id="{2F455232-DA88-4739-A628-3E8845E4D27E}"/>
              </a:ext>
            </a:extLst>
          </p:cNvPr>
          <p:cNvGrpSpPr/>
          <p:nvPr/>
        </p:nvGrpSpPr>
        <p:grpSpPr>
          <a:xfrm>
            <a:off x="465575" y="4573507"/>
            <a:ext cx="6344444" cy="1804987"/>
            <a:chOff x="0" y="0"/>
            <a:chExt cx="12688888" cy="3609975"/>
          </a:xfrm>
        </p:grpSpPr>
        <p:sp>
          <p:nvSpPr>
            <p:cNvPr id="113" name="Freeform 36">
              <a:extLst>
                <a:ext uri="{FF2B5EF4-FFF2-40B4-BE49-F238E27FC236}">
                  <a16:creationId xmlns:a16="http://schemas.microsoft.com/office/drawing/2014/main" id="{C6202C9B-E951-4EA1-92B2-917591453424}"/>
                </a:ext>
              </a:extLst>
            </p:cNvPr>
            <p:cNvSpPr/>
            <p:nvPr/>
          </p:nvSpPr>
          <p:spPr>
            <a:xfrm>
              <a:off x="0" y="0"/>
              <a:ext cx="12688951" cy="3609975"/>
            </a:xfrm>
            <a:custGeom>
              <a:avLst/>
              <a:gdLst/>
              <a:ahLst/>
              <a:cxnLst/>
              <a:rect l="l" t="t" r="r" b="b"/>
              <a:pathLst>
                <a:path w="12688951" h="3609975">
                  <a:moveTo>
                    <a:pt x="0" y="170180"/>
                  </a:moveTo>
                  <a:cubicBezTo>
                    <a:pt x="0" y="76200"/>
                    <a:pt x="76200" y="0"/>
                    <a:pt x="170180" y="0"/>
                  </a:cubicBezTo>
                  <a:lnTo>
                    <a:pt x="12518771" y="0"/>
                  </a:lnTo>
                  <a:cubicBezTo>
                    <a:pt x="12612751" y="0"/>
                    <a:pt x="12688951" y="76200"/>
                    <a:pt x="12688951" y="170180"/>
                  </a:cubicBezTo>
                  <a:lnTo>
                    <a:pt x="12688951" y="3439795"/>
                  </a:lnTo>
                  <a:cubicBezTo>
                    <a:pt x="12688951" y="3533775"/>
                    <a:pt x="12612751" y="3609975"/>
                    <a:pt x="12518771" y="3609975"/>
                  </a:cubicBezTo>
                  <a:lnTo>
                    <a:pt x="170180" y="3609975"/>
                  </a:lnTo>
                  <a:cubicBezTo>
                    <a:pt x="76200" y="3609975"/>
                    <a:pt x="0" y="3533775"/>
                    <a:pt x="0" y="3439795"/>
                  </a:cubicBezTo>
                  <a:close/>
                </a:path>
              </a:pathLst>
            </a:custGeom>
            <a:solidFill>
              <a:srgbClr val="DDEEE0"/>
            </a:solidFill>
          </p:spPr>
        </p:sp>
      </p:grpSp>
      <p:grpSp>
        <p:nvGrpSpPr>
          <p:cNvPr id="114" name="Group 37">
            <a:extLst>
              <a:ext uri="{FF2B5EF4-FFF2-40B4-BE49-F238E27FC236}">
                <a16:creationId xmlns:a16="http://schemas.microsoft.com/office/drawing/2014/main" id="{7A8F23D0-88A4-4C05-A912-7BFE69FA9267}"/>
              </a:ext>
            </a:extLst>
          </p:cNvPr>
          <p:cNvGrpSpPr/>
          <p:nvPr/>
        </p:nvGrpSpPr>
        <p:grpSpPr>
          <a:xfrm>
            <a:off x="460912" y="4573507"/>
            <a:ext cx="6353770" cy="1804987"/>
            <a:chOff x="0" y="0"/>
            <a:chExt cx="12707540" cy="3609975"/>
          </a:xfrm>
        </p:grpSpPr>
        <p:sp>
          <p:nvSpPr>
            <p:cNvPr id="115" name="Freeform 38">
              <a:extLst>
                <a:ext uri="{FF2B5EF4-FFF2-40B4-BE49-F238E27FC236}">
                  <a16:creationId xmlns:a16="http://schemas.microsoft.com/office/drawing/2014/main" id="{2816A40C-41A7-4A78-90C5-5DC9F4BFBDF6}"/>
                </a:ext>
              </a:extLst>
            </p:cNvPr>
            <p:cNvSpPr/>
            <p:nvPr/>
          </p:nvSpPr>
          <p:spPr>
            <a:xfrm>
              <a:off x="0" y="0"/>
              <a:ext cx="12707493" cy="3609975"/>
            </a:xfrm>
            <a:custGeom>
              <a:avLst/>
              <a:gdLst/>
              <a:ahLst/>
              <a:cxnLst/>
              <a:rect l="l" t="t" r="r" b="b"/>
              <a:pathLst>
                <a:path w="12707493" h="3609975">
                  <a:moveTo>
                    <a:pt x="0" y="28321"/>
                  </a:moveTo>
                  <a:cubicBezTo>
                    <a:pt x="0" y="12700"/>
                    <a:pt x="12700" y="0"/>
                    <a:pt x="28321" y="0"/>
                  </a:cubicBezTo>
                  <a:lnTo>
                    <a:pt x="12679172" y="0"/>
                  </a:lnTo>
                  <a:cubicBezTo>
                    <a:pt x="12694793" y="0"/>
                    <a:pt x="12707493" y="12700"/>
                    <a:pt x="12707493" y="28321"/>
                  </a:cubicBezTo>
                  <a:lnTo>
                    <a:pt x="12707493" y="3581654"/>
                  </a:lnTo>
                  <a:cubicBezTo>
                    <a:pt x="12707493" y="3597275"/>
                    <a:pt x="12694793" y="3609975"/>
                    <a:pt x="12679172" y="3609975"/>
                  </a:cubicBezTo>
                  <a:lnTo>
                    <a:pt x="28321" y="3609975"/>
                  </a:lnTo>
                  <a:cubicBezTo>
                    <a:pt x="12700" y="3609975"/>
                    <a:pt x="0" y="3597275"/>
                    <a:pt x="0" y="3581654"/>
                  </a:cubicBezTo>
                  <a:close/>
                </a:path>
              </a:pathLst>
            </a:custGeom>
            <a:solidFill>
              <a:srgbClr val="DDEEE0"/>
            </a:solidFill>
          </p:spPr>
        </p:sp>
      </p:grpSp>
      <p:grpSp>
        <p:nvGrpSpPr>
          <p:cNvPr id="116" name="Group 39">
            <a:extLst>
              <a:ext uri="{FF2B5EF4-FFF2-40B4-BE49-F238E27FC236}">
                <a16:creationId xmlns:a16="http://schemas.microsoft.com/office/drawing/2014/main" id="{39B3298C-78CF-491C-9803-E59091C26CE9}"/>
              </a:ext>
            </a:extLst>
          </p:cNvPr>
          <p:cNvGrpSpPr/>
          <p:nvPr/>
        </p:nvGrpSpPr>
        <p:grpSpPr>
          <a:xfrm>
            <a:off x="555369" y="4644349"/>
            <a:ext cx="6164857" cy="1663303"/>
            <a:chOff x="0" y="0"/>
            <a:chExt cx="12329715" cy="3326607"/>
          </a:xfrm>
        </p:grpSpPr>
        <p:sp>
          <p:nvSpPr>
            <p:cNvPr id="117" name="Freeform 40">
              <a:extLst>
                <a:ext uri="{FF2B5EF4-FFF2-40B4-BE49-F238E27FC236}">
                  <a16:creationId xmlns:a16="http://schemas.microsoft.com/office/drawing/2014/main" id="{F4972F5E-A825-4D85-874B-6D3FC05ADF39}"/>
                </a:ext>
              </a:extLst>
            </p:cNvPr>
            <p:cNvSpPr/>
            <p:nvPr/>
          </p:nvSpPr>
          <p:spPr>
            <a:xfrm>
              <a:off x="0" y="0"/>
              <a:ext cx="12329715" cy="3326607"/>
            </a:xfrm>
            <a:custGeom>
              <a:avLst/>
              <a:gdLst/>
              <a:ahLst/>
              <a:cxnLst/>
              <a:rect l="l" t="t" r="r" b="b"/>
              <a:pathLst>
                <a:path w="12329715" h="3326607">
                  <a:moveTo>
                    <a:pt x="0" y="0"/>
                  </a:moveTo>
                  <a:lnTo>
                    <a:pt x="12329715" y="0"/>
                  </a:lnTo>
                  <a:lnTo>
                    <a:pt x="12329715" y="3326607"/>
                  </a:lnTo>
                  <a:lnTo>
                    <a:pt x="0" y="3326607"/>
                  </a:lnTo>
                  <a:close/>
                </a:path>
              </a:pathLst>
            </a:custGeom>
            <a:solidFill>
              <a:srgbClr val="000000">
                <a:alpha val="0"/>
              </a:srgbClr>
            </a:solidFill>
          </p:spPr>
        </p:sp>
        <p:sp>
          <p:nvSpPr>
            <p:cNvPr id="118" name="TextBox 41">
              <a:extLst>
                <a:ext uri="{FF2B5EF4-FFF2-40B4-BE49-F238E27FC236}">
                  <a16:creationId xmlns:a16="http://schemas.microsoft.com/office/drawing/2014/main" id="{06B5F0A9-A14B-4068-ADAF-3B26B07927B4}"/>
                </a:ext>
              </a:extLst>
            </p:cNvPr>
            <p:cNvSpPr txBox="1"/>
            <p:nvPr/>
          </p:nvSpPr>
          <p:spPr>
            <a:xfrm>
              <a:off x="0" y="-9525"/>
              <a:ext cx="12329715" cy="3336132"/>
            </a:xfrm>
            <a:prstGeom prst="rect">
              <a:avLst/>
            </a:prstGeom>
          </p:spPr>
          <p:txBody>
            <a:bodyPr lIns="0" tIns="0" rIns="0" bIns="0" rtlCol="0" anchor="t"/>
            <a:lstStyle/>
            <a:p>
              <a:pPr>
                <a:lnSpc>
                  <a:spcPts val="1167"/>
                </a:lnSpc>
              </a:pPr>
              <a:r>
                <a:rPr lang="en-US" sz="1083">
                  <a:solidFill>
                    <a:srgbClr val="405449"/>
                  </a:solidFill>
                  <a:latin typeface="Consolas"/>
                  <a:ea typeface="Consolas"/>
                  <a:cs typeface="Consolas"/>
                  <a:sym typeface="Consolas"/>
                </a:rPr>
                <a:t>{</a:t>
              </a:r>
            </a:p>
            <a:p>
              <a:pPr>
                <a:lnSpc>
                  <a:spcPts val="1167"/>
                </a:lnSpc>
              </a:pPr>
              <a:r>
                <a:rPr lang="en-US" sz="1083">
                  <a:solidFill>
                    <a:srgbClr val="405449"/>
                  </a:solidFill>
                  <a:latin typeface="Consolas"/>
                  <a:ea typeface="Consolas"/>
                  <a:cs typeface="Consolas"/>
                  <a:sym typeface="Consolas"/>
                </a:rPr>
                <a:t>  "_id": 1,</a:t>
              </a:r>
            </a:p>
            <a:p>
              <a:pPr>
                <a:lnSpc>
                  <a:spcPts val="1167"/>
                </a:lnSpc>
              </a:pPr>
              <a:r>
                <a:rPr lang="en-US" sz="1083">
                  <a:solidFill>
                    <a:srgbClr val="405449"/>
                  </a:solidFill>
                  <a:latin typeface="Consolas"/>
                  <a:ea typeface="Consolas"/>
                  <a:cs typeface="Consolas"/>
                  <a:sym typeface="Consolas"/>
                </a:rPr>
                <a:t>  "livre_id": 101,</a:t>
              </a:r>
            </a:p>
            <a:p>
              <a:pPr>
                <a:lnSpc>
                  <a:spcPts val="1167"/>
                </a:lnSpc>
              </a:pPr>
              <a:r>
                <a:rPr lang="en-US" sz="1083">
                  <a:solidFill>
                    <a:srgbClr val="405449"/>
                  </a:solidFill>
                  <a:latin typeface="Consolas"/>
                  <a:ea typeface="Consolas"/>
                  <a:cs typeface="Consolas"/>
                  <a:sym typeface="Consolas"/>
                </a:rPr>
                <a:t>  "auteur_id": 201</a:t>
              </a:r>
            </a:p>
            <a:p>
              <a:pPr>
                <a:lnSpc>
                  <a:spcPts val="1167"/>
                </a:lnSpc>
              </a:pPr>
              <a:r>
                <a:rPr lang="en-US" sz="1083">
                  <a:solidFill>
                    <a:srgbClr val="405449"/>
                  </a:solidFill>
                  <a:latin typeface="Consolas"/>
                  <a:ea typeface="Consolas"/>
                  <a:cs typeface="Consolas"/>
                  <a:sym typeface="Consolas"/>
                </a:rPr>
                <a:t>}</a:t>
              </a:r>
            </a:p>
            <a:p>
              <a:pPr>
                <a:lnSpc>
                  <a:spcPts val="1167"/>
                </a:lnSpc>
              </a:pPr>
              <a:r>
                <a:rPr lang="en-US" sz="1083">
                  <a:solidFill>
                    <a:srgbClr val="405449"/>
                  </a:solidFill>
                  <a:latin typeface="Consolas"/>
                  <a:ea typeface="Consolas"/>
                  <a:cs typeface="Consolas"/>
                  <a:sym typeface="Consolas"/>
                </a:rPr>
                <a:t>{</a:t>
              </a:r>
            </a:p>
            <a:p>
              <a:pPr>
                <a:lnSpc>
                  <a:spcPts val="1167"/>
                </a:lnSpc>
              </a:pPr>
              <a:r>
                <a:rPr lang="en-US" sz="1083">
                  <a:solidFill>
                    <a:srgbClr val="405449"/>
                  </a:solidFill>
                  <a:latin typeface="Consolas"/>
                  <a:ea typeface="Consolas"/>
                  <a:cs typeface="Consolas"/>
                  <a:sym typeface="Consolas"/>
                </a:rPr>
                <a:t>  "_id": 2,</a:t>
              </a:r>
            </a:p>
            <a:p>
              <a:pPr>
                <a:lnSpc>
                  <a:spcPts val="1167"/>
                </a:lnSpc>
              </a:pPr>
              <a:r>
                <a:rPr lang="en-US" sz="1083">
                  <a:solidFill>
                    <a:srgbClr val="405449"/>
                  </a:solidFill>
                  <a:latin typeface="Consolas"/>
                  <a:ea typeface="Consolas"/>
                  <a:cs typeface="Consolas"/>
                  <a:sym typeface="Consolas"/>
                </a:rPr>
                <a:t>  "livre_id": 101,</a:t>
              </a:r>
            </a:p>
            <a:p>
              <a:pPr>
                <a:lnSpc>
                  <a:spcPts val="1167"/>
                </a:lnSpc>
              </a:pPr>
              <a:r>
                <a:rPr lang="en-US" sz="1083">
                  <a:solidFill>
                    <a:srgbClr val="405449"/>
                  </a:solidFill>
                  <a:latin typeface="Consolas"/>
                  <a:ea typeface="Consolas"/>
                  <a:cs typeface="Consolas"/>
                  <a:sym typeface="Consolas"/>
                </a:rPr>
                <a:t>  "auteur_id": 202</a:t>
              </a:r>
            </a:p>
            <a:p>
              <a:pPr>
                <a:lnSpc>
                  <a:spcPts val="1167"/>
                </a:lnSpc>
              </a:pPr>
              <a:r>
                <a:rPr lang="en-US" sz="1083">
                  <a:solidFill>
                    <a:srgbClr val="405449"/>
                  </a:solidFill>
                  <a:latin typeface="Consolas"/>
                  <a:ea typeface="Consolas"/>
                  <a:cs typeface="Consolas"/>
                  <a:sym typeface="Consolas"/>
                </a:rPr>
                <a:t>}</a:t>
              </a:r>
            </a:p>
            <a:p>
              <a:pPr>
                <a:lnSpc>
                  <a:spcPts val="1167"/>
                </a:lnSpc>
              </a:pPr>
              <a:endParaRPr lang="en-US" sz="1083">
                <a:solidFill>
                  <a:srgbClr val="405449"/>
                </a:solidFill>
                <a:latin typeface="Consolas"/>
                <a:ea typeface="Consolas"/>
                <a:cs typeface="Consolas"/>
                <a:sym typeface="Consolas"/>
              </a:endParaRPr>
            </a:p>
          </p:txBody>
        </p:sp>
      </p:grpSp>
      <p:cxnSp>
        <p:nvCxnSpPr>
          <p:cNvPr id="119" name="ïsḷiḑè">
            <a:extLst>
              <a:ext uri="{FF2B5EF4-FFF2-40B4-BE49-F238E27FC236}">
                <a16:creationId xmlns:a16="http://schemas.microsoft.com/office/drawing/2014/main" id="{B4D4FFCD-54AF-4FC9-9EE7-7333F3AB9F8B}"/>
              </a:ext>
            </a:extLst>
          </p:cNvPr>
          <p:cNvCxnSpPr>
            <a:cxnSpLocks/>
          </p:cNvCxnSpPr>
          <p:nvPr/>
        </p:nvCxnSpPr>
        <p:spPr>
          <a:xfrm flipV="1">
            <a:off x="362655" y="922198"/>
            <a:ext cx="0" cy="2605059"/>
          </a:xfrm>
          <a:prstGeom prst="straightConnector1">
            <a:avLst/>
          </a:prstGeom>
          <a:ln w="15875">
            <a:solidFill>
              <a:srgbClr val="206A5D"/>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0" name="ïŝlíḑe">
            <a:extLst>
              <a:ext uri="{FF2B5EF4-FFF2-40B4-BE49-F238E27FC236}">
                <a16:creationId xmlns:a16="http://schemas.microsoft.com/office/drawing/2014/main" id="{ACA0C1A6-374E-42D6-AFFD-6FDBF08A5800}"/>
              </a:ext>
            </a:extLst>
          </p:cNvPr>
          <p:cNvSpPr/>
          <p:nvPr/>
        </p:nvSpPr>
        <p:spPr>
          <a:xfrm>
            <a:off x="470967" y="727244"/>
            <a:ext cx="582850" cy="352496"/>
          </a:xfrm>
          <a:prstGeom prst="roundRect">
            <a:avLst>
              <a:gd name="adj" fmla="val 50000"/>
            </a:avLst>
          </a:prstGeom>
          <a:solidFill>
            <a:srgbClr val="206A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cs typeface="+mn-ea"/>
                <a:sym typeface="+mn-lt"/>
              </a:rPr>
              <a:t>02</a:t>
            </a:r>
            <a:endParaRPr lang="zh-CN" altLang="en-US" b="1" dirty="0">
              <a:solidFill>
                <a:schemeClr val="bg1"/>
              </a:solidFill>
              <a:cs typeface="+mn-ea"/>
              <a:sym typeface="+mn-lt"/>
            </a:endParaRPr>
          </a:p>
        </p:txBody>
      </p:sp>
      <p:grpSp>
        <p:nvGrpSpPr>
          <p:cNvPr id="123" name="Group 45">
            <a:extLst>
              <a:ext uri="{FF2B5EF4-FFF2-40B4-BE49-F238E27FC236}">
                <a16:creationId xmlns:a16="http://schemas.microsoft.com/office/drawing/2014/main" id="{79FB7806-038E-421A-82C4-ACFAA42C31CB}"/>
              </a:ext>
            </a:extLst>
          </p:cNvPr>
          <p:cNvGrpSpPr/>
          <p:nvPr/>
        </p:nvGrpSpPr>
        <p:grpSpPr>
          <a:xfrm>
            <a:off x="7415044" y="2908723"/>
            <a:ext cx="2467973" cy="207863"/>
            <a:chOff x="0" y="0"/>
            <a:chExt cx="4935947" cy="415727"/>
          </a:xfrm>
        </p:grpSpPr>
        <p:sp>
          <p:nvSpPr>
            <p:cNvPr id="124" name="Freeform 46">
              <a:extLst>
                <a:ext uri="{FF2B5EF4-FFF2-40B4-BE49-F238E27FC236}">
                  <a16:creationId xmlns:a16="http://schemas.microsoft.com/office/drawing/2014/main" id="{EDCE08D8-E9D6-43BE-9DC3-633DA30E7102}"/>
                </a:ext>
              </a:extLst>
            </p:cNvPr>
            <p:cNvSpPr/>
            <p:nvPr/>
          </p:nvSpPr>
          <p:spPr>
            <a:xfrm>
              <a:off x="0" y="0"/>
              <a:ext cx="4935947" cy="415727"/>
            </a:xfrm>
            <a:custGeom>
              <a:avLst/>
              <a:gdLst/>
              <a:ahLst/>
              <a:cxnLst/>
              <a:rect l="l" t="t" r="r" b="b"/>
              <a:pathLst>
                <a:path w="4935947" h="415727">
                  <a:moveTo>
                    <a:pt x="0" y="0"/>
                  </a:moveTo>
                  <a:lnTo>
                    <a:pt x="4935947" y="0"/>
                  </a:lnTo>
                  <a:lnTo>
                    <a:pt x="4935947" y="415727"/>
                  </a:lnTo>
                  <a:lnTo>
                    <a:pt x="0" y="415727"/>
                  </a:lnTo>
                  <a:close/>
                </a:path>
              </a:pathLst>
            </a:custGeom>
            <a:solidFill>
              <a:srgbClr val="000000">
                <a:alpha val="0"/>
              </a:srgbClr>
            </a:solidFill>
          </p:spPr>
        </p:sp>
        <p:sp>
          <p:nvSpPr>
            <p:cNvPr id="125" name="TextBox 47">
              <a:extLst>
                <a:ext uri="{FF2B5EF4-FFF2-40B4-BE49-F238E27FC236}">
                  <a16:creationId xmlns:a16="http://schemas.microsoft.com/office/drawing/2014/main" id="{C2AF6B67-A1A7-432D-B65B-70D86FF91C52}"/>
                </a:ext>
              </a:extLst>
            </p:cNvPr>
            <p:cNvSpPr txBox="1"/>
            <p:nvPr/>
          </p:nvSpPr>
          <p:spPr>
            <a:xfrm>
              <a:off x="0" y="19050"/>
              <a:ext cx="4935947" cy="396677"/>
            </a:xfrm>
            <a:prstGeom prst="rect">
              <a:avLst/>
            </a:prstGeom>
          </p:spPr>
          <p:txBody>
            <a:bodyPr lIns="0" tIns="0" rIns="0" bIns="0" rtlCol="0" anchor="t"/>
            <a:lstStyle/>
            <a:p>
              <a:pPr>
                <a:lnSpc>
                  <a:spcPts val="1166"/>
                </a:lnSpc>
              </a:pPr>
              <a:r>
                <a:rPr lang="en-US" sz="1249" dirty="0">
                  <a:solidFill>
                    <a:srgbClr val="405449"/>
                  </a:solidFill>
                  <a:latin typeface="Arimo"/>
                  <a:ea typeface="Arimo"/>
                  <a:cs typeface="Arimo"/>
                  <a:sym typeface="Arimo"/>
                </a:rPr>
                <a:t>• </a:t>
              </a:r>
              <a:r>
                <a:rPr lang="en-US" sz="1249" dirty="0" err="1">
                  <a:solidFill>
                    <a:srgbClr val="405449"/>
                  </a:solidFill>
                  <a:latin typeface="Arimo"/>
                  <a:ea typeface="Arimo"/>
                  <a:cs typeface="Arimo"/>
                  <a:sym typeface="Arimo"/>
                </a:rPr>
                <a:t>Évite</a:t>
              </a:r>
              <a:r>
                <a:rPr lang="en-US" sz="1249" dirty="0">
                  <a:solidFill>
                    <a:srgbClr val="405449"/>
                  </a:solidFill>
                  <a:latin typeface="Arimo"/>
                  <a:ea typeface="Arimo"/>
                  <a:cs typeface="Arimo"/>
                  <a:sym typeface="Arimo"/>
                </a:rPr>
                <a:t> la duplication de </a:t>
              </a:r>
              <a:r>
                <a:rPr lang="en-US" sz="1249" dirty="0" err="1">
                  <a:solidFill>
                    <a:srgbClr val="405449"/>
                  </a:solidFill>
                  <a:latin typeface="Arimo"/>
                  <a:ea typeface="Arimo"/>
                  <a:cs typeface="Arimo"/>
                  <a:sym typeface="Arimo"/>
                </a:rPr>
                <a:t>données</a:t>
              </a:r>
              <a:r>
                <a:rPr lang="en-US" sz="1249" dirty="0">
                  <a:solidFill>
                    <a:srgbClr val="405449"/>
                  </a:solidFill>
                  <a:latin typeface="Arimo"/>
                  <a:ea typeface="Arimo"/>
                  <a:cs typeface="Arimo"/>
                  <a:sym typeface="Arimo"/>
                </a:rPr>
                <a:t>.</a:t>
              </a:r>
            </a:p>
          </p:txBody>
        </p:sp>
      </p:grpSp>
      <p:grpSp>
        <p:nvGrpSpPr>
          <p:cNvPr id="126" name="Group 48">
            <a:extLst>
              <a:ext uri="{FF2B5EF4-FFF2-40B4-BE49-F238E27FC236}">
                <a16:creationId xmlns:a16="http://schemas.microsoft.com/office/drawing/2014/main" id="{FF5E8DDC-E874-49AC-892E-05223D4815FE}"/>
              </a:ext>
            </a:extLst>
          </p:cNvPr>
          <p:cNvGrpSpPr/>
          <p:nvPr/>
        </p:nvGrpSpPr>
        <p:grpSpPr>
          <a:xfrm>
            <a:off x="7415044" y="3269796"/>
            <a:ext cx="3639404" cy="207863"/>
            <a:chOff x="0" y="0"/>
            <a:chExt cx="7278808" cy="415727"/>
          </a:xfrm>
        </p:grpSpPr>
        <p:sp>
          <p:nvSpPr>
            <p:cNvPr id="127" name="Freeform 49">
              <a:extLst>
                <a:ext uri="{FF2B5EF4-FFF2-40B4-BE49-F238E27FC236}">
                  <a16:creationId xmlns:a16="http://schemas.microsoft.com/office/drawing/2014/main" id="{4C488133-07C7-4061-A37C-3E486A75B641}"/>
                </a:ext>
              </a:extLst>
            </p:cNvPr>
            <p:cNvSpPr/>
            <p:nvPr/>
          </p:nvSpPr>
          <p:spPr>
            <a:xfrm>
              <a:off x="0" y="0"/>
              <a:ext cx="5723388" cy="415727"/>
            </a:xfrm>
            <a:custGeom>
              <a:avLst/>
              <a:gdLst/>
              <a:ahLst/>
              <a:cxnLst/>
              <a:rect l="l" t="t" r="r" b="b"/>
              <a:pathLst>
                <a:path w="5723388" h="415727">
                  <a:moveTo>
                    <a:pt x="0" y="0"/>
                  </a:moveTo>
                  <a:lnTo>
                    <a:pt x="5723388" y="0"/>
                  </a:lnTo>
                  <a:lnTo>
                    <a:pt x="5723388" y="415727"/>
                  </a:lnTo>
                  <a:lnTo>
                    <a:pt x="0" y="415727"/>
                  </a:lnTo>
                  <a:close/>
                </a:path>
              </a:pathLst>
            </a:custGeom>
            <a:solidFill>
              <a:srgbClr val="000000">
                <a:alpha val="0"/>
              </a:srgbClr>
            </a:solidFill>
          </p:spPr>
        </p:sp>
        <p:sp>
          <p:nvSpPr>
            <p:cNvPr id="128" name="TextBox 50">
              <a:extLst>
                <a:ext uri="{FF2B5EF4-FFF2-40B4-BE49-F238E27FC236}">
                  <a16:creationId xmlns:a16="http://schemas.microsoft.com/office/drawing/2014/main" id="{62405362-CC2B-41B6-9373-27B4A1CE8B1A}"/>
                </a:ext>
              </a:extLst>
            </p:cNvPr>
            <p:cNvSpPr txBox="1"/>
            <p:nvPr/>
          </p:nvSpPr>
          <p:spPr>
            <a:xfrm>
              <a:off x="0" y="15020"/>
              <a:ext cx="7278808" cy="400707"/>
            </a:xfrm>
            <a:prstGeom prst="rect">
              <a:avLst/>
            </a:prstGeom>
          </p:spPr>
          <p:txBody>
            <a:bodyPr lIns="0" tIns="0" rIns="0" bIns="0" rtlCol="0" anchor="t"/>
            <a:lstStyle/>
            <a:p>
              <a:pPr>
                <a:lnSpc>
                  <a:spcPts val="1166"/>
                </a:lnSpc>
              </a:pPr>
              <a:r>
                <a:rPr lang="en-US" sz="1249" dirty="0">
                  <a:solidFill>
                    <a:srgbClr val="405449"/>
                  </a:solidFill>
                  <a:latin typeface="Arimo"/>
                  <a:ea typeface="Arimo"/>
                  <a:cs typeface="Arimo"/>
                  <a:sym typeface="Arimo"/>
                </a:rPr>
                <a:t>• </a:t>
              </a:r>
              <a:r>
                <a:rPr lang="en-US" sz="1249" dirty="0" err="1">
                  <a:solidFill>
                    <a:srgbClr val="405449"/>
                  </a:solidFill>
                  <a:latin typeface="Arimo"/>
                  <a:ea typeface="Arimo"/>
                  <a:cs typeface="Arimo"/>
                  <a:sym typeface="Arimo"/>
                </a:rPr>
                <a:t>Permet</a:t>
              </a:r>
              <a:r>
                <a:rPr lang="en-US" sz="1249" dirty="0">
                  <a:solidFill>
                    <a:srgbClr val="405449"/>
                  </a:solidFill>
                  <a:latin typeface="Arimo"/>
                  <a:ea typeface="Arimo"/>
                  <a:cs typeface="Arimo"/>
                  <a:sym typeface="Arimo"/>
                </a:rPr>
                <a:t> </a:t>
              </a:r>
              <a:r>
                <a:rPr lang="en-US" sz="1249" dirty="0" err="1">
                  <a:solidFill>
                    <a:srgbClr val="405449"/>
                  </a:solidFill>
                  <a:latin typeface="Arimo"/>
                  <a:ea typeface="Arimo"/>
                  <a:cs typeface="Arimo"/>
                  <a:sym typeface="Arimo"/>
                </a:rPr>
                <a:t>une</a:t>
              </a:r>
              <a:r>
                <a:rPr lang="en-US" sz="1249" dirty="0">
                  <a:solidFill>
                    <a:srgbClr val="405449"/>
                  </a:solidFill>
                  <a:latin typeface="Arimo"/>
                  <a:ea typeface="Arimo"/>
                  <a:cs typeface="Arimo"/>
                  <a:sym typeface="Arimo"/>
                </a:rPr>
                <a:t> gestion plus flexible des relations.</a:t>
              </a:r>
            </a:p>
          </p:txBody>
        </p:sp>
      </p:grpSp>
      <p:grpSp>
        <p:nvGrpSpPr>
          <p:cNvPr id="129" name="Group 51">
            <a:extLst>
              <a:ext uri="{FF2B5EF4-FFF2-40B4-BE49-F238E27FC236}">
                <a16:creationId xmlns:a16="http://schemas.microsoft.com/office/drawing/2014/main" id="{06234A0D-05D4-479D-9E6A-A8E99F227FE3}"/>
              </a:ext>
            </a:extLst>
          </p:cNvPr>
          <p:cNvGrpSpPr/>
          <p:nvPr/>
        </p:nvGrpSpPr>
        <p:grpSpPr>
          <a:xfrm>
            <a:off x="7419708" y="3630869"/>
            <a:ext cx="4270191" cy="273968"/>
            <a:chOff x="0" y="-14191"/>
            <a:chExt cx="8540382" cy="547936"/>
          </a:xfrm>
        </p:grpSpPr>
        <p:sp>
          <p:nvSpPr>
            <p:cNvPr id="130" name="Freeform 52">
              <a:extLst>
                <a:ext uri="{FF2B5EF4-FFF2-40B4-BE49-F238E27FC236}">
                  <a16:creationId xmlns:a16="http://schemas.microsoft.com/office/drawing/2014/main" id="{D1BC030E-E769-47D0-9E46-038DD252D493}"/>
                </a:ext>
              </a:extLst>
            </p:cNvPr>
            <p:cNvSpPr/>
            <p:nvPr/>
          </p:nvSpPr>
          <p:spPr>
            <a:xfrm>
              <a:off x="0" y="0"/>
              <a:ext cx="5526167" cy="415727"/>
            </a:xfrm>
            <a:custGeom>
              <a:avLst/>
              <a:gdLst/>
              <a:ahLst/>
              <a:cxnLst/>
              <a:rect l="l" t="t" r="r" b="b"/>
              <a:pathLst>
                <a:path w="5526167" h="415727">
                  <a:moveTo>
                    <a:pt x="0" y="0"/>
                  </a:moveTo>
                  <a:lnTo>
                    <a:pt x="5526167" y="0"/>
                  </a:lnTo>
                  <a:lnTo>
                    <a:pt x="5526167" y="415727"/>
                  </a:lnTo>
                  <a:lnTo>
                    <a:pt x="0" y="415727"/>
                  </a:lnTo>
                  <a:close/>
                </a:path>
              </a:pathLst>
            </a:custGeom>
            <a:solidFill>
              <a:srgbClr val="000000">
                <a:alpha val="0"/>
              </a:srgbClr>
            </a:solidFill>
          </p:spPr>
        </p:sp>
        <p:sp>
          <p:nvSpPr>
            <p:cNvPr id="131" name="TextBox 53">
              <a:extLst>
                <a:ext uri="{FF2B5EF4-FFF2-40B4-BE49-F238E27FC236}">
                  <a16:creationId xmlns:a16="http://schemas.microsoft.com/office/drawing/2014/main" id="{875F6F4E-10FB-4462-82A8-9F98E2764B18}"/>
                </a:ext>
              </a:extLst>
            </p:cNvPr>
            <p:cNvSpPr txBox="1"/>
            <p:nvPr/>
          </p:nvSpPr>
          <p:spPr>
            <a:xfrm>
              <a:off x="0" y="-14191"/>
              <a:ext cx="8540382" cy="547936"/>
            </a:xfrm>
            <a:prstGeom prst="rect">
              <a:avLst/>
            </a:prstGeom>
          </p:spPr>
          <p:txBody>
            <a:bodyPr lIns="0" tIns="0" rIns="0" bIns="0" rtlCol="0" anchor="t"/>
            <a:lstStyle/>
            <a:p>
              <a:pPr>
                <a:lnSpc>
                  <a:spcPts val="1166"/>
                </a:lnSpc>
              </a:pPr>
              <a:r>
                <a:rPr lang="en-US" sz="1249" dirty="0">
                  <a:solidFill>
                    <a:srgbClr val="405449"/>
                  </a:solidFill>
                  <a:latin typeface="Arimo"/>
                  <a:ea typeface="Arimo"/>
                  <a:cs typeface="Arimo"/>
                  <a:sym typeface="Arimo"/>
                </a:rPr>
                <a:t>• </a:t>
              </a:r>
              <a:r>
                <a:rPr lang="en-US" sz="1249" dirty="0" err="1">
                  <a:solidFill>
                    <a:srgbClr val="405449"/>
                  </a:solidFill>
                  <a:latin typeface="Arimo"/>
                  <a:ea typeface="Arimo"/>
                  <a:cs typeface="Arimo"/>
                  <a:sym typeface="Arimo"/>
                </a:rPr>
                <a:t>Recommandé</a:t>
              </a:r>
              <a:r>
                <a:rPr lang="en-US" sz="1249" dirty="0">
                  <a:solidFill>
                    <a:srgbClr val="405449"/>
                  </a:solidFill>
                  <a:latin typeface="Arimo"/>
                  <a:ea typeface="Arimo"/>
                  <a:cs typeface="Arimo"/>
                  <a:sym typeface="Arimo"/>
                </a:rPr>
                <a:t> pour des relations complexes et </a:t>
              </a:r>
              <a:r>
                <a:rPr lang="en-US" sz="1249" dirty="0" err="1">
                  <a:solidFill>
                    <a:srgbClr val="405449"/>
                  </a:solidFill>
                  <a:latin typeface="Arimo"/>
                  <a:ea typeface="Arimo"/>
                  <a:cs typeface="Arimo"/>
                  <a:sym typeface="Arimo"/>
                </a:rPr>
                <a:t>évolutives</a:t>
              </a:r>
              <a:r>
                <a:rPr lang="en-US" sz="1249" dirty="0">
                  <a:solidFill>
                    <a:srgbClr val="405449"/>
                  </a:solidFill>
                  <a:latin typeface="Arimo"/>
                  <a:ea typeface="Arimo"/>
                  <a:cs typeface="Arimo"/>
                  <a:sym typeface="Arimo"/>
                </a:rPr>
                <a:t>.</a:t>
              </a:r>
            </a:p>
          </p:txBody>
        </p:sp>
      </p:grpSp>
    </p:spTree>
    <p:extLst>
      <p:ext uri="{BB962C8B-B14F-4D97-AF65-F5344CB8AC3E}">
        <p14:creationId xmlns:p14="http://schemas.microsoft.com/office/powerpoint/2010/main" val="1597547285"/>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17271"/>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46" name="Freeform 8">
            <a:extLst>
              <a:ext uri="{FF2B5EF4-FFF2-40B4-BE49-F238E27FC236}">
                <a16:creationId xmlns:a16="http://schemas.microsoft.com/office/drawing/2014/main" id="{398CE28A-4636-42CF-BC08-CD169A98582C}"/>
              </a:ext>
            </a:extLst>
          </p:cNvPr>
          <p:cNvSpPr/>
          <p:nvPr/>
        </p:nvSpPr>
        <p:spPr>
          <a:xfrm>
            <a:off x="304800" y="330200"/>
            <a:ext cx="3516313" cy="295275"/>
          </a:xfrm>
          <a:custGeom>
            <a:avLst/>
            <a:gdLst/>
            <a:ahLst/>
            <a:cxnLst/>
            <a:rect l="l" t="t" r="r" b="b"/>
            <a:pathLst>
              <a:path w="7032625" h="590550">
                <a:moveTo>
                  <a:pt x="0" y="0"/>
                </a:moveTo>
                <a:lnTo>
                  <a:pt x="7032625" y="0"/>
                </a:lnTo>
                <a:lnTo>
                  <a:pt x="7032625" y="590550"/>
                </a:lnTo>
                <a:lnTo>
                  <a:pt x="0" y="590550"/>
                </a:lnTo>
                <a:close/>
              </a:path>
            </a:pathLst>
          </a:custGeom>
          <a:solidFill>
            <a:srgbClr val="000000">
              <a:alpha val="0"/>
            </a:srgbClr>
          </a:solidFill>
        </p:spPr>
      </p:sp>
      <p:grpSp>
        <p:nvGrpSpPr>
          <p:cNvPr id="145" name="Group 6">
            <a:extLst>
              <a:ext uri="{FF2B5EF4-FFF2-40B4-BE49-F238E27FC236}">
                <a16:creationId xmlns:a16="http://schemas.microsoft.com/office/drawing/2014/main" id="{F0934BFC-C715-454D-9511-475270BD400D}"/>
              </a:ext>
            </a:extLst>
          </p:cNvPr>
          <p:cNvGrpSpPr/>
          <p:nvPr/>
        </p:nvGrpSpPr>
        <p:grpSpPr>
          <a:xfrm>
            <a:off x="661493" y="810121"/>
            <a:ext cx="4725491" cy="590649"/>
            <a:chOff x="0" y="0"/>
            <a:chExt cx="9450983" cy="1181298"/>
          </a:xfrm>
        </p:grpSpPr>
        <p:sp>
          <p:nvSpPr>
            <p:cNvPr id="146" name="Freeform 7">
              <a:extLst>
                <a:ext uri="{FF2B5EF4-FFF2-40B4-BE49-F238E27FC236}">
                  <a16:creationId xmlns:a16="http://schemas.microsoft.com/office/drawing/2014/main" id="{0EEF386F-9ABA-4FA4-BCDF-5A7A496470D0}"/>
                </a:ext>
              </a:extLst>
            </p:cNvPr>
            <p:cNvSpPr/>
            <p:nvPr/>
          </p:nvSpPr>
          <p:spPr>
            <a:xfrm>
              <a:off x="0" y="0"/>
              <a:ext cx="9450984" cy="1181298"/>
            </a:xfrm>
            <a:custGeom>
              <a:avLst/>
              <a:gdLst/>
              <a:ahLst/>
              <a:cxnLst/>
              <a:rect l="l" t="t" r="r" b="b"/>
              <a:pathLst>
                <a:path w="9450984" h="1181298">
                  <a:moveTo>
                    <a:pt x="0" y="0"/>
                  </a:moveTo>
                  <a:lnTo>
                    <a:pt x="9450984" y="0"/>
                  </a:lnTo>
                  <a:lnTo>
                    <a:pt x="9450984" y="1181298"/>
                  </a:lnTo>
                  <a:lnTo>
                    <a:pt x="0" y="1181298"/>
                  </a:lnTo>
                  <a:close/>
                </a:path>
              </a:pathLst>
            </a:custGeom>
            <a:solidFill>
              <a:srgbClr val="000000">
                <a:alpha val="0"/>
              </a:srgbClr>
            </a:solidFill>
          </p:spPr>
        </p:sp>
        <p:sp>
          <p:nvSpPr>
            <p:cNvPr id="147" name="TextBox 8">
              <a:extLst>
                <a:ext uri="{FF2B5EF4-FFF2-40B4-BE49-F238E27FC236}">
                  <a16:creationId xmlns:a16="http://schemas.microsoft.com/office/drawing/2014/main" id="{49A2216F-7631-42B9-80E3-8A4EBCD76A3F}"/>
                </a:ext>
              </a:extLst>
            </p:cNvPr>
            <p:cNvSpPr txBox="1"/>
            <p:nvPr/>
          </p:nvSpPr>
          <p:spPr>
            <a:xfrm>
              <a:off x="0" y="-19050"/>
              <a:ext cx="9450983" cy="1200348"/>
            </a:xfrm>
            <a:prstGeom prst="rect">
              <a:avLst/>
            </a:prstGeom>
          </p:spPr>
          <p:txBody>
            <a:bodyPr lIns="0" tIns="0" rIns="0" bIns="0" rtlCol="0" anchor="t"/>
            <a:lstStyle/>
            <a:p>
              <a:pPr>
                <a:lnSpc>
                  <a:spcPts val="4625"/>
                </a:lnSpc>
              </a:pPr>
              <a:r>
                <a:rPr lang="en-US" sz="3708" b="1" dirty="0">
                  <a:solidFill>
                    <a:srgbClr val="206A5D"/>
                  </a:solidFill>
                  <a:latin typeface="Fraunces Bold"/>
                  <a:ea typeface="Fraunces Bold"/>
                  <a:cs typeface="Fraunces Bold"/>
                  <a:sym typeface="Fraunces Bold"/>
                </a:rPr>
                <a:t>Conclusion</a:t>
              </a:r>
            </a:p>
          </p:txBody>
        </p:sp>
      </p:grpSp>
      <p:sp>
        <p:nvSpPr>
          <p:cNvPr id="148" name="Freeform 9" descr="preencoded.png">
            <a:extLst>
              <a:ext uri="{FF2B5EF4-FFF2-40B4-BE49-F238E27FC236}">
                <a16:creationId xmlns:a16="http://schemas.microsoft.com/office/drawing/2014/main" id="{7A8B9AF4-9478-49C4-9127-A3832634C6A5}"/>
              </a:ext>
            </a:extLst>
          </p:cNvPr>
          <p:cNvSpPr/>
          <p:nvPr/>
        </p:nvSpPr>
        <p:spPr>
          <a:xfrm>
            <a:off x="2481957" y="1778795"/>
            <a:ext cx="1793379" cy="1391543"/>
          </a:xfrm>
          <a:custGeom>
            <a:avLst/>
            <a:gdLst/>
            <a:ahLst/>
            <a:cxnLst/>
            <a:rect l="l" t="t" r="r" b="b"/>
            <a:pathLst>
              <a:path w="2690069" h="2087315">
                <a:moveTo>
                  <a:pt x="0" y="0"/>
                </a:moveTo>
                <a:lnTo>
                  <a:pt x="2690069" y="0"/>
                </a:lnTo>
                <a:lnTo>
                  <a:pt x="2690069" y="2087315"/>
                </a:lnTo>
                <a:lnTo>
                  <a:pt x="0" y="2087315"/>
                </a:lnTo>
                <a:lnTo>
                  <a:pt x="0" y="0"/>
                </a:lnTo>
                <a:close/>
              </a:path>
            </a:pathLst>
          </a:custGeom>
          <a:blipFill>
            <a:blip r:embed="rId3"/>
            <a:stretch>
              <a:fillRect t="-42" b="-42"/>
            </a:stretch>
          </a:blipFill>
        </p:spPr>
        <p:txBody>
          <a:bodyPr/>
          <a:lstStyle/>
          <a:p>
            <a:endParaRPr lang="fr-FR" dirty="0"/>
          </a:p>
        </p:txBody>
      </p:sp>
      <p:grpSp>
        <p:nvGrpSpPr>
          <p:cNvPr id="149" name="Group 10">
            <a:extLst>
              <a:ext uri="{FF2B5EF4-FFF2-40B4-BE49-F238E27FC236}">
                <a16:creationId xmlns:a16="http://schemas.microsoft.com/office/drawing/2014/main" id="{96A22295-94F9-4F10-A36D-98C425513333}"/>
              </a:ext>
            </a:extLst>
          </p:cNvPr>
          <p:cNvGrpSpPr/>
          <p:nvPr/>
        </p:nvGrpSpPr>
        <p:grpSpPr>
          <a:xfrm>
            <a:off x="3245743" y="2488803"/>
            <a:ext cx="265807" cy="332184"/>
            <a:chOff x="0" y="0"/>
            <a:chExt cx="531613" cy="664368"/>
          </a:xfrm>
        </p:grpSpPr>
        <p:sp>
          <p:nvSpPr>
            <p:cNvPr id="150" name="Freeform 11">
              <a:extLst>
                <a:ext uri="{FF2B5EF4-FFF2-40B4-BE49-F238E27FC236}">
                  <a16:creationId xmlns:a16="http://schemas.microsoft.com/office/drawing/2014/main" id="{AF3D916C-9E4E-4EF9-B9FA-4CCFFADA43A0}"/>
                </a:ext>
              </a:extLst>
            </p:cNvPr>
            <p:cNvSpPr/>
            <p:nvPr/>
          </p:nvSpPr>
          <p:spPr>
            <a:xfrm>
              <a:off x="0" y="0"/>
              <a:ext cx="531613" cy="664368"/>
            </a:xfrm>
            <a:custGeom>
              <a:avLst/>
              <a:gdLst/>
              <a:ahLst/>
              <a:cxnLst/>
              <a:rect l="l" t="t" r="r" b="b"/>
              <a:pathLst>
                <a:path w="531613" h="664368">
                  <a:moveTo>
                    <a:pt x="0" y="0"/>
                  </a:moveTo>
                  <a:lnTo>
                    <a:pt x="531613" y="0"/>
                  </a:lnTo>
                  <a:lnTo>
                    <a:pt x="531613" y="664368"/>
                  </a:lnTo>
                  <a:lnTo>
                    <a:pt x="0" y="664368"/>
                  </a:lnTo>
                  <a:close/>
                </a:path>
              </a:pathLst>
            </a:custGeom>
            <a:solidFill>
              <a:srgbClr val="000000">
                <a:alpha val="0"/>
              </a:srgbClr>
            </a:solidFill>
          </p:spPr>
        </p:sp>
        <p:sp>
          <p:nvSpPr>
            <p:cNvPr id="151" name="TextBox 12">
              <a:extLst>
                <a:ext uri="{FF2B5EF4-FFF2-40B4-BE49-F238E27FC236}">
                  <a16:creationId xmlns:a16="http://schemas.microsoft.com/office/drawing/2014/main" id="{C7CB45FB-F26F-4186-A020-231CAE3445B9}"/>
                </a:ext>
              </a:extLst>
            </p:cNvPr>
            <p:cNvSpPr txBox="1"/>
            <p:nvPr/>
          </p:nvSpPr>
          <p:spPr>
            <a:xfrm>
              <a:off x="0" y="-123825"/>
              <a:ext cx="531613" cy="788193"/>
            </a:xfrm>
            <a:prstGeom prst="rect">
              <a:avLst/>
            </a:prstGeom>
          </p:spPr>
          <p:txBody>
            <a:bodyPr lIns="0" tIns="0" rIns="0" bIns="0" rtlCol="0" anchor="t"/>
            <a:lstStyle/>
            <a:p>
              <a:pPr algn="ctr">
                <a:lnSpc>
                  <a:spcPts val="3333"/>
                </a:lnSpc>
              </a:pPr>
              <a:r>
                <a:rPr lang="en-US" sz="2083" b="1">
                  <a:solidFill>
                    <a:srgbClr val="405449"/>
                  </a:solidFill>
                  <a:latin typeface="Fraunces Bold"/>
                  <a:ea typeface="Fraunces Bold"/>
                  <a:cs typeface="Fraunces Bold"/>
                  <a:sym typeface="Fraunces Bold"/>
                </a:rPr>
                <a:t>1</a:t>
              </a:r>
            </a:p>
          </p:txBody>
        </p:sp>
      </p:grpSp>
      <p:grpSp>
        <p:nvGrpSpPr>
          <p:cNvPr id="152" name="Group 13">
            <a:extLst>
              <a:ext uri="{FF2B5EF4-FFF2-40B4-BE49-F238E27FC236}">
                <a16:creationId xmlns:a16="http://schemas.microsoft.com/office/drawing/2014/main" id="{99EE2F3C-8B02-4AFA-A0BC-68D6A339B820}"/>
              </a:ext>
            </a:extLst>
          </p:cNvPr>
          <p:cNvGrpSpPr/>
          <p:nvPr/>
        </p:nvGrpSpPr>
        <p:grpSpPr>
          <a:xfrm>
            <a:off x="4464347" y="2119015"/>
            <a:ext cx="2362696" cy="295275"/>
            <a:chOff x="0" y="0"/>
            <a:chExt cx="4725392" cy="590550"/>
          </a:xfrm>
        </p:grpSpPr>
        <p:sp>
          <p:nvSpPr>
            <p:cNvPr id="153" name="Freeform 14">
              <a:extLst>
                <a:ext uri="{FF2B5EF4-FFF2-40B4-BE49-F238E27FC236}">
                  <a16:creationId xmlns:a16="http://schemas.microsoft.com/office/drawing/2014/main" id="{7F32CA42-76D4-4C00-B82E-49AD777D37BE}"/>
                </a:ext>
              </a:extLst>
            </p:cNvPr>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54" name="TextBox 15">
              <a:extLst>
                <a:ext uri="{FF2B5EF4-FFF2-40B4-BE49-F238E27FC236}">
                  <a16:creationId xmlns:a16="http://schemas.microsoft.com/office/drawing/2014/main" id="{EDB69F75-2997-484D-833C-F3C8336AFEE1}"/>
                </a:ext>
              </a:extLst>
            </p:cNvPr>
            <p:cNvSpPr txBox="1"/>
            <p:nvPr/>
          </p:nvSpPr>
          <p:spPr>
            <a:xfrm>
              <a:off x="0" y="-9525"/>
              <a:ext cx="4725392" cy="600075"/>
            </a:xfrm>
            <a:prstGeom prst="rect">
              <a:avLst/>
            </a:prstGeom>
          </p:spPr>
          <p:txBody>
            <a:bodyPr lIns="0" tIns="0" rIns="0" bIns="0" rtlCol="0" anchor="t"/>
            <a:lstStyle/>
            <a:p>
              <a:pPr>
                <a:lnSpc>
                  <a:spcPts val="2291"/>
                </a:lnSpc>
              </a:pPr>
              <a:r>
                <a:rPr lang="en-US" sz="1833" b="1" dirty="0">
                  <a:solidFill>
                    <a:srgbClr val="405449"/>
                  </a:solidFill>
                  <a:latin typeface="Fraunces Bold"/>
                  <a:ea typeface="Fraunces Bold"/>
                  <a:cs typeface="Fraunces Bold"/>
                  <a:sym typeface="Fraunces Bold"/>
                </a:rPr>
                <a:t>Imbrication</a:t>
              </a:r>
            </a:p>
          </p:txBody>
        </p:sp>
      </p:grpSp>
      <p:grpSp>
        <p:nvGrpSpPr>
          <p:cNvPr id="155" name="Group 16">
            <a:extLst>
              <a:ext uri="{FF2B5EF4-FFF2-40B4-BE49-F238E27FC236}">
                <a16:creationId xmlns:a16="http://schemas.microsoft.com/office/drawing/2014/main" id="{5E6F6058-C80A-4C9B-A4BF-CADD39DC0D69}"/>
              </a:ext>
            </a:extLst>
          </p:cNvPr>
          <p:cNvGrpSpPr/>
          <p:nvPr/>
        </p:nvGrpSpPr>
        <p:grpSpPr>
          <a:xfrm>
            <a:off x="4464348" y="2527697"/>
            <a:ext cx="5868690" cy="302419"/>
            <a:chOff x="0" y="0"/>
            <a:chExt cx="11737380" cy="604838"/>
          </a:xfrm>
        </p:grpSpPr>
        <p:sp>
          <p:nvSpPr>
            <p:cNvPr id="156" name="Freeform 17">
              <a:extLst>
                <a:ext uri="{FF2B5EF4-FFF2-40B4-BE49-F238E27FC236}">
                  <a16:creationId xmlns:a16="http://schemas.microsoft.com/office/drawing/2014/main" id="{7F25514C-18D2-4E81-9292-0E672A9304E3}"/>
                </a:ext>
              </a:extLst>
            </p:cNvPr>
            <p:cNvSpPr/>
            <p:nvPr/>
          </p:nvSpPr>
          <p:spPr>
            <a:xfrm>
              <a:off x="0" y="0"/>
              <a:ext cx="11737380" cy="604838"/>
            </a:xfrm>
            <a:custGeom>
              <a:avLst/>
              <a:gdLst/>
              <a:ahLst/>
              <a:cxnLst/>
              <a:rect l="l" t="t" r="r" b="b"/>
              <a:pathLst>
                <a:path w="11737380" h="604838">
                  <a:moveTo>
                    <a:pt x="0" y="0"/>
                  </a:moveTo>
                  <a:lnTo>
                    <a:pt x="11737380" y="0"/>
                  </a:lnTo>
                  <a:lnTo>
                    <a:pt x="11737380" y="604838"/>
                  </a:lnTo>
                  <a:lnTo>
                    <a:pt x="0" y="604838"/>
                  </a:lnTo>
                  <a:close/>
                </a:path>
              </a:pathLst>
            </a:custGeom>
            <a:solidFill>
              <a:srgbClr val="000000">
                <a:alpha val="0"/>
              </a:srgbClr>
            </a:solidFill>
          </p:spPr>
        </p:sp>
        <p:sp>
          <p:nvSpPr>
            <p:cNvPr id="157" name="TextBox 18">
              <a:extLst>
                <a:ext uri="{FF2B5EF4-FFF2-40B4-BE49-F238E27FC236}">
                  <a16:creationId xmlns:a16="http://schemas.microsoft.com/office/drawing/2014/main" id="{2ACC6C83-200C-416D-8328-C5CCFE08FF4D}"/>
                </a:ext>
              </a:extLst>
            </p:cNvPr>
            <p:cNvSpPr txBox="1"/>
            <p:nvPr/>
          </p:nvSpPr>
          <p:spPr>
            <a:xfrm>
              <a:off x="0" y="-104775"/>
              <a:ext cx="11737380" cy="709613"/>
            </a:xfrm>
            <a:prstGeom prst="rect">
              <a:avLst/>
            </a:prstGeom>
          </p:spPr>
          <p:txBody>
            <a:bodyPr lIns="0" tIns="0" rIns="0" bIns="0" rtlCol="0" anchor="t"/>
            <a:lstStyle/>
            <a:p>
              <a:pPr>
                <a:lnSpc>
                  <a:spcPts val="2375"/>
                </a:lnSpc>
              </a:pPr>
              <a:r>
                <a:rPr lang="en-US" sz="1458">
                  <a:solidFill>
                    <a:srgbClr val="405449"/>
                  </a:solidFill>
                  <a:latin typeface="Arimo"/>
                  <a:ea typeface="Arimo"/>
                  <a:cs typeface="Arimo"/>
                  <a:sym typeface="Arimo"/>
                </a:rPr>
                <a:t>Idéal pour les relations 1:1 et 1:N avec peu de données imbriquées.</a:t>
              </a:r>
            </a:p>
          </p:txBody>
        </p:sp>
      </p:grpSp>
      <p:grpSp>
        <p:nvGrpSpPr>
          <p:cNvPr id="158" name="Group 19">
            <a:extLst>
              <a:ext uri="{FF2B5EF4-FFF2-40B4-BE49-F238E27FC236}">
                <a16:creationId xmlns:a16="http://schemas.microsoft.com/office/drawing/2014/main" id="{434C94AA-BBC0-46D1-BF21-B732BEF958FD}"/>
              </a:ext>
            </a:extLst>
          </p:cNvPr>
          <p:cNvGrpSpPr/>
          <p:nvPr/>
        </p:nvGrpSpPr>
        <p:grpSpPr>
          <a:xfrm>
            <a:off x="4322564" y="3181251"/>
            <a:ext cx="7160717" cy="12700"/>
            <a:chOff x="0" y="0"/>
            <a:chExt cx="14321433" cy="25400"/>
          </a:xfrm>
        </p:grpSpPr>
        <p:sp>
          <p:nvSpPr>
            <p:cNvPr id="159" name="Freeform 20">
              <a:extLst>
                <a:ext uri="{FF2B5EF4-FFF2-40B4-BE49-F238E27FC236}">
                  <a16:creationId xmlns:a16="http://schemas.microsoft.com/office/drawing/2014/main" id="{8D5FF503-9692-499C-9C7B-1EF7B68CD640}"/>
                </a:ext>
              </a:extLst>
            </p:cNvPr>
            <p:cNvSpPr/>
            <p:nvPr/>
          </p:nvSpPr>
          <p:spPr>
            <a:xfrm>
              <a:off x="0" y="0"/>
              <a:ext cx="14321410" cy="25400"/>
            </a:xfrm>
            <a:custGeom>
              <a:avLst/>
              <a:gdLst/>
              <a:ahLst/>
              <a:cxnLst/>
              <a:rect l="l" t="t" r="r" b="b"/>
              <a:pathLst>
                <a:path w="14321410" h="25400">
                  <a:moveTo>
                    <a:pt x="0" y="12700"/>
                  </a:moveTo>
                  <a:cubicBezTo>
                    <a:pt x="0" y="5715"/>
                    <a:pt x="5715" y="0"/>
                    <a:pt x="12700" y="0"/>
                  </a:cubicBezTo>
                  <a:lnTo>
                    <a:pt x="14308710" y="0"/>
                  </a:lnTo>
                  <a:cubicBezTo>
                    <a:pt x="14315695" y="0"/>
                    <a:pt x="14321410" y="5715"/>
                    <a:pt x="14321410" y="12700"/>
                  </a:cubicBezTo>
                  <a:cubicBezTo>
                    <a:pt x="14321410" y="19685"/>
                    <a:pt x="14315695" y="25400"/>
                    <a:pt x="14308710" y="25400"/>
                  </a:cubicBezTo>
                  <a:lnTo>
                    <a:pt x="12700" y="25400"/>
                  </a:lnTo>
                  <a:cubicBezTo>
                    <a:pt x="5715" y="25400"/>
                    <a:pt x="0" y="19685"/>
                    <a:pt x="0" y="12700"/>
                  </a:cubicBezTo>
                  <a:close/>
                </a:path>
              </a:pathLst>
            </a:custGeom>
            <a:solidFill>
              <a:srgbClr val="CED9CE"/>
            </a:solidFill>
          </p:spPr>
        </p:sp>
      </p:grpSp>
      <p:sp>
        <p:nvSpPr>
          <p:cNvPr id="160" name="Freeform 21" descr="preencoded.png">
            <a:extLst>
              <a:ext uri="{FF2B5EF4-FFF2-40B4-BE49-F238E27FC236}">
                <a16:creationId xmlns:a16="http://schemas.microsoft.com/office/drawing/2014/main" id="{0A7422AB-C91F-4BE9-AAF4-F7D76E17B04B}"/>
              </a:ext>
            </a:extLst>
          </p:cNvPr>
          <p:cNvSpPr/>
          <p:nvPr/>
        </p:nvSpPr>
        <p:spPr>
          <a:xfrm>
            <a:off x="1585318" y="3217566"/>
            <a:ext cx="3586757" cy="1391543"/>
          </a:xfrm>
          <a:custGeom>
            <a:avLst/>
            <a:gdLst/>
            <a:ahLst/>
            <a:cxnLst/>
            <a:rect l="l" t="t" r="r" b="b"/>
            <a:pathLst>
              <a:path w="5380136" h="2087315">
                <a:moveTo>
                  <a:pt x="0" y="0"/>
                </a:moveTo>
                <a:lnTo>
                  <a:pt x="5380136" y="0"/>
                </a:lnTo>
                <a:lnTo>
                  <a:pt x="5380136" y="2087314"/>
                </a:lnTo>
                <a:lnTo>
                  <a:pt x="0" y="2087314"/>
                </a:lnTo>
                <a:lnTo>
                  <a:pt x="0" y="0"/>
                </a:lnTo>
                <a:close/>
              </a:path>
            </a:pathLst>
          </a:custGeom>
          <a:blipFill>
            <a:blip r:embed="rId4"/>
            <a:stretch>
              <a:fillRect l="-45" r="-45"/>
            </a:stretch>
          </a:blipFill>
        </p:spPr>
        <p:txBody>
          <a:bodyPr/>
          <a:lstStyle/>
          <a:p>
            <a:endParaRPr lang="fr-FR" dirty="0"/>
          </a:p>
        </p:txBody>
      </p:sp>
      <p:grpSp>
        <p:nvGrpSpPr>
          <p:cNvPr id="161" name="Group 22">
            <a:extLst>
              <a:ext uri="{FF2B5EF4-FFF2-40B4-BE49-F238E27FC236}">
                <a16:creationId xmlns:a16="http://schemas.microsoft.com/office/drawing/2014/main" id="{A9D9B9DA-355C-462A-83BB-1C9D49317DEE}"/>
              </a:ext>
            </a:extLst>
          </p:cNvPr>
          <p:cNvGrpSpPr/>
          <p:nvPr/>
        </p:nvGrpSpPr>
        <p:grpSpPr>
          <a:xfrm>
            <a:off x="3245743" y="3747194"/>
            <a:ext cx="265807" cy="332184"/>
            <a:chOff x="0" y="0"/>
            <a:chExt cx="531613" cy="664368"/>
          </a:xfrm>
        </p:grpSpPr>
        <p:sp>
          <p:nvSpPr>
            <p:cNvPr id="162" name="Freeform 23">
              <a:extLst>
                <a:ext uri="{FF2B5EF4-FFF2-40B4-BE49-F238E27FC236}">
                  <a16:creationId xmlns:a16="http://schemas.microsoft.com/office/drawing/2014/main" id="{B8D2E417-CAFF-480B-BE69-766A16CE9040}"/>
                </a:ext>
              </a:extLst>
            </p:cNvPr>
            <p:cNvSpPr/>
            <p:nvPr/>
          </p:nvSpPr>
          <p:spPr>
            <a:xfrm>
              <a:off x="0" y="0"/>
              <a:ext cx="531613" cy="664368"/>
            </a:xfrm>
            <a:custGeom>
              <a:avLst/>
              <a:gdLst/>
              <a:ahLst/>
              <a:cxnLst/>
              <a:rect l="l" t="t" r="r" b="b"/>
              <a:pathLst>
                <a:path w="531613" h="664368">
                  <a:moveTo>
                    <a:pt x="0" y="0"/>
                  </a:moveTo>
                  <a:lnTo>
                    <a:pt x="531613" y="0"/>
                  </a:lnTo>
                  <a:lnTo>
                    <a:pt x="531613" y="664368"/>
                  </a:lnTo>
                  <a:lnTo>
                    <a:pt x="0" y="664368"/>
                  </a:lnTo>
                  <a:close/>
                </a:path>
              </a:pathLst>
            </a:custGeom>
            <a:solidFill>
              <a:srgbClr val="000000">
                <a:alpha val="0"/>
              </a:srgbClr>
            </a:solidFill>
          </p:spPr>
        </p:sp>
        <p:sp>
          <p:nvSpPr>
            <p:cNvPr id="163" name="TextBox 24">
              <a:extLst>
                <a:ext uri="{FF2B5EF4-FFF2-40B4-BE49-F238E27FC236}">
                  <a16:creationId xmlns:a16="http://schemas.microsoft.com/office/drawing/2014/main" id="{41AFD738-10B5-47AF-8CC6-1E463786BDE3}"/>
                </a:ext>
              </a:extLst>
            </p:cNvPr>
            <p:cNvSpPr txBox="1"/>
            <p:nvPr/>
          </p:nvSpPr>
          <p:spPr>
            <a:xfrm>
              <a:off x="0" y="-123825"/>
              <a:ext cx="531613" cy="788193"/>
            </a:xfrm>
            <a:prstGeom prst="rect">
              <a:avLst/>
            </a:prstGeom>
          </p:spPr>
          <p:txBody>
            <a:bodyPr lIns="0" tIns="0" rIns="0" bIns="0" rtlCol="0" anchor="t"/>
            <a:lstStyle/>
            <a:p>
              <a:pPr algn="ctr">
                <a:lnSpc>
                  <a:spcPts val="3333"/>
                </a:lnSpc>
              </a:pPr>
              <a:r>
                <a:rPr lang="en-US" sz="2083" b="1">
                  <a:solidFill>
                    <a:srgbClr val="405449"/>
                  </a:solidFill>
                  <a:latin typeface="Fraunces Bold"/>
                  <a:ea typeface="Fraunces Bold"/>
                  <a:cs typeface="Fraunces Bold"/>
                  <a:sym typeface="Fraunces Bold"/>
                </a:rPr>
                <a:t>2</a:t>
              </a:r>
            </a:p>
          </p:txBody>
        </p:sp>
      </p:grpSp>
      <p:grpSp>
        <p:nvGrpSpPr>
          <p:cNvPr id="164" name="Group 25">
            <a:extLst>
              <a:ext uri="{FF2B5EF4-FFF2-40B4-BE49-F238E27FC236}">
                <a16:creationId xmlns:a16="http://schemas.microsoft.com/office/drawing/2014/main" id="{6CB64654-FF5C-4030-B2C5-FFCDEC84B73F}"/>
              </a:ext>
            </a:extLst>
          </p:cNvPr>
          <p:cNvGrpSpPr/>
          <p:nvPr/>
        </p:nvGrpSpPr>
        <p:grpSpPr>
          <a:xfrm>
            <a:off x="5361087" y="3406577"/>
            <a:ext cx="2362696" cy="295275"/>
            <a:chOff x="0" y="0"/>
            <a:chExt cx="4725392" cy="590550"/>
          </a:xfrm>
        </p:grpSpPr>
        <p:sp>
          <p:nvSpPr>
            <p:cNvPr id="165" name="Freeform 26">
              <a:extLst>
                <a:ext uri="{FF2B5EF4-FFF2-40B4-BE49-F238E27FC236}">
                  <a16:creationId xmlns:a16="http://schemas.microsoft.com/office/drawing/2014/main" id="{A6064E0A-ADE5-4E35-BB35-1E2D43206078}"/>
                </a:ext>
              </a:extLst>
            </p:cNvPr>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66" name="TextBox 27">
              <a:extLst>
                <a:ext uri="{FF2B5EF4-FFF2-40B4-BE49-F238E27FC236}">
                  <a16:creationId xmlns:a16="http://schemas.microsoft.com/office/drawing/2014/main" id="{51CF78DF-ECC0-4C5A-A724-4C57D0702767}"/>
                </a:ext>
              </a:extLst>
            </p:cNvPr>
            <p:cNvSpPr txBox="1"/>
            <p:nvPr/>
          </p:nvSpPr>
          <p:spPr>
            <a:xfrm>
              <a:off x="0" y="-9525"/>
              <a:ext cx="4725392" cy="600075"/>
            </a:xfrm>
            <a:prstGeom prst="rect">
              <a:avLst/>
            </a:prstGeom>
          </p:spPr>
          <p:txBody>
            <a:bodyPr lIns="0" tIns="0" rIns="0" bIns="0" rtlCol="0" anchor="t"/>
            <a:lstStyle/>
            <a:p>
              <a:pPr>
                <a:lnSpc>
                  <a:spcPts val="2291"/>
                </a:lnSpc>
              </a:pPr>
              <a:r>
                <a:rPr lang="en-US" sz="1833" b="1" dirty="0" err="1">
                  <a:solidFill>
                    <a:srgbClr val="405449"/>
                  </a:solidFill>
                  <a:latin typeface="Fraunces Bold"/>
                  <a:ea typeface="Fraunces Bold"/>
                  <a:cs typeface="Fraunces Bold"/>
                  <a:sym typeface="Fraunces Bold"/>
                </a:rPr>
                <a:t>Référencement</a:t>
              </a:r>
              <a:endParaRPr lang="en-US" sz="1833" b="1" dirty="0">
                <a:solidFill>
                  <a:srgbClr val="405449"/>
                </a:solidFill>
                <a:latin typeface="Fraunces Bold"/>
                <a:ea typeface="Fraunces Bold"/>
                <a:cs typeface="Fraunces Bold"/>
                <a:sym typeface="Fraunces Bold"/>
              </a:endParaRPr>
            </a:p>
          </p:txBody>
        </p:sp>
      </p:grpSp>
      <p:grpSp>
        <p:nvGrpSpPr>
          <p:cNvPr id="167" name="Group 28">
            <a:extLst>
              <a:ext uri="{FF2B5EF4-FFF2-40B4-BE49-F238E27FC236}">
                <a16:creationId xmlns:a16="http://schemas.microsoft.com/office/drawing/2014/main" id="{AA74AC28-B68C-458B-87F1-141BAB0C94A5}"/>
              </a:ext>
            </a:extLst>
          </p:cNvPr>
          <p:cNvGrpSpPr/>
          <p:nvPr/>
        </p:nvGrpSpPr>
        <p:grpSpPr>
          <a:xfrm>
            <a:off x="5361087" y="3815259"/>
            <a:ext cx="5980410" cy="604837"/>
            <a:chOff x="0" y="0"/>
            <a:chExt cx="11960820" cy="1209675"/>
          </a:xfrm>
        </p:grpSpPr>
        <p:sp>
          <p:nvSpPr>
            <p:cNvPr id="168" name="Freeform 29">
              <a:extLst>
                <a:ext uri="{FF2B5EF4-FFF2-40B4-BE49-F238E27FC236}">
                  <a16:creationId xmlns:a16="http://schemas.microsoft.com/office/drawing/2014/main" id="{DA4EE558-8519-4EFC-96DF-845FD42625B0}"/>
                </a:ext>
              </a:extLst>
            </p:cNvPr>
            <p:cNvSpPr/>
            <p:nvPr/>
          </p:nvSpPr>
          <p:spPr>
            <a:xfrm>
              <a:off x="0" y="0"/>
              <a:ext cx="11960820" cy="1209675"/>
            </a:xfrm>
            <a:custGeom>
              <a:avLst/>
              <a:gdLst/>
              <a:ahLst/>
              <a:cxnLst/>
              <a:rect l="l" t="t" r="r" b="b"/>
              <a:pathLst>
                <a:path w="11960820" h="1209675">
                  <a:moveTo>
                    <a:pt x="0" y="0"/>
                  </a:moveTo>
                  <a:lnTo>
                    <a:pt x="11960820" y="0"/>
                  </a:lnTo>
                  <a:lnTo>
                    <a:pt x="11960820" y="1209675"/>
                  </a:lnTo>
                  <a:lnTo>
                    <a:pt x="0" y="1209675"/>
                  </a:lnTo>
                  <a:close/>
                </a:path>
              </a:pathLst>
            </a:custGeom>
            <a:solidFill>
              <a:srgbClr val="000000">
                <a:alpha val="0"/>
              </a:srgbClr>
            </a:solidFill>
          </p:spPr>
        </p:sp>
        <p:sp>
          <p:nvSpPr>
            <p:cNvPr id="169" name="TextBox 30">
              <a:extLst>
                <a:ext uri="{FF2B5EF4-FFF2-40B4-BE49-F238E27FC236}">
                  <a16:creationId xmlns:a16="http://schemas.microsoft.com/office/drawing/2014/main" id="{06652B10-48F6-4421-82D0-063460C3155A}"/>
                </a:ext>
              </a:extLst>
            </p:cNvPr>
            <p:cNvSpPr txBox="1"/>
            <p:nvPr/>
          </p:nvSpPr>
          <p:spPr>
            <a:xfrm>
              <a:off x="0" y="-104775"/>
              <a:ext cx="11960820" cy="1314450"/>
            </a:xfrm>
            <a:prstGeom prst="rect">
              <a:avLst/>
            </a:prstGeom>
          </p:spPr>
          <p:txBody>
            <a:bodyPr lIns="0" tIns="0" rIns="0" bIns="0" rtlCol="0" anchor="t"/>
            <a:lstStyle/>
            <a:p>
              <a:pPr>
                <a:lnSpc>
                  <a:spcPts val="2375"/>
                </a:lnSpc>
              </a:pPr>
              <a:r>
                <a:rPr lang="en-US" sz="1458">
                  <a:solidFill>
                    <a:srgbClr val="405449"/>
                  </a:solidFill>
                  <a:latin typeface="Arimo"/>
                  <a:ea typeface="Arimo"/>
                  <a:cs typeface="Arimo"/>
                  <a:sym typeface="Arimo"/>
                </a:rPr>
                <a:t>Préférable pour les relations 1:N et N:N lorsque les données sont volumineuses et réutilisées.</a:t>
              </a:r>
            </a:p>
          </p:txBody>
        </p:sp>
      </p:grpSp>
      <p:grpSp>
        <p:nvGrpSpPr>
          <p:cNvPr id="170" name="Group 31">
            <a:extLst>
              <a:ext uri="{FF2B5EF4-FFF2-40B4-BE49-F238E27FC236}">
                <a16:creationId xmlns:a16="http://schemas.microsoft.com/office/drawing/2014/main" id="{D8AA1AFF-33F9-4550-AB05-F4991B667836}"/>
              </a:ext>
            </a:extLst>
          </p:cNvPr>
          <p:cNvGrpSpPr/>
          <p:nvPr/>
        </p:nvGrpSpPr>
        <p:grpSpPr>
          <a:xfrm>
            <a:off x="5219304" y="4620021"/>
            <a:ext cx="6263977" cy="12700"/>
            <a:chOff x="0" y="0"/>
            <a:chExt cx="12527955" cy="25400"/>
          </a:xfrm>
        </p:grpSpPr>
        <p:sp>
          <p:nvSpPr>
            <p:cNvPr id="171" name="Freeform 32">
              <a:extLst>
                <a:ext uri="{FF2B5EF4-FFF2-40B4-BE49-F238E27FC236}">
                  <a16:creationId xmlns:a16="http://schemas.microsoft.com/office/drawing/2014/main" id="{66635F6F-A104-498A-BA6A-15747F118A59}"/>
                </a:ext>
              </a:extLst>
            </p:cNvPr>
            <p:cNvSpPr/>
            <p:nvPr/>
          </p:nvSpPr>
          <p:spPr>
            <a:xfrm>
              <a:off x="0" y="0"/>
              <a:ext cx="12527915" cy="25400"/>
            </a:xfrm>
            <a:custGeom>
              <a:avLst/>
              <a:gdLst/>
              <a:ahLst/>
              <a:cxnLst/>
              <a:rect l="l" t="t" r="r" b="b"/>
              <a:pathLst>
                <a:path w="12527915" h="25400">
                  <a:moveTo>
                    <a:pt x="0" y="12700"/>
                  </a:moveTo>
                  <a:cubicBezTo>
                    <a:pt x="0" y="5715"/>
                    <a:pt x="5715" y="0"/>
                    <a:pt x="12700" y="0"/>
                  </a:cubicBezTo>
                  <a:lnTo>
                    <a:pt x="12515215" y="0"/>
                  </a:lnTo>
                  <a:cubicBezTo>
                    <a:pt x="12522200" y="0"/>
                    <a:pt x="12527915" y="5715"/>
                    <a:pt x="12527915" y="12700"/>
                  </a:cubicBezTo>
                  <a:cubicBezTo>
                    <a:pt x="12527915" y="19685"/>
                    <a:pt x="12522200" y="25400"/>
                    <a:pt x="12515215" y="25400"/>
                  </a:cubicBezTo>
                  <a:lnTo>
                    <a:pt x="12700" y="25400"/>
                  </a:lnTo>
                  <a:cubicBezTo>
                    <a:pt x="5715" y="25400"/>
                    <a:pt x="0" y="19685"/>
                    <a:pt x="0" y="12700"/>
                  </a:cubicBezTo>
                  <a:close/>
                </a:path>
              </a:pathLst>
            </a:custGeom>
            <a:solidFill>
              <a:srgbClr val="CED9CE"/>
            </a:solidFill>
          </p:spPr>
        </p:sp>
      </p:grpSp>
      <p:sp>
        <p:nvSpPr>
          <p:cNvPr id="172" name="Freeform 33" descr="preencoded.png">
            <a:extLst>
              <a:ext uri="{FF2B5EF4-FFF2-40B4-BE49-F238E27FC236}">
                <a16:creationId xmlns:a16="http://schemas.microsoft.com/office/drawing/2014/main" id="{3ACCE973-DD6D-419B-9F07-1F36918CCF3D}"/>
              </a:ext>
            </a:extLst>
          </p:cNvPr>
          <p:cNvSpPr/>
          <p:nvPr/>
        </p:nvSpPr>
        <p:spPr>
          <a:xfrm>
            <a:off x="688579" y="4656337"/>
            <a:ext cx="5380137" cy="1391543"/>
          </a:xfrm>
          <a:custGeom>
            <a:avLst/>
            <a:gdLst/>
            <a:ahLst/>
            <a:cxnLst/>
            <a:rect l="l" t="t" r="r" b="b"/>
            <a:pathLst>
              <a:path w="8070205" h="2087315">
                <a:moveTo>
                  <a:pt x="0" y="0"/>
                </a:moveTo>
                <a:lnTo>
                  <a:pt x="8070204" y="0"/>
                </a:lnTo>
                <a:lnTo>
                  <a:pt x="8070204" y="2087315"/>
                </a:lnTo>
                <a:lnTo>
                  <a:pt x="0" y="2087315"/>
                </a:lnTo>
                <a:lnTo>
                  <a:pt x="0" y="0"/>
                </a:lnTo>
                <a:close/>
              </a:path>
            </a:pathLst>
          </a:custGeom>
          <a:blipFill>
            <a:blip r:embed="rId5"/>
            <a:stretch>
              <a:fillRect l="-16" r="-16"/>
            </a:stretch>
          </a:blipFill>
        </p:spPr>
      </p:sp>
      <p:grpSp>
        <p:nvGrpSpPr>
          <p:cNvPr id="173" name="Group 34">
            <a:extLst>
              <a:ext uri="{FF2B5EF4-FFF2-40B4-BE49-F238E27FC236}">
                <a16:creationId xmlns:a16="http://schemas.microsoft.com/office/drawing/2014/main" id="{C3302FD8-C716-4FA8-ACEE-142124D3A17A}"/>
              </a:ext>
            </a:extLst>
          </p:cNvPr>
          <p:cNvGrpSpPr/>
          <p:nvPr/>
        </p:nvGrpSpPr>
        <p:grpSpPr>
          <a:xfrm>
            <a:off x="3245644" y="5185966"/>
            <a:ext cx="265807" cy="332184"/>
            <a:chOff x="0" y="0"/>
            <a:chExt cx="531613" cy="664368"/>
          </a:xfrm>
        </p:grpSpPr>
        <p:sp>
          <p:nvSpPr>
            <p:cNvPr id="174" name="Freeform 35">
              <a:extLst>
                <a:ext uri="{FF2B5EF4-FFF2-40B4-BE49-F238E27FC236}">
                  <a16:creationId xmlns:a16="http://schemas.microsoft.com/office/drawing/2014/main" id="{FE3FA296-280B-4D26-B475-E15F1BE1A157}"/>
                </a:ext>
              </a:extLst>
            </p:cNvPr>
            <p:cNvSpPr/>
            <p:nvPr/>
          </p:nvSpPr>
          <p:spPr>
            <a:xfrm>
              <a:off x="0" y="0"/>
              <a:ext cx="531613" cy="664368"/>
            </a:xfrm>
            <a:custGeom>
              <a:avLst/>
              <a:gdLst/>
              <a:ahLst/>
              <a:cxnLst/>
              <a:rect l="l" t="t" r="r" b="b"/>
              <a:pathLst>
                <a:path w="531613" h="664368">
                  <a:moveTo>
                    <a:pt x="0" y="0"/>
                  </a:moveTo>
                  <a:lnTo>
                    <a:pt x="531613" y="0"/>
                  </a:lnTo>
                  <a:lnTo>
                    <a:pt x="531613" y="664368"/>
                  </a:lnTo>
                  <a:lnTo>
                    <a:pt x="0" y="664368"/>
                  </a:lnTo>
                  <a:close/>
                </a:path>
              </a:pathLst>
            </a:custGeom>
            <a:solidFill>
              <a:srgbClr val="000000">
                <a:alpha val="0"/>
              </a:srgbClr>
            </a:solidFill>
          </p:spPr>
        </p:sp>
        <p:sp>
          <p:nvSpPr>
            <p:cNvPr id="175" name="TextBox 36">
              <a:extLst>
                <a:ext uri="{FF2B5EF4-FFF2-40B4-BE49-F238E27FC236}">
                  <a16:creationId xmlns:a16="http://schemas.microsoft.com/office/drawing/2014/main" id="{E2B56E70-54C7-45FB-801B-638C9B337F46}"/>
                </a:ext>
              </a:extLst>
            </p:cNvPr>
            <p:cNvSpPr txBox="1"/>
            <p:nvPr/>
          </p:nvSpPr>
          <p:spPr>
            <a:xfrm>
              <a:off x="0" y="-123825"/>
              <a:ext cx="531613" cy="788193"/>
            </a:xfrm>
            <a:prstGeom prst="rect">
              <a:avLst/>
            </a:prstGeom>
          </p:spPr>
          <p:txBody>
            <a:bodyPr lIns="0" tIns="0" rIns="0" bIns="0" rtlCol="0" anchor="t"/>
            <a:lstStyle/>
            <a:p>
              <a:pPr algn="ctr">
                <a:lnSpc>
                  <a:spcPts val="3333"/>
                </a:lnSpc>
              </a:pPr>
              <a:r>
                <a:rPr lang="en-US" sz="2083" b="1">
                  <a:solidFill>
                    <a:srgbClr val="405449"/>
                  </a:solidFill>
                  <a:latin typeface="Fraunces Bold"/>
                  <a:ea typeface="Fraunces Bold"/>
                  <a:cs typeface="Fraunces Bold"/>
                  <a:sym typeface="Fraunces Bold"/>
                </a:rPr>
                <a:t>3</a:t>
              </a:r>
            </a:p>
          </p:txBody>
        </p:sp>
      </p:grpSp>
      <p:grpSp>
        <p:nvGrpSpPr>
          <p:cNvPr id="176" name="Group 37">
            <a:extLst>
              <a:ext uri="{FF2B5EF4-FFF2-40B4-BE49-F238E27FC236}">
                <a16:creationId xmlns:a16="http://schemas.microsoft.com/office/drawing/2014/main" id="{4C54AC93-0FB8-4E7C-A8B1-9B4B1F499E80}"/>
              </a:ext>
            </a:extLst>
          </p:cNvPr>
          <p:cNvGrpSpPr/>
          <p:nvPr/>
        </p:nvGrpSpPr>
        <p:grpSpPr>
          <a:xfrm>
            <a:off x="6257727" y="4845347"/>
            <a:ext cx="2935089" cy="295275"/>
            <a:chOff x="0" y="0"/>
            <a:chExt cx="5870178" cy="590550"/>
          </a:xfrm>
        </p:grpSpPr>
        <p:sp>
          <p:nvSpPr>
            <p:cNvPr id="177" name="Freeform 38">
              <a:extLst>
                <a:ext uri="{FF2B5EF4-FFF2-40B4-BE49-F238E27FC236}">
                  <a16:creationId xmlns:a16="http://schemas.microsoft.com/office/drawing/2014/main" id="{D1402EEC-4480-4C59-B67C-A3C61E3430A2}"/>
                </a:ext>
              </a:extLst>
            </p:cNvPr>
            <p:cNvSpPr/>
            <p:nvPr/>
          </p:nvSpPr>
          <p:spPr>
            <a:xfrm>
              <a:off x="0" y="0"/>
              <a:ext cx="5870179" cy="590550"/>
            </a:xfrm>
            <a:custGeom>
              <a:avLst/>
              <a:gdLst/>
              <a:ahLst/>
              <a:cxnLst/>
              <a:rect l="l" t="t" r="r" b="b"/>
              <a:pathLst>
                <a:path w="5870179" h="590550">
                  <a:moveTo>
                    <a:pt x="0" y="0"/>
                  </a:moveTo>
                  <a:lnTo>
                    <a:pt x="5870179" y="0"/>
                  </a:lnTo>
                  <a:lnTo>
                    <a:pt x="5870179" y="590550"/>
                  </a:lnTo>
                  <a:lnTo>
                    <a:pt x="0" y="590550"/>
                  </a:lnTo>
                  <a:close/>
                </a:path>
              </a:pathLst>
            </a:custGeom>
            <a:solidFill>
              <a:srgbClr val="000000">
                <a:alpha val="0"/>
              </a:srgbClr>
            </a:solidFill>
          </p:spPr>
        </p:sp>
        <p:sp>
          <p:nvSpPr>
            <p:cNvPr id="178" name="TextBox 39">
              <a:extLst>
                <a:ext uri="{FF2B5EF4-FFF2-40B4-BE49-F238E27FC236}">
                  <a16:creationId xmlns:a16="http://schemas.microsoft.com/office/drawing/2014/main" id="{E05AEC40-E84C-42E1-B657-E6C4BCF00EC2}"/>
                </a:ext>
              </a:extLst>
            </p:cNvPr>
            <p:cNvSpPr txBox="1"/>
            <p:nvPr/>
          </p:nvSpPr>
          <p:spPr>
            <a:xfrm>
              <a:off x="0" y="-9525"/>
              <a:ext cx="5870178" cy="600075"/>
            </a:xfrm>
            <a:prstGeom prst="rect">
              <a:avLst/>
            </a:prstGeom>
          </p:spPr>
          <p:txBody>
            <a:bodyPr lIns="0" tIns="0" rIns="0" bIns="0" rtlCol="0" anchor="t"/>
            <a:lstStyle/>
            <a:p>
              <a:pPr>
                <a:lnSpc>
                  <a:spcPts val="2291"/>
                </a:lnSpc>
              </a:pPr>
              <a:r>
                <a:rPr lang="en-US" sz="1833" b="1">
                  <a:solidFill>
                    <a:srgbClr val="405449"/>
                  </a:solidFill>
                  <a:latin typeface="Fraunces Bold"/>
                  <a:ea typeface="Fraunces Bold"/>
                  <a:cs typeface="Fraunces Bold"/>
                  <a:sym typeface="Fraunces Bold"/>
                </a:rPr>
                <a:t>Collection intermédiaire</a:t>
              </a:r>
            </a:p>
          </p:txBody>
        </p:sp>
      </p:grpSp>
      <p:grpSp>
        <p:nvGrpSpPr>
          <p:cNvPr id="179" name="Group 40">
            <a:extLst>
              <a:ext uri="{FF2B5EF4-FFF2-40B4-BE49-F238E27FC236}">
                <a16:creationId xmlns:a16="http://schemas.microsoft.com/office/drawing/2014/main" id="{599793A6-D2C2-413A-92D9-739CC3D7712C}"/>
              </a:ext>
            </a:extLst>
          </p:cNvPr>
          <p:cNvGrpSpPr/>
          <p:nvPr/>
        </p:nvGrpSpPr>
        <p:grpSpPr>
          <a:xfrm>
            <a:off x="6257727" y="5254030"/>
            <a:ext cx="5083770" cy="604837"/>
            <a:chOff x="0" y="0"/>
            <a:chExt cx="10167540" cy="1209675"/>
          </a:xfrm>
        </p:grpSpPr>
        <p:sp>
          <p:nvSpPr>
            <p:cNvPr id="180" name="Freeform 41">
              <a:extLst>
                <a:ext uri="{FF2B5EF4-FFF2-40B4-BE49-F238E27FC236}">
                  <a16:creationId xmlns:a16="http://schemas.microsoft.com/office/drawing/2014/main" id="{3B44F5B7-2538-4E64-9192-EDD1874D3B89}"/>
                </a:ext>
              </a:extLst>
            </p:cNvPr>
            <p:cNvSpPr/>
            <p:nvPr/>
          </p:nvSpPr>
          <p:spPr>
            <a:xfrm>
              <a:off x="0" y="0"/>
              <a:ext cx="10167540" cy="1209675"/>
            </a:xfrm>
            <a:custGeom>
              <a:avLst/>
              <a:gdLst/>
              <a:ahLst/>
              <a:cxnLst/>
              <a:rect l="l" t="t" r="r" b="b"/>
              <a:pathLst>
                <a:path w="10167540" h="1209675">
                  <a:moveTo>
                    <a:pt x="0" y="0"/>
                  </a:moveTo>
                  <a:lnTo>
                    <a:pt x="10167540" y="0"/>
                  </a:lnTo>
                  <a:lnTo>
                    <a:pt x="10167540" y="1209675"/>
                  </a:lnTo>
                  <a:lnTo>
                    <a:pt x="0" y="1209675"/>
                  </a:lnTo>
                  <a:close/>
                </a:path>
              </a:pathLst>
            </a:custGeom>
            <a:solidFill>
              <a:srgbClr val="000000">
                <a:alpha val="0"/>
              </a:srgbClr>
            </a:solidFill>
          </p:spPr>
        </p:sp>
        <p:sp>
          <p:nvSpPr>
            <p:cNvPr id="181" name="TextBox 42">
              <a:extLst>
                <a:ext uri="{FF2B5EF4-FFF2-40B4-BE49-F238E27FC236}">
                  <a16:creationId xmlns:a16="http://schemas.microsoft.com/office/drawing/2014/main" id="{63F7A040-0034-4E30-8817-F7EF4F5F18AC}"/>
                </a:ext>
              </a:extLst>
            </p:cNvPr>
            <p:cNvSpPr txBox="1"/>
            <p:nvPr/>
          </p:nvSpPr>
          <p:spPr>
            <a:xfrm>
              <a:off x="0" y="-104775"/>
              <a:ext cx="10167540" cy="1314450"/>
            </a:xfrm>
            <a:prstGeom prst="rect">
              <a:avLst/>
            </a:prstGeom>
          </p:spPr>
          <p:txBody>
            <a:bodyPr lIns="0" tIns="0" rIns="0" bIns="0" rtlCol="0" anchor="t"/>
            <a:lstStyle/>
            <a:p>
              <a:pPr>
                <a:lnSpc>
                  <a:spcPts val="2375"/>
                </a:lnSpc>
              </a:pPr>
              <a:r>
                <a:rPr lang="en-US" sz="1458">
                  <a:solidFill>
                    <a:srgbClr val="405449"/>
                  </a:solidFill>
                  <a:latin typeface="Arimo"/>
                  <a:ea typeface="Arimo"/>
                  <a:cs typeface="Arimo"/>
                  <a:sym typeface="Arimo"/>
                </a:rPr>
                <a:t>Option optimale pour les relations N:N complexes, améliorant la gestion et la scalabilité.</a:t>
              </a:r>
            </a:p>
          </p:txBody>
        </p:sp>
      </p:grpSp>
    </p:spTree>
    <p:extLst>
      <p:ext uri="{BB962C8B-B14F-4D97-AF65-F5344CB8AC3E}">
        <p14:creationId xmlns:p14="http://schemas.microsoft.com/office/powerpoint/2010/main" val="424984436"/>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2">
            <a:alphaModFix amt="5000"/>
            <a:duotone>
              <a:schemeClr val="bg2">
                <a:shade val="45000"/>
                <a:satMod val="135000"/>
              </a:schemeClr>
              <a:prstClr val="white"/>
            </a:duotone>
            <a:extLst>
              <a:ext uri="{28A0092B-C50C-407E-A947-70E740481C1C}">
                <a14:useLocalDpi xmlns:a14="http://schemas.microsoft.com/office/drawing/2010/main" val="0"/>
              </a:ext>
            </a:extLst>
          </a:blip>
          <a:srcRect t="394" b="16831"/>
          <a:stretch>
            <a:fillRect/>
          </a:stretch>
        </p:blipFill>
        <p:spPr>
          <a:xfrm>
            <a:off x="0" y="-1"/>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dpi="0" rotWithShape="1">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a:blipFill>
        </p:spPr>
      </p:pic>
      <p:sp>
        <p:nvSpPr>
          <p:cNvPr id="5" name="矩形: 圆角 4"/>
          <p:cNvSpPr/>
          <p:nvPr/>
        </p:nvSpPr>
        <p:spPr>
          <a:xfrm rot="10800000" flipV="1">
            <a:off x="1053211" y="1429840"/>
            <a:ext cx="10058918" cy="3842657"/>
          </a:xfrm>
          <a:prstGeom prst="roundRect">
            <a:avLst>
              <a:gd name="adj" fmla="val 50000"/>
            </a:avLst>
          </a:prstGeom>
          <a:noFill/>
          <a:ln>
            <a:solidFill>
              <a:srgbClr val="206A5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744670" y="2420126"/>
            <a:ext cx="10484653" cy="3092257"/>
          </a:xfrm>
          <a:prstGeom prst="rect">
            <a:avLst/>
          </a:prstGeom>
          <a:noFill/>
        </p:spPr>
        <p:txBody>
          <a:bodyPr wrap="square" lIns="0" tIns="0" rIns="0" bIns="0" rtlCol="0" anchor="t">
            <a:spAutoFit/>
          </a:bodyPr>
          <a:lstStyle>
            <a:defPPr>
              <a:defRPr lang="zh-CN"/>
            </a:defPPr>
            <a:lvl1pPr algn="ctr">
              <a:lnSpc>
                <a:spcPct val="90000"/>
              </a:lnSpc>
              <a:spcBef>
                <a:spcPts val="815"/>
              </a:spcBef>
              <a:defRPr sz="7200" b="1">
                <a:solidFill>
                  <a:srgbClr val="206A5D"/>
                </a:solidFill>
                <a:cs typeface="+mn-ea"/>
              </a:defRPr>
            </a:lvl1pPr>
          </a:lstStyle>
          <a:p>
            <a:r>
              <a:rPr lang="fr-FR" sz="5000" dirty="0"/>
              <a:t>Les Bonnes Pratiques De Modélisation</a:t>
            </a:r>
          </a:p>
          <a:p>
            <a:r>
              <a:rPr lang="fr-FR" sz="5000" dirty="0"/>
              <a:t> Des Données Sous MongoDB</a:t>
            </a:r>
          </a:p>
          <a:p>
            <a:pPr>
              <a:lnSpc>
                <a:spcPts val="6937"/>
              </a:lnSpc>
            </a:pPr>
            <a:endParaRPr lang="en-US" sz="5000" dirty="0">
              <a:ea typeface="Fraunces Bold"/>
              <a:cs typeface="Fraunces Bold"/>
              <a:sym typeface="Fraunces Bold"/>
            </a:endParaRPr>
          </a:p>
        </p:txBody>
      </p:sp>
      <p:grpSp>
        <p:nvGrpSpPr>
          <p:cNvPr id="10" name="组合 9"/>
          <p:cNvGrpSpPr/>
          <p:nvPr/>
        </p:nvGrpSpPr>
        <p:grpSpPr>
          <a:xfrm>
            <a:off x="2002796" y="382268"/>
            <a:ext cx="683554" cy="261991"/>
            <a:chOff x="7102" y="5169"/>
            <a:chExt cx="1208" cy="463"/>
          </a:xfrm>
        </p:grpSpPr>
        <p:sp>
          <p:nvSpPr>
            <p:cNvPr id="11" name="箭头: V 形 10"/>
            <p:cNvSpPr/>
            <p:nvPr/>
          </p:nvSpPr>
          <p:spPr>
            <a:xfrm>
              <a:off x="7102"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2" name="箭头: V 形 11"/>
            <p:cNvSpPr/>
            <p:nvPr/>
          </p:nvSpPr>
          <p:spPr>
            <a:xfrm>
              <a:off x="7463"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3" name="箭头: V 形 12"/>
            <p:cNvSpPr/>
            <p:nvPr/>
          </p:nvSpPr>
          <p:spPr>
            <a:xfrm>
              <a:off x="7847"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grpSp>
      <p:sp>
        <p:nvSpPr>
          <p:cNvPr id="14" name="矩形: 圆角 13"/>
          <p:cNvSpPr/>
          <p:nvPr/>
        </p:nvSpPr>
        <p:spPr>
          <a:xfrm>
            <a:off x="3933371" y="6058077"/>
            <a:ext cx="9376229" cy="1625600"/>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p:cNvSpPr/>
          <p:nvPr/>
        </p:nvSpPr>
        <p:spPr>
          <a:xfrm>
            <a:off x="8898129" y="323263"/>
            <a:ext cx="2214000" cy="2213152"/>
          </a:xfrm>
          <a:prstGeom prst="ellipse">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2575329421"/>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2" dur="50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dur="5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nodeType="clickPar">
                      <p:stCondLst>
                        <p:cond delay="indefinite"/>
                      </p:stCondLst>
                      <p:childTnLst>
                        <p:par>
                          <p:cTn id="13" fill="hold">
                            <p:stCondLst>
                              <p:cond delay="0"/>
                            </p:stCondLst>
                            <p:childTnLst>
                              <p:par>
                                <p:cTn id="14" presetID="22" presetClass="entr" presetSubtype="4" dur="50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childTnLst>
                          </p:cTn>
                        </p:par>
                      </p:childTnLst>
                    </p:cTn>
                  </p:par>
                  <p:par>
                    <p:cTn id="17" fill="hold" nodeType="clickPar">
                      <p:stCondLst>
                        <p:cond delay="indefinite"/>
                      </p:stCondLst>
                      <p:childTnLst>
                        <p:par>
                          <p:cTn id="18" fill="hold">
                            <p:stCondLst>
                              <p:cond delay="0"/>
                            </p:stCondLst>
                            <p:childTnLst>
                              <p:par>
                                <p:cTn id="19" presetID="42" presetClass="entr" presetSubtype="0" dur="100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p:stCondLst>
                              <p:cond delay="0"/>
                            </p:stCondLst>
                            <p:childTnLst>
                              <p:par>
                                <p:cTn id="26" presetID="53" presetClass="entr" presetSubtype="16" dur="50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4" grpId="0" animBg="1"/>
      <p:bldP spid="16"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06000"/>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3" y="519812"/>
            <a:ext cx="2902857"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177678" y="547493"/>
            <a:ext cx="2899992" cy="387798"/>
          </a:xfrm>
          <a:prstGeom prst="rect">
            <a:avLst/>
          </a:prstGeom>
          <a:noFill/>
        </p:spPr>
        <p:txBody>
          <a:bodyPr wrap="square" lIns="0" tIns="0" rIns="0" bIns="0" rtlCol="0" anchor="t">
            <a:spAutoFit/>
          </a:bodyPr>
          <a:lstStyle/>
          <a:p>
            <a:pPr>
              <a:lnSpc>
                <a:spcPct val="90000"/>
              </a:lnSpc>
              <a:spcBef>
                <a:spcPts val="815"/>
              </a:spcBef>
            </a:pPr>
            <a:r>
              <a:rPr lang="en-AU" altLang="zh-CN" sz="2800" dirty="0">
                <a:solidFill>
                  <a:schemeClr val="bg1"/>
                </a:solidFill>
                <a:cs typeface="+mn-ea"/>
                <a:sym typeface="+mn-lt"/>
              </a:rPr>
              <a:t>      Introduction</a:t>
            </a:r>
            <a:endParaRPr lang="zh-CN" altLang="en-US" sz="2800" dirty="0">
              <a:solidFill>
                <a:schemeClr val="bg1"/>
              </a:solidFill>
              <a:cs typeface="+mn-ea"/>
              <a:sym typeface="+mn-lt"/>
            </a:endParaRPr>
          </a:p>
        </p:txBody>
      </p:sp>
      <p:grpSp>
        <p:nvGrpSpPr>
          <p:cNvPr id="4" name="íṩ1îdè"/>
          <p:cNvGrpSpPr/>
          <p:nvPr/>
        </p:nvGrpSpPr>
        <p:grpSpPr>
          <a:xfrm>
            <a:off x="641350" y="1213856"/>
            <a:ext cx="10909300" cy="3895712"/>
            <a:chOff x="660400" y="2113613"/>
            <a:chExt cx="10909300" cy="3895712"/>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cxnSpLocks/>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nvGrpSpPr>
            <p:cNvPr id="10" name="îṩḷïḓe"/>
            <p:cNvGrpSpPr/>
            <p:nvPr/>
          </p:nvGrpSpPr>
          <p:grpSpPr>
            <a:xfrm>
              <a:off x="924369" y="2266017"/>
              <a:ext cx="10645331" cy="3743308"/>
              <a:chOff x="-6521386" y="813623"/>
              <a:chExt cx="10645331" cy="3743308"/>
            </a:xfrm>
          </p:grpSpPr>
          <p:grpSp>
            <p:nvGrpSpPr>
              <p:cNvPr id="13" name="íṥļiďè"/>
              <p:cNvGrpSpPr/>
              <p:nvPr/>
            </p:nvGrpSpPr>
            <p:grpSpPr>
              <a:xfrm>
                <a:off x="-6521386" y="1694609"/>
                <a:ext cx="10645331" cy="2862322"/>
                <a:chOff x="-4192956" y="1815419"/>
                <a:chExt cx="10645331" cy="2862322"/>
              </a:xfrm>
            </p:grpSpPr>
            <p:sp>
              <p:nvSpPr>
                <p:cNvPr id="18" name="îṡḻïḑé"/>
                <p:cNvSpPr/>
                <p:nvPr/>
              </p:nvSpPr>
              <p:spPr>
                <a:xfrm>
                  <a:off x="-4192956" y="1815419"/>
                  <a:ext cx="10381361" cy="28623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pPr marL="457200">
                    <a:lnSpc>
                      <a:spcPct val="150000"/>
                    </a:lnSpc>
                    <a:spcAft>
                      <a:spcPts val="1200"/>
                    </a:spcAft>
                  </a:pPr>
                  <a:r>
                    <a:rPr lang="fr-FR" sz="2000" kern="0" dirty="0">
                      <a:solidFill>
                        <a:srgbClr val="000000"/>
                      </a:solidFill>
                      <a:effectLst/>
                      <a:latin typeface="Georgia" panose="02040502050405020303" pitchFamily="18" charset="0"/>
                      <a:ea typeface="Times New Roman" panose="02020603050405020304" pitchFamily="18" charset="0"/>
                      <a:cs typeface="Times New Roman" panose="02020603050405020304" pitchFamily="18" charset="0"/>
                    </a:rPr>
                    <a:t>Avant de plonger dans les spécificités de MongoDB, comprensons ce qu'est la modélisation des données. Imagine que tu organises une grande fête (amusant, non ?). Tu dois planifier comment tu vas stocker des informations sur tes invités, la nourriture et la musique. C'est essentiellement ce que fait la modélisation des données - c'est le processus d'organisation et de structuration des données pour une base de données.</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2000" b="1"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19" name="ïṣḻîḍê"/>
                <p:cNvSpPr/>
                <p:nvPr/>
              </p:nvSpPr>
              <p:spPr>
                <a:xfrm>
                  <a:off x="3912442" y="3907096"/>
                  <a:ext cx="2539933"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r>
                    <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rPr>
                    <a:t>. </a:t>
                  </a:r>
                </a:p>
              </p:txBody>
            </p:sp>
          </p:grpSp>
          <p:sp>
            <p:nvSpPr>
              <p:cNvPr id="12" name="îṥḷîḑè"/>
              <p:cNvSpPr/>
              <p:nvPr/>
            </p:nvSpPr>
            <p:spPr>
              <a:xfrm>
                <a:off x="1011408" y="813623"/>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gr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06000"/>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4" y="519812"/>
            <a:ext cx="7543918"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285745" y="571751"/>
            <a:ext cx="9075784" cy="822789"/>
          </a:xfrm>
          <a:prstGeom prst="rect">
            <a:avLst/>
          </a:prstGeom>
          <a:noFill/>
        </p:spPr>
        <p:txBody>
          <a:bodyPr wrap="square" lIns="0" tIns="0" rIns="0" bIns="0" rtlCol="0" anchor="t">
            <a:spAutoFit/>
          </a:bodyPr>
          <a:lstStyle/>
          <a:p>
            <a:pPr>
              <a:lnSpc>
                <a:spcPct val="90000"/>
              </a:lnSpc>
              <a:spcBef>
                <a:spcPts val="815"/>
              </a:spcBef>
            </a:pPr>
            <a:r>
              <a:rPr lang="fr-FR" sz="2400" b="1" dirty="0">
                <a:solidFill>
                  <a:schemeClr val="bg1"/>
                </a:solidFill>
              </a:rPr>
              <a:t>       Utiliser le schéma flexible de MongoDB</a:t>
            </a:r>
          </a:p>
          <a:p>
            <a:pPr>
              <a:lnSpc>
                <a:spcPct val="90000"/>
              </a:lnSpc>
              <a:spcBef>
                <a:spcPts val="815"/>
              </a:spcBef>
            </a:pPr>
            <a:endParaRPr lang="zh-CN" altLang="en-US" sz="2800" dirty="0">
              <a:solidFill>
                <a:schemeClr val="bg1"/>
              </a:solidFill>
              <a:cs typeface="+mn-ea"/>
              <a:sym typeface="+mn-lt"/>
            </a:endParaRPr>
          </a:p>
        </p:txBody>
      </p:sp>
      <p:grpSp>
        <p:nvGrpSpPr>
          <p:cNvPr id="4" name="íṩ1îdè"/>
          <p:cNvGrpSpPr/>
          <p:nvPr/>
        </p:nvGrpSpPr>
        <p:grpSpPr>
          <a:xfrm>
            <a:off x="660400" y="1758013"/>
            <a:ext cx="10858500" cy="3659942"/>
            <a:chOff x="660400" y="2113613"/>
            <a:chExt cx="10858500" cy="3659942"/>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grpSp>
          <p:nvGrpSpPr>
            <p:cNvPr id="7" name="işḷidè"/>
            <p:cNvGrpSpPr/>
            <p:nvPr/>
          </p:nvGrpSpPr>
          <p:grpSpPr>
            <a:xfrm>
              <a:off x="1011408" y="2266017"/>
              <a:ext cx="9365638" cy="3507538"/>
              <a:chOff x="1011408" y="2266017"/>
              <a:chExt cx="9365638" cy="3507538"/>
            </a:xfrm>
          </p:grpSpPr>
          <p:grpSp>
            <p:nvGrpSpPr>
              <p:cNvPr id="34" name="isḷiďè"/>
              <p:cNvGrpSpPr/>
              <p:nvPr/>
            </p:nvGrpSpPr>
            <p:grpSpPr>
              <a:xfrm>
                <a:off x="1301262" y="3470360"/>
                <a:ext cx="9075784" cy="2303195"/>
                <a:chOff x="3629692" y="3591170"/>
                <a:chExt cx="9075784" cy="2303195"/>
              </a:xfrm>
            </p:grpSpPr>
            <p:sp>
              <p:nvSpPr>
                <p:cNvPr id="36" name="ïşlïḑe"/>
                <p:cNvSpPr/>
                <p:nvPr/>
              </p:nvSpPr>
              <p:spPr>
                <a:xfrm>
                  <a:off x="3629692" y="3591170"/>
                  <a:ext cx="9075784" cy="23031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pPr marL="457200">
                    <a:lnSpc>
                      <a:spcPct val="150000"/>
                    </a:lnSpc>
                  </a:pPr>
                  <a:r>
                    <a:rPr lang="fr-FR" sz="2000" kern="0" dirty="0">
                      <a:solidFill>
                        <a:schemeClr val="tx1"/>
                      </a:solidFill>
                      <a:effectLst/>
                      <a:latin typeface="Symbol" panose="05050102010706020507" pitchFamily="18" charset="2"/>
                      <a:ea typeface="Times New Roman" panose="02020603050405020304" pitchFamily="18" charset="0"/>
                      <a:cs typeface="Times New Roman" panose="02020603050405020304" pitchFamily="18" charset="0"/>
                    </a:rPr>
                    <a:t>·</a:t>
                  </a:r>
                  <a:r>
                    <a:rPr lang="fr-FR" sz="2000" kern="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  </a:t>
                  </a:r>
                  <a:r>
                    <a:rPr lang="fr-FR" sz="2000" b="1" kern="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Utiliser un schéma prédéfini</a:t>
                  </a:r>
                  <a:r>
                    <a:rPr lang="fr-FR" sz="2000" kern="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 lorsque cela est nécessaire (en utilisant </a:t>
                  </a:r>
                  <a:r>
                    <a:rPr lang="fr-FR" sz="2000" kern="0" dirty="0">
                      <a:solidFill>
                        <a:schemeClr val="tx1"/>
                      </a:solidFill>
                      <a:effectLst/>
                      <a:latin typeface="Courier New" panose="02070309020205020404" pitchFamily="49" charset="0"/>
                      <a:ea typeface="Times New Roman" panose="02020603050405020304" pitchFamily="18" charset="0"/>
                      <a:cs typeface="Arial" panose="020B0604020202020204" pitchFamily="34" charset="0"/>
                    </a:rPr>
                    <a:t>Mongoose</a:t>
                  </a:r>
                  <a:r>
                    <a:rPr lang="fr-FR" sz="2000" kern="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 pour la validation en Node.js, par exemple). </a:t>
                  </a:r>
                  <a:endParaRPr lang="fr-FR" sz="200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a:p>
                  <a:pPr marL="457200">
                    <a:lnSpc>
                      <a:spcPct val="150000"/>
                    </a:lnSpc>
                    <a:spcAft>
                      <a:spcPts val="800"/>
                    </a:spcAft>
                  </a:pPr>
                  <a:r>
                    <a:rPr lang="fr-FR" sz="2000" kern="0" dirty="0">
                      <a:solidFill>
                        <a:schemeClr val="tx1"/>
                      </a:solidFill>
                      <a:effectLst/>
                      <a:latin typeface="Symbol" panose="05050102010706020507" pitchFamily="18" charset="2"/>
                      <a:ea typeface="Times New Roman" panose="02020603050405020304" pitchFamily="18" charset="0"/>
                      <a:cs typeface="Times New Roman" panose="02020603050405020304" pitchFamily="18" charset="0"/>
                    </a:rPr>
                    <a:t>·</a:t>
                  </a:r>
                  <a:r>
                    <a:rPr lang="fr-FR" sz="2000" kern="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  </a:t>
                  </a:r>
                  <a:r>
                    <a:rPr lang="fr-FR" sz="2000" b="1" kern="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Utiliser des types de données appropriés</a:t>
                  </a:r>
                  <a:r>
                    <a:rPr lang="fr-FR" sz="2000" kern="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 (string, number, array, etc)</a:t>
                  </a:r>
                  <a:r>
                    <a:rPr lang="fr-FR" sz="20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fr-FR" sz="1800" kern="0" dirty="0">
                      <a:effectLst/>
                      <a:latin typeface="Times New Roman" panose="02020603050405020304" pitchFamily="18" charset="0"/>
                      <a:ea typeface="Times New Roman" panose="02020603050405020304" pitchFamily="18" charset="0"/>
                      <a:cs typeface="Arial" panose="020B0604020202020204" pitchFamily="34" charset="0"/>
                    </a:rPr>
                    <a:t>pour garantir la cohérence des données.</a:t>
                  </a:r>
                  <a:endParaRPr lang="fr-FR" sz="1800" kern="100" dirty="0">
                    <a:effectLst/>
                    <a:latin typeface="Aptos" panose="020B0004020202020204" pitchFamily="34" charset="0"/>
                    <a:ea typeface="Aptos" panose="020B0004020202020204" pitchFamily="34" charset="0"/>
                    <a:cs typeface="Arial" panose="020B0604020202020204" pitchFamily="34" charset="0"/>
                  </a:endParaRPr>
                </a:p>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2000" b="1"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37" name="iśḷidê"/>
                <p:cNvSpPr/>
                <p:nvPr/>
              </p:nvSpPr>
              <p:spPr>
                <a:xfrm>
                  <a:off x="3912442" y="3907096"/>
                  <a:ext cx="3463544"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gr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12" name="îṥḷîḑè"/>
            <p:cNvSpPr/>
            <p:nvPr/>
          </p:nvSpPr>
          <p:spPr>
            <a:xfrm>
              <a:off x="8457163" y="2266017"/>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spTree>
    <p:extLst>
      <p:ext uri="{BB962C8B-B14F-4D97-AF65-F5344CB8AC3E}">
        <p14:creationId xmlns:p14="http://schemas.microsoft.com/office/powerpoint/2010/main" val="2392794591"/>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82142" y="274772"/>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94884" y="274772"/>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5" y="519812"/>
            <a:ext cx="7366939"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285745" y="571751"/>
            <a:ext cx="9075784" cy="822789"/>
          </a:xfrm>
          <a:prstGeom prst="rect">
            <a:avLst/>
          </a:prstGeom>
          <a:noFill/>
        </p:spPr>
        <p:txBody>
          <a:bodyPr wrap="square" lIns="0" tIns="0" rIns="0" bIns="0" rtlCol="0" anchor="t">
            <a:spAutoFit/>
          </a:bodyPr>
          <a:lstStyle/>
          <a:p>
            <a:pPr>
              <a:lnSpc>
                <a:spcPct val="90000"/>
              </a:lnSpc>
              <a:spcBef>
                <a:spcPts val="815"/>
              </a:spcBef>
            </a:pPr>
            <a:r>
              <a:rPr lang="en-AU" altLang="zh-CN" sz="2400" b="1" dirty="0">
                <a:solidFill>
                  <a:schemeClr val="bg1"/>
                </a:solidFill>
                <a:sym typeface="+mn-lt"/>
              </a:rPr>
              <a:t>        </a:t>
            </a:r>
            <a:r>
              <a:rPr lang="fr-FR" sz="2400" dirty="0">
                <a:solidFill>
                  <a:schemeClr val="bg1"/>
                </a:solidFill>
              </a:rPr>
              <a:t>Choisir entre Embedding et Référencement </a:t>
            </a:r>
            <a:endParaRPr lang="fr-FR" dirty="0">
              <a:solidFill>
                <a:schemeClr val="bg1"/>
              </a:solidFill>
            </a:endParaRPr>
          </a:p>
          <a:p>
            <a:pPr>
              <a:lnSpc>
                <a:spcPct val="90000"/>
              </a:lnSpc>
              <a:spcBef>
                <a:spcPts val="815"/>
              </a:spcBef>
            </a:pPr>
            <a:endParaRPr lang="zh-CN" altLang="en-US" sz="2800" dirty="0">
              <a:solidFill>
                <a:schemeClr val="bg1"/>
              </a:solidFill>
              <a:cs typeface="+mn-ea"/>
              <a:sym typeface="+mn-lt"/>
            </a:endParaRPr>
          </a:p>
        </p:txBody>
      </p:sp>
      <p:grpSp>
        <p:nvGrpSpPr>
          <p:cNvPr id="4" name="íṩ1îdè"/>
          <p:cNvGrpSpPr/>
          <p:nvPr/>
        </p:nvGrpSpPr>
        <p:grpSpPr>
          <a:xfrm>
            <a:off x="660400" y="1758012"/>
            <a:ext cx="10858500" cy="3091533"/>
            <a:chOff x="660400" y="2113613"/>
            <a:chExt cx="10858500" cy="2048225"/>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cxnSpLocks/>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grpSp>
          <p:nvGrpSpPr>
            <p:cNvPr id="7" name="işḷidè"/>
            <p:cNvGrpSpPr/>
            <p:nvPr/>
          </p:nvGrpSpPr>
          <p:grpSpPr>
            <a:xfrm>
              <a:off x="793136" y="2266017"/>
              <a:ext cx="9075784" cy="1895821"/>
              <a:chOff x="793136" y="2266017"/>
              <a:chExt cx="9075784" cy="1895821"/>
            </a:xfrm>
          </p:grpSpPr>
          <p:grpSp>
            <p:nvGrpSpPr>
              <p:cNvPr id="34" name="isḷiďè"/>
              <p:cNvGrpSpPr/>
              <p:nvPr/>
            </p:nvGrpSpPr>
            <p:grpSpPr>
              <a:xfrm>
                <a:off x="793136" y="2618322"/>
                <a:ext cx="9075784" cy="1543516"/>
                <a:chOff x="3121566" y="2739132"/>
                <a:chExt cx="9075784" cy="1543516"/>
              </a:xfrm>
            </p:grpSpPr>
            <p:sp>
              <p:nvSpPr>
                <p:cNvPr id="36" name="ïşlïḑe"/>
                <p:cNvSpPr/>
                <p:nvPr/>
              </p:nvSpPr>
              <p:spPr>
                <a:xfrm>
                  <a:off x="3121566" y="2739132"/>
                  <a:ext cx="9075784" cy="13790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pPr marL="457200">
                    <a:lnSpc>
                      <a:spcPct val="150000"/>
                    </a:lnSpc>
                  </a:pPr>
                  <a:r>
                    <a:rPr lang="fr-FR" sz="2000" kern="100" dirty="0">
                      <a:solidFill>
                        <a:srgbClr val="FF0000"/>
                      </a:solidFill>
                      <a:effectLst/>
                      <a:latin typeface="Times New Roman" panose="02020603050405020304" pitchFamily="18" charset="0"/>
                      <a:ea typeface="Aptos" panose="020B0004020202020204" pitchFamily="34" charset="0"/>
                      <a:cs typeface="Arial" panose="020B0604020202020204" pitchFamily="34" charset="0"/>
                    </a:rPr>
                    <a:t>Embedding (Dénormalisation)</a:t>
                  </a:r>
                  <a:r>
                    <a:rPr lang="fr-FR" sz="2000" kern="100" dirty="0">
                      <a:solidFill>
                        <a:srgbClr val="000000"/>
                      </a:solidFill>
                      <a:effectLst/>
                      <a:latin typeface="Times New Roman" panose="02020603050405020304" pitchFamily="18" charset="0"/>
                      <a:ea typeface="Aptos" panose="020B0004020202020204" pitchFamily="34" charset="0"/>
                      <a:cs typeface="Arial" panose="020B0604020202020204" pitchFamily="34" charset="0"/>
                    </a:rPr>
                    <a:t> :</a:t>
                  </a:r>
                  <a:r>
                    <a:rPr lang="fr-FR" sz="2000" b="1" kern="100" dirty="0">
                      <a:solidFill>
                        <a:srgbClr val="3A7C22"/>
                      </a:solidFill>
                      <a:effectLst/>
                      <a:latin typeface="Times New Roman" panose="02020603050405020304" pitchFamily="18" charset="0"/>
                      <a:ea typeface="Aptos" panose="020B0004020202020204" pitchFamily="34" charset="0"/>
                      <a:cs typeface="Arial" panose="020B0604020202020204" pitchFamily="34" charset="0"/>
                    </a:rPr>
                    <a:t> </a:t>
                  </a:r>
                  <a:r>
                    <a:rPr lang="fr-FR" sz="2000" kern="100" dirty="0">
                      <a:solidFill>
                        <a:srgbClr val="000000"/>
                      </a:solidFill>
                      <a:effectLst/>
                      <a:latin typeface="Times New Roman" panose="02020603050405020304" pitchFamily="18" charset="0"/>
                      <a:ea typeface="Aptos" panose="020B0004020202020204" pitchFamily="34" charset="0"/>
                      <a:cs typeface="Arial" panose="020B0604020202020204" pitchFamily="34" charset="0"/>
                    </a:rPr>
                    <a:t>avec cette méthode, les données reliés sont stockées dans un document unique. MongoDB les traites comme des sous-documents. </a:t>
                  </a:r>
                  <a:r>
                    <a:rPr lang="fr-FR" sz="1800" kern="100" dirty="0">
                      <a:solidFill>
                        <a:srgbClr val="000000"/>
                      </a:solidFill>
                      <a:effectLst/>
                      <a:latin typeface="Times New Roman" panose="02020603050405020304" pitchFamily="18" charset="0"/>
                      <a:ea typeface="Aptos" panose="020B0004020202020204" pitchFamily="34" charset="0"/>
                      <a:cs typeface="Arial" panose="020B0604020202020204" pitchFamily="34" charset="0"/>
                    </a:rPr>
                    <a:t> </a:t>
                  </a:r>
                  <a:endParaRPr lang="fr-FR" sz="1800" kern="100" dirty="0">
                    <a:effectLst/>
                    <a:latin typeface="Aptos" panose="020B0004020202020204" pitchFamily="34" charset="0"/>
                    <a:ea typeface="Aptos" panose="020B0004020202020204" pitchFamily="34" charset="0"/>
                    <a:cs typeface="Arial" panose="020B0604020202020204" pitchFamily="34" charset="0"/>
                  </a:endParaRPr>
                </a:p>
                <a:p>
                  <a:pPr marL="457200">
                    <a:lnSpc>
                      <a:spcPct val="107000"/>
                    </a:lnSpc>
                  </a:pPr>
                  <a:r>
                    <a:rPr lang="fr-FR" sz="1800" kern="0" dirty="0">
                      <a:effectLst/>
                      <a:latin typeface="Times New Roman" panose="02020603050405020304" pitchFamily="18" charset="0"/>
                      <a:ea typeface="Times New Roman" panose="02020603050405020304" pitchFamily="18" charset="0"/>
                      <a:cs typeface="Arial" panose="020B0604020202020204" pitchFamily="34" charset="0"/>
                    </a:rPr>
                    <a:t>pour garantir la cohérence des données.</a:t>
                  </a:r>
                  <a:endParaRPr lang="fr-FR" sz="1800" kern="100" dirty="0">
                    <a:effectLst/>
                    <a:latin typeface="Aptos" panose="020B0004020202020204" pitchFamily="34" charset="0"/>
                    <a:ea typeface="Aptos" panose="020B0004020202020204" pitchFamily="34" charset="0"/>
                    <a:cs typeface="Arial" panose="020B0604020202020204" pitchFamily="34" charset="0"/>
                  </a:endParaRPr>
                </a:p>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2000" b="1"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37" name="iśḷidê"/>
                <p:cNvSpPr/>
                <p:nvPr/>
              </p:nvSpPr>
              <p:spPr>
                <a:xfrm>
                  <a:off x="3912442" y="3907096"/>
                  <a:ext cx="3463544"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gr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12" name="îṥḷîḑè"/>
            <p:cNvSpPr/>
            <p:nvPr/>
          </p:nvSpPr>
          <p:spPr>
            <a:xfrm>
              <a:off x="8457163" y="2266017"/>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pic>
        <p:nvPicPr>
          <p:cNvPr id="9" name="Image 8">
            <a:extLst>
              <a:ext uri="{FF2B5EF4-FFF2-40B4-BE49-F238E27FC236}">
                <a16:creationId xmlns:a16="http://schemas.microsoft.com/office/drawing/2014/main" id="{CE778FE1-2752-E2E4-9BF0-85BF45F752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7692" y="4124709"/>
            <a:ext cx="8908434" cy="2051050"/>
          </a:xfrm>
          <a:prstGeom prst="rect">
            <a:avLst/>
          </a:prstGeom>
        </p:spPr>
      </p:pic>
    </p:spTree>
    <p:extLst>
      <p:ext uri="{BB962C8B-B14F-4D97-AF65-F5344CB8AC3E}">
        <p14:creationId xmlns:p14="http://schemas.microsoft.com/office/powerpoint/2010/main" val="3150471887"/>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82142" y="274772"/>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286043"/>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5" y="519812"/>
            <a:ext cx="7248951"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285745" y="571751"/>
            <a:ext cx="9075784" cy="822789"/>
          </a:xfrm>
          <a:prstGeom prst="rect">
            <a:avLst/>
          </a:prstGeom>
          <a:noFill/>
        </p:spPr>
        <p:txBody>
          <a:bodyPr wrap="square" lIns="0" tIns="0" rIns="0" bIns="0" rtlCol="0" anchor="t">
            <a:spAutoFit/>
          </a:bodyPr>
          <a:lstStyle/>
          <a:p>
            <a:pPr>
              <a:lnSpc>
                <a:spcPct val="90000"/>
              </a:lnSpc>
              <a:spcBef>
                <a:spcPts val="815"/>
              </a:spcBef>
            </a:pPr>
            <a:r>
              <a:rPr lang="en-AU" altLang="zh-CN" sz="2400" b="1" dirty="0">
                <a:solidFill>
                  <a:schemeClr val="bg1"/>
                </a:solidFill>
                <a:sym typeface="+mn-lt"/>
              </a:rPr>
              <a:t>        </a:t>
            </a:r>
            <a:r>
              <a:rPr lang="fr-FR" sz="2400" dirty="0">
                <a:solidFill>
                  <a:schemeClr val="bg1"/>
                </a:solidFill>
              </a:rPr>
              <a:t>Choisir entre Embedding et Référencement </a:t>
            </a:r>
            <a:endParaRPr lang="fr-FR" dirty="0">
              <a:solidFill>
                <a:schemeClr val="bg1"/>
              </a:solidFill>
            </a:endParaRPr>
          </a:p>
          <a:p>
            <a:pPr>
              <a:lnSpc>
                <a:spcPct val="90000"/>
              </a:lnSpc>
              <a:spcBef>
                <a:spcPts val="815"/>
              </a:spcBef>
            </a:pPr>
            <a:endParaRPr lang="zh-CN" altLang="en-US" sz="2800" dirty="0">
              <a:solidFill>
                <a:schemeClr val="bg1"/>
              </a:solidFill>
              <a:cs typeface="+mn-ea"/>
              <a:sym typeface="+mn-lt"/>
            </a:endParaRPr>
          </a:p>
        </p:txBody>
      </p:sp>
      <p:grpSp>
        <p:nvGrpSpPr>
          <p:cNvPr id="4" name="íṩ1îdè"/>
          <p:cNvGrpSpPr/>
          <p:nvPr/>
        </p:nvGrpSpPr>
        <p:grpSpPr>
          <a:xfrm>
            <a:off x="660400" y="1758012"/>
            <a:ext cx="10858500" cy="3091533"/>
            <a:chOff x="660400" y="2113613"/>
            <a:chExt cx="10858500" cy="2048225"/>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cxnSpLocks/>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grpSp>
          <p:nvGrpSpPr>
            <p:cNvPr id="7" name="işḷidè"/>
            <p:cNvGrpSpPr/>
            <p:nvPr/>
          </p:nvGrpSpPr>
          <p:grpSpPr>
            <a:xfrm>
              <a:off x="896374" y="2266017"/>
              <a:ext cx="10156602" cy="1895821"/>
              <a:chOff x="896374" y="2266017"/>
              <a:chExt cx="10156602" cy="1895821"/>
            </a:xfrm>
          </p:grpSpPr>
          <p:grpSp>
            <p:nvGrpSpPr>
              <p:cNvPr id="34" name="isḷiďè"/>
              <p:cNvGrpSpPr/>
              <p:nvPr/>
            </p:nvGrpSpPr>
            <p:grpSpPr>
              <a:xfrm>
                <a:off x="896374" y="2399397"/>
                <a:ext cx="10156602" cy="1762441"/>
                <a:chOff x="3224804" y="2520207"/>
                <a:chExt cx="10156602" cy="1762441"/>
              </a:xfrm>
            </p:grpSpPr>
            <p:sp>
              <p:nvSpPr>
                <p:cNvPr id="36" name="ïşlïḑe"/>
                <p:cNvSpPr/>
                <p:nvPr/>
              </p:nvSpPr>
              <p:spPr>
                <a:xfrm>
                  <a:off x="3224804" y="2520207"/>
                  <a:ext cx="10156602" cy="16018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pPr>
                    <a:lnSpc>
                      <a:spcPct val="107000"/>
                    </a:lnSpc>
                    <a:spcAft>
                      <a:spcPts val="800"/>
                    </a:spcAft>
                  </a:pPr>
                  <a:r>
                    <a:rPr lang="fr-FR" sz="1800" kern="100" dirty="0">
                      <a:solidFill>
                        <a:srgbClr val="3A7C22"/>
                      </a:solidFill>
                      <a:effectLst/>
                      <a:latin typeface="Times New Roman" panose="02020603050405020304" pitchFamily="18" charset="0"/>
                      <a:ea typeface="Aptos" panose="020B0004020202020204" pitchFamily="34" charset="0"/>
                      <a:cs typeface="Arial" panose="020B0604020202020204" pitchFamily="34" charset="0"/>
                    </a:rPr>
                    <a:t> </a:t>
                  </a:r>
                  <a:endParaRPr lang="fr-FR" sz="180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a:p>
                  <a:pPr>
                    <a:lnSpc>
                      <a:spcPct val="150000"/>
                    </a:lnSpc>
                  </a:pPr>
                  <a:r>
                    <a:rPr lang="fr-FR" sz="2000" dirty="0">
                      <a:solidFill>
                        <a:schemeClr val="tx1"/>
                      </a:solidFill>
                      <a:effectLst/>
                      <a:latin typeface="Aptos" panose="020B0004020202020204" pitchFamily="34" charset="0"/>
                      <a:ea typeface="Aptos" panose="020B0004020202020204" pitchFamily="34" charset="0"/>
                      <a:cs typeface="Arial" panose="020B0604020202020204" pitchFamily="34" charset="0"/>
                    </a:rPr>
                    <a:t>      </a:t>
                  </a:r>
                  <a:r>
                    <a:rPr lang="fr-FR" sz="2000" dirty="0">
                      <a:solidFill>
                        <a:srgbClr val="FF0000"/>
                      </a:solidFill>
                      <a:effectLst/>
                      <a:latin typeface="Aptos" panose="020B0004020202020204" pitchFamily="34" charset="0"/>
                      <a:ea typeface="Aptos" panose="020B0004020202020204" pitchFamily="34" charset="0"/>
                      <a:cs typeface="Arial" panose="020B0604020202020204" pitchFamily="34" charset="0"/>
                    </a:rPr>
                    <a:t>Référencement (Normalisation) </a:t>
                  </a:r>
                  <a:r>
                    <a:rPr lang="fr-FR" sz="2000" dirty="0">
                      <a:solidFill>
                        <a:schemeClr val="tx1"/>
                      </a:solidFill>
                      <a:effectLst/>
                      <a:latin typeface="Aptos" panose="020B0004020202020204" pitchFamily="34" charset="0"/>
                      <a:ea typeface="Aptos" panose="020B0004020202020204" pitchFamily="34" charset="0"/>
                      <a:cs typeface="Arial" panose="020B0604020202020204" pitchFamily="34" charset="0"/>
                    </a:rPr>
                    <a:t>:</a:t>
                  </a:r>
                  <a:r>
                    <a:rPr lang="fr-FR" sz="2000" dirty="0">
                      <a:solidFill>
                        <a:schemeClr val="tx1"/>
                      </a:solidFill>
                      <a:effectLst/>
                      <a:latin typeface="Arial" panose="020B0604020202020204" pitchFamily="34" charset="0"/>
                      <a:ea typeface="Aptos" panose="020B0004020202020204" pitchFamily="34" charset="0"/>
                    </a:rPr>
                    <a:t> </a:t>
                  </a:r>
                  <a:r>
                    <a:rPr lang="fr-FR" sz="2000" dirty="0">
                      <a:solidFill>
                        <a:schemeClr val="tx1"/>
                      </a:solidFill>
                      <a:effectLst/>
                      <a:latin typeface="Aptos" panose="020B0004020202020204" pitchFamily="34" charset="0"/>
                      <a:ea typeface="Aptos" panose="020B0004020202020204" pitchFamily="34" charset="0"/>
                      <a:cs typeface="Arial" panose="020B0604020202020204" pitchFamily="34" charset="0"/>
                    </a:rPr>
                    <a:t>avec cette méthode, les documents sont reliés par des liens, c’est à dire chaque document contient une référence vers un autre document. </a:t>
                  </a:r>
                  <a:endParaRPr lang="fr-FR" sz="200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a:p>
                  <a:pPr marL="457200">
                    <a:lnSpc>
                      <a:spcPct val="107000"/>
                    </a:lnSpc>
                    <a:spcAft>
                      <a:spcPts val="800"/>
                    </a:spcAft>
                  </a:pPr>
                  <a:r>
                    <a:rPr lang="fr-FR" sz="1800" kern="100" dirty="0">
                      <a:solidFill>
                        <a:schemeClr val="tx1"/>
                      </a:solidFill>
                      <a:effectLst/>
                      <a:latin typeface="Times New Roman" panose="02020603050405020304" pitchFamily="18" charset="0"/>
                      <a:ea typeface="Aptos" panose="020B0004020202020204" pitchFamily="34" charset="0"/>
                      <a:cs typeface="Arial" panose="020B0604020202020204" pitchFamily="34" charset="0"/>
                    </a:rPr>
                    <a:t> </a:t>
                  </a:r>
                  <a:endParaRPr lang="fr-FR" sz="180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a:p>
                  <a:pPr marL="457200">
                    <a:lnSpc>
                      <a:spcPct val="107000"/>
                    </a:lnSpc>
                  </a:pPr>
                  <a:r>
                    <a:rPr lang="fr-FR" sz="1800" kern="0" dirty="0">
                      <a:effectLst/>
                      <a:latin typeface="Times New Roman" panose="02020603050405020304" pitchFamily="18" charset="0"/>
                      <a:ea typeface="Times New Roman" panose="02020603050405020304" pitchFamily="18" charset="0"/>
                      <a:cs typeface="Arial" panose="020B0604020202020204" pitchFamily="34" charset="0"/>
                    </a:rPr>
                    <a:t>pour garantir la cohérence des données.</a:t>
                  </a:r>
                  <a:endParaRPr lang="fr-FR" sz="1800" kern="100" dirty="0">
                    <a:effectLst/>
                    <a:latin typeface="Aptos" panose="020B0004020202020204" pitchFamily="34" charset="0"/>
                    <a:ea typeface="Aptos" panose="020B0004020202020204" pitchFamily="34" charset="0"/>
                    <a:cs typeface="Arial" panose="020B0604020202020204" pitchFamily="34" charset="0"/>
                  </a:endParaRPr>
                </a:p>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2000" b="1"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37" name="iśḷidê"/>
                <p:cNvSpPr/>
                <p:nvPr/>
              </p:nvSpPr>
              <p:spPr>
                <a:xfrm>
                  <a:off x="3912442" y="3907096"/>
                  <a:ext cx="3463544"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gr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12" name="îṥḷîḑè"/>
            <p:cNvSpPr/>
            <p:nvPr/>
          </p:nvSpPr>
          <p:spPr>
            <a:xfrm>
              <a:off x="8457163" y="2266017"/>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pic>
        <p:nvPicPr>
          <p:cNvPr id="8" name="Image 7">
            <a:extLst>
              <a:ext uri="{FF2B5EF4-FFF2-40B4-BE49-F238E27FC236}">
                <a16:creationId xmlns:a16="http://schemas.microsoft.com/office/drawing/2014/main" id="{49C25A82-D62F-F390-DDA1-53BAEDE21B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2102" y="3571062"/>
            <a:ext cx="9026013" cy="2652395"/>
          </a:xfrm>
          <a:prstGeom prst="rect">
            <a:avLst/>
          </a:prstGeom>
        </p:spPr>
      </p:pic>
    </p:spTree>
    <p:extLst>
      <p:ext uri="{BB962C8B-B14F-4D97-AF65-F5344CB8AC3E}">
        <p14:creationId xmlns:p14="http://schemas.microsoft.com/office/powerpoint/2010/main" val="3611393782"/>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06000"/>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4" y="519812"/>
            <a:ext cx="8532060"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285745" y="571751"/>
            <a:ext cx="9075784" cy="878189"/>
          </a:xfrm>
          <a:prstGeom prst="rect">
            <a:avLst/>
          </a:prstGeom>
          <a:noFill/>
        </p:spPr>
        <p:txBody>
          <a:bodyPr wrap="square" lIns="0" tIns="0" rIns="0" bIns="0" rtlCol="0" anchor="t">
            <a:spAutoFit/>
          </a:bodyPr>
          <a:lstStyle/>
          <a:p>
            <a:pPr>
              <a:lnSpc>
                <a:spcPct val="90000"/>
              </a:lnSpc>
              <a:spcBef>
                <a:spcPts val="815"/>
              </a:spcBef>
            </a:pPr>
            <a:r>
              <a:rPr lang="en-AU" altLang="zh-CN" sz="2800" dirty="0">
                <a:solidFill>
                  <a:schemeClr val="bg1"/>
                </a:solidFill>
                <a:cs typeface="+mn-ea"/>
                <a:sym typeface="+mn-lt"/>
              </a:rPr>
              <a:t>       </a:t>
            </a:r>
            <a:r>
              <a:rPr lang="fr-FR" sz="2400" dirty="0">
                <a:solidFill>
                  <a:schemeClr val="bg1"/>
                </a:solidFill>
              </a:rPr>
              <a:t>Utiliser des index pour améliorer les performances</a:t>
            </a:r>
          </a:p>
          <a:p>
            <a:pPr>
              <a:lnSpc>
                <a:spcPct val="90000"/>
              </a:lnSpc>
              <a:spcBef>
                <a:spcPts val="815"/>
              </a:spcBef>
            </a:pPr>
            <a:endParaRPr lang="zh-CN" altLang="en-US" sz="2800" dirty="0">
              <a:solidFill>
                <a:schemeClr val="bg1"/>
              </a:solidFill>
              <a:cs typeface="+mn-ea"/>
              <a:sym typeface="+mn-lt"/>
            </a:endParaRPr>
          </a:p>
        </p:txBody>
      </p:sp>
      <p:grpSp>
        <p:nvGrpSpPr>
          <p:cNvPr id="4" name="íṩ1îdè"/>
          <p:cNvGrpSpPr/>
          <p:nvPr/>
        </p:nvGrpSpPr>
        <p:grpSpPr>
          <a:xfrm>
            <a:off x="660400" y="1758013"/>
            <a:ext cx="10858500" cy="3486682"/>
            <a:chOff x="660400" y="2113613"/>
            <a:chExt cx="10858500" cy="3486682"/>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grpSp>
          <p:nvGrpSpPr>
            <p:cNvPr id="7" name="işḷidè"/>
            <p:cNvGrpSpPr/>
            <p:nvPr/>
          </p:nvGrpSpPr>
          <p:grpSpPr>
            <a:xfrm>
              <a:off x="1011408" y="2266017"/>
              <a:ext cx="9075784" cy="3334278"/>
              <a:chOff x="1011408" y="2266017"/>
              <a:chExt cx="9075784" cy="3334278"/>
            </a:xfrm>
          </p:grpSpPr>
          <p:grpSp>
            <p:nvGrpSpPr>
              <p:cNvPr id="34" name="isḷiďè"/>
              <p:cNvGrpSpPr/>
              <p:nvPr/>
            </p:nvGrpSpPr>
            <p:grpSpPr>
              <a:xfrm>
                <a:off x="1011408" y="2492906"/>
                <a:ext cx="9075784" cy="3107389"/>
                <a:chOff x="3339838" y="2613716"/>
                <a:chExt cx="9075784" cy="3107389"/>
              </a:xfrm>
            </p:grpSpPr>
            <p:sp>
              <p:nvSpPr>
                <p:cNvPr id="36" name="ïşlïḑe"/>
                <p:cNvSpPr/>
                <p:nvPr/>
              </p:nvSpPr>
              <p:spPr>
                <a:xfrm>
                  <a:off x="3339838" y="2613716"/>
                  <a:ext cx="9075784" cy="31073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pPr marL="457200">
                    <a:lnSpc>
                      <a:spcPct val="150000"/>
                    </a:lnSpc>
                    <a:tabLst>
                      <a:tab pos="642620" algn="l"/>
                    </a:tabLst>
                  </a:pP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L'indexation est une étape clé pour garantir la performance des requêtes sur MongoDB.</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50000"/>
                    </a:lnSpc>
                    <a:buSzPts val="1000"/>
                    <a:buFont typeface="Symbol" panose="05050102010706020507" pitchFamily="18" charset="2"/>
                    <a:buChar char=""/>
                    <a:tabLst>
                      <a:tab pos="457200" algn="l"/>
                      <a:tab pos="642620" algn="l"/>
                    </a:tabLst>
                  </a:pPr>
                  <a:r>
                    <a:rPr lang="fr-FR" sz="2000" b="1"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Index sur les champs uniques</a:t>
                  </a: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comme l'email, l'identifiant utilisateur, etc.</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50000"/>
                    </a:lnSpc>
                    <a:spcAft>
                      <a:spcPts val="800"/>
                    </a:spcAft>
                    <a:buSzPts val="1000"/>
                    <a:buFont typeface="Symbol" panose="05050102010706020507" pitchFamily="18" charset="2"/>
                    <a:buChar char=""/>
                    <a:tabLst>
                      <a:tab pos="457200" algn="l"/>
                      <a:tab pos="642620" algn="l"/>
                    </a:tabLst>
                  </a:pPr>
                  <a:r>
                    <a:rPr lang="fr-FR" sz="2000" b="1"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Index composés</a:t>
                  </a: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si tu as besoin de filtrer par plusieurs champs en même temps.</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marL="457200">
                    <a:lnSpc>
                      <a:spcPct val="107000"/>
                    </a:lnSpc>
                  </a:pPr>
                  <a:r>
                    <a:rPr lang="fr-FR" sz="1800" kern="0" dirty="0">
                      <a:effectLst/>
                      <a:latin typeface="Times New Roman" panose="02020603050405020304" pitchFamily="18" charset="0"/>
                      <a:ea typeface="Times New Roman" panose="02020603050405020304" pitchFamily="18" charset="0"/>
                      <a:cs typeface="Arial" panose="020B0604020202020204" pitchFamily="34" charset="0"/>
                    </a:rPr>
                    <a:t>pour garantir la cohérence des données.</a:t>
                  </a:r>
                  <a:endParaRPr lang="fr-FR" sz="1800" kern="100" dirty="0">
                    <a:effectLst/>
                    <a:latin typeface="Aptos" panose="020B0004020202020204" pitchFamily="34" charset="0"/>
                    <a:ea typeface="Aptos" panose="020B0004020202020204" pitchFamily="34" charset="0"/>
                    <a:cs typeface="Arial" panose="020B0604020202020204" pitchFamily="34" charset="0"/>
                  </a:endParaRPr>
                </a:p>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2000" b="1"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37" name="iśḷidê"/>
                <p:cNvSpPr/>
                <p:nvPr/>
              </p:nvSpPr>
              <p:spPr>
                <a:xfrm>
                  <a:off x="3912442" y="3907096"/>
                  <a:ext cx="3463544"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gr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12" name="îṥḷîḑè"/>
            <p:cNvSpPr/>
            <p:nvPr/>
          </p:nvSpPr>
          <p:spPr>
            <a:xfrm>
              <a:off x="8457163" y="2266017"/>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sp>
        <p:nvSpPr>
          <p:cNvPr id="8" name="Zone de texte 3">
            <a:extLst>
              <a:ext uri="{FF2B5EF4-FFF2-40B4-BE49-F238E27FC236}">
                <a16:creationId xmlns:a16="http://schemas.microsoft.com/office/drawing/2014/main" id="{C69978B2-170E-D996-BA74-E4885E19BB04}"/>
              </a:ext>
            </a:extLst>
          </p:cNvPr>
          <p:cNvSpPr txBox="1"/>
          <p:nvPr/>
        </p:nvSpPr>
        <p:spPr>
          <a:xfrm>
            <a:off x="1346933" y="4440090"/>
            <a:ext cx="7095345" cy="1566600"/>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a:lnSpc>
                <a:spcPct val="107000"/>
              </a:lnSpc>
              <a:spcAft>
                <a:spcPts val="800"/>
              </a:spcAft>
            </a:pPr>
            <a:r>
              <a:rPr lang="fr-FR" sz="2000" b="1"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db.utilisateurs.createIndex({ email: 1 });</a:t>
            </a:r>
            <a:endParaRPr lang="fr-FR" sz="2000" kern="100" dirty="0">
              <a:solidFill>
                <a:srgbClr val="0070C0"/>
              </a:solidFill>
              <a:effectLst/>
              <a:latin typeface="Aptos" panose="020B0004020202020204" pitchFamily="34" charset="0"/>
              <a:ea typeface="Aptos" panose="020B0004020202020204" pitchFamily="34" charset="0"/>
              <a:cs typeface="Arial" panose="020B0604020202020204" pitchFamily="34" charset="0"/>
            </a:endParaRPr>
          </a:p>
          <a:p>
            <a:pPr>
              <a:lnSpc>
                <a:spcPct val="107000"/>
              </a:lnSpc>
              <a:spcAft>
                <a:spcPts val="800"/>
              </a:spcAft>
            </a:pPr>
            <a:r>
              <a:rPr lang="fr-FR" sz="2000" b="1"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db.inscriptions.createIndex({ etudiant_id: 1, cours_id: 1 });</a:t>
            </a:r>
            <a:endParaRPr lang="fr-FR" sz="1100" kern="100" dirty="0">
              <a:solidFill>
                <a:srgbClr val="0070C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579033159"/>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8"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75771" y="306000"/>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5" y="519812"/>
            <a:ext cx="8325584"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285745" y="571751"/>
            <a:ext cx="9075784" cy="878189"/>
          </a:xfrm>
          <a:prstGeom prst="rect">
            <a:avLst/>
          </a:prstGeom>
          <a:noFill/>
        </p:spPr>
        <p:txBody>
          <a:bodyPr wrap="square" lIns="0" tIns="0" rIns="0" bIns="0" rtlCol="0" anchor="t">
            <a:spAutoFit/>
          </a:bodyPr>
          <a:lstStyle/>
          <a:p>
            <a:pPr>
              <a:lnSpc>
                <a:spcPct val="90000"/>
              </a:lnSpc>
              <a:spcBef>
                <a:spcPts val="815"/>
              </a:spcBef>
            </a:pPr>
            <a:r>
              <a:rPr lang="en-AU" altLang="zh-CN" sz="2800" dirty="0">
                <a:solidFill>
                  <a:schemeClr val="bg1"/>
                </a:solidFill>
                <a:cs typeface="+mn-ea"/>
                <a:sym typeface="+mn-lt"/>
              </a:rPr>
              <a:t>       </a:t>
            </a:r>
            <a:r>
              <a:rPr lang="fr-FR" sz="2400" dirty="0">
                <a:solidFill>
                  <a:schemeClr val="bg1"/>
                </a:solidFill>
              </a:rPr>
              <a:t>Prévoir les mises à jour et la duplication des données</a:t>
            </a:r>
          </a:p>
          <a:p>
            <a:pPr>
              <a:lnSpc>
                <a:spcPct val="90000"/>
              </a:lnSpc>
              <a:spcBef>
                <a:spcPts val="815"/>
              </a:spcBef>
            </a:pPr>
            <a:endParaRPr lang="zh-CN" altLang="en-US" sz="2800" dirty="0">
              <a:solidFill>
                <a:schemeClr val="bg1"/>
              </a:solidFill>
              <a:cs typeface="+mn-ea"/>
              <a:sym typeface="+mn-lt"/>
            </a:endParaRPr>
          </a:p>
        </p:txBody>
      </p:sp>
      <p:grpSp>
        <p:nvGrpSpPr>
          <p:cNvPr id="4" name="íṩ1îdè"/>
          <p:cNvGrpSpPr/>
          <p:nvPr/>
        </p:nvGrpSpPr>
        <p:grpSpPr>
          <a:xfrm>
            <a:off x="660400" y="1758013"/>
            <a:ext cx="10858500" cy="2048225"/>
            <a:chOff x="660400" y="2113613"/>
            <a:chExt cx="10858500" cy="2048225"/>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grpSp>
          <p:nvGrpSpPr>
            <p:cNvPr id="7" name="işḷidè"/>
            <p:cNvGrpSpPr/>
            <p:nvPr/>
          </p:nvGrpSpPr>
          <p:grpSpPr>
            <a:xfrm>
              <a:off x="1011408" y="2266017"/>
              <a:ext cx="4036148" cy="1895821"/>
              <a:chOff x="1011408" y="2266017"/>
              <a:chExt cx="4036148" cy="1895821"/>
            </a:xfrm>
          </p:grpSpPr>
          <p:sp>
            <p:nvSpPr>
              <p:cNvPr id="37" name="iśḷidê"/>
              <p:cNvSpPr/>
              <p:nvPr/>
            </p:nvSpPr>
            <p:spPr>
              <a:xfrm>
                <a:off x="1584012" y="3786286"/>
                <a:ext cx="3463544"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gr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12" name="îṥḷîḑè"/>
            <p:cNvSpPr/>
            <p:nvPr/>
          </p:nvSpPr>
          <p:spPr>
            <a:xfrm>
              <a:off x="8457163" y="2266017"/>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sp>
        <p:nvSpPr>
          <p:cNvPr id="9" name="ZoneTexte 8">
            <a:extLst>
              <a:ext uri="{FF2B5EF4-FFF2-40B4-BE49-F238E27FC236}">
                <a16:creationId xmlns:a16="http://schemas.microsoft.com/office/drawing/2014/main" id="{89D198C9-69E6-1CAB-E88F-C2D568CA4162}"/>
              </a:ext>
            </a:extLst>
          </p:cNvPr>
          <p:cNvSpPr txBox="1"/>
          <p:nvPr/>
        </p:nvSpPr>
        <p:spPr>
          <a:xfrm>
            <a:off x="1286796" y="3011843"/>
            <a:ext cx="8992829" cy="1429494"/>
          </a:xfrm>
          <a:prstGeom prst="rect">
            <a:avLst/>
          </a:prstGeom>
          <a:noFill/>
        </p:spPr>
        <p:txBody>
          <a:bodyPr wrap="square">
            <a:spAutoFit/>
          </a:bodyPr>
          <a:lstStyle/>
          <a:p>
            <a:pPr marL="457200">
              <a:lnSpc>
                <a:spcPct val="150000"/>
              </a:lnSpc>
            </a:pPr>
            <a:r>
              <a:rPr lang="fr-FR" sz="2000" kern="0" dirty="0">
                <a:effectLst/>
                <a:latin typeface="Symbol" panose="05050102010706020507" pitchFamily="18" charset="2"/>
                <a:ea typeface="Times New Roman" panose="02020603050405020304" pitchFamily="18" charset="0"/>
                <a:cs typeface="Times New Roman" panose="02020603050405020304" pitchFamily="18" charset="0"/>
              </a:rPr>
              <a:t>·</a:t>
            </a:r>
            <a:r>
              <a:rPr lang="fr-FR" sz="20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fr-FR" sz="2000" b="1" kern="0" dirty="0">
                <a:effectLst/>
                <a:latin typeface="Times New Roman" panose="02020603050405020304" pitchFamily="18" charset="0"/>
                <a:ea typeface="Times New Roman" panose="02020603050405020304" pitchFamily="18" charset="0"/>
                <a:cs typeface="Arial" panose="020B0604020202020204" pitchFamily="34" charset="0"/>
              </a:rPr>
              <a:t>Eviter les mises à jour fréquentes sur des données dupliquées</a:t>
            </a:r>
            <a:r>
              <a:rPr lang="fr-FR" sz="2000" kern="0" dirty="0">
                <a:effectLst/>
                <a:latin typeface="Times New Roman" panose="02020603050405020304" pitchFamily="18" charset="0"/>
                <a:ea typeface="Times New Roman" panose="02020603050405020304" pitchFamily="18" charset="0"/>
                <a:cs typeface="Arial" panose="020B0604020202020204" pitchFamily="34" charset="0"/>
              </a:rPr>
              <a:t> (ex. : un cours avec des informations partagées entre plusieurs étudiants). </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marL="457200">
              <a:lnSpc>
                <a:spcPct val="150000"/>
              </a:lnSpc>
              <a:spcAft>
                <a:spcPts val="800"/>
              </a:spcAft>
              <a:tabLst>
                <a:tab pos="642620" algn="l"/>
              </a:tabLst>
            </a:pPr>
            <a:r>
              <a:rPr lang="fr-FR" sz="2000" kern="0" dirty="0">
                <a:effectLst/>
                <a:latin typeface="Symbol" panose="05050102010706020507" pitchFamily="18" charset="2"/>
                <a:ea typeface="Times New Roman" panose="02020603050405020304" pitchFamily="18" charset="0"/>
                <a:cs typeface="Times New Roman" panose="02020603050405020304" pitchFamily="18" charset="0"/>
              </a:rPr>
              <a:t>·</a:t>
            </a:r>
            <a:r>
              <a:rPr lang="fr-FR" sz="2000" kern="0" dirty="0">
                <a:effectLst/>
                <a:latin typeface="Times New Roman" panose="02020603050405020304" pitchFamily="18" charset="0"/>
                <a:ea typeface="Times New Roman" panose="02020603050405020304" pitchFamily="18" charset="0"/>
                <a:cs typeface="Arial" panose="020B0604020202020204" pitchFamily="34" charset="0"/>
              </a:rPr>
              <a:t>  Utiliser des </a:t>
            </a:r>
            <a:r>
              <a:rPr lang="fr-FR" sz="2000" b="1" kern="0" dirty="0">
                <a:effectLst/>
                <a:latin typeface="Times New Roman" panose="02020603050405020304" pitchFamily="18" charset="0"/>
                <a:ea typeface="Times New Roman" panose="02020603050405020304" pitchFamily="18" charset="0"/>
                <a:cs typeface="Arial" panose="020B0604020202020204" pitchFamily="34" charset="0"/>
              </a:rPr>
              <a:t>références</a:t>
            </a:r>
            <a:r>
              <a:rPr lang="fr-FR" sz="2000" kern="0" dirty="0">
                <a:effectLst/>
                <a:latin typeface="Times New Roman" panose="02020603050405020304" pitchFamily="18" charset="0"/>
                <a:ea typeface="Times New Roman" panose="02020603050405020304" pitchFamily="18" charset="0"/>
                <a:cs typeface="Arial" panose="020B0604020202020204" pitchFamily="34" charset="0"/>
              </a:rPr>
              <a:t> pour éviter la duplication excessive.</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681000359"/>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矩形 1"/>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32" name="矩形: 圆角 5"/>
          <p:cNvSpPr/>
          <p:nvPr/>
        </p:nvSpPr>
        <p:spPr>
          <a:xfrm>
            <a:off x="269580" y="302263"/>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37" name="矩形: 圆角 6"/>
          <p:cNvSpPr/>
          <p:nvPr/>
        </p:nvSpPr>
        <p:spPr>
          <a:xfrm>
            <a:off x="-360001" y="432000"/>
            <a:ext cx="12060769" cy="720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38" name="ZoneTexte 237"/>
          <p:cNvSpPr txBox="1"/>
          <p:nvPr/>
        </p:nvSpPr>
        <p:spPr>
          <a:xfrm>
            <a:off x="372266" y="416907"/>
            <a:ext cx="11230849" cy="905400"/>
          </a:xfrm>
          <a:prstGeom prst="rect">
            <a:avLst/>
          </a:prstGeom>
          <a:noFill/>
          <a:ln w="0">
            <a:noFill/>
          </a:ln>
        </p:spPr>
        <p:txBody>
          <a:bodyPr lIns="0" tIns="0" rIns="0" bIns="0" anchor="t">
            <a:noAutofit/>
          </a:bodyPr>
          <a:lstStyle/>
          <a:p>
            <a:pPr>
              <a:lnSpc>
                <a:spcPts val="5550"/>
              </a:lnSpc>
            </a:pPr>
            <a:r>
              <a:rPr lang="en-US" sz="3000" b="1" dirty="0">
                <a:solidFill>
                  <a:schemeClr val="bg1"/>
                </a:solidFill>
                <a:latin typeface="+mj-lt"/>
                <a:ea typeface="Fraunces Extra Bold" pitchFamily="34" charset="-122"/>
                <a:cs typeface="Fraunces Extra Bold" pitchFamily="34" charset="-120"/>
              </a:rPr>
              <a:t> </a:t>
            </a:r>
            <a:r>
              <a:rPr lang="fr-FR" sz="3000" dirty="0">
                <a:solidFill>
                  <a:schemeClr val="bg1"/>
                </a:solidFill>
              </a:rPr>
              <a:t>Pourquoi Choisir les Bases NoSQL pour le Stockage de Données ?</a:t>
            </a:r>
            <a:endParaRPr lang="en-US" sz="3000" dirty="0">
              <a:solidFill>
                <a:schemeClr val="bg1"/>
              </a:solidFill>
              <a:latin typeface="+mj-lt"/>
            </a:endParaRPr>
          </a:p>
        </p:txBody>
      </p:sp>
      <p:grpSp>
        <p:nvGrpSpPr>
          <p:cNvPr id="12" name="Groupe 11">
            <a:extLst>
              <a:ext uri="{FF2B5EF4-FFF2-40B4-BE49-F238E27FC236}">
                <a16:creationId xmlns:a16="http://schemas.microsoft.com/office/drawing/2014/main" id="{AF336289-4B0D-459C-A44D-5C50FAB88CC5}"/>
              </a:ext>
            </a:extLst>
          </p:cNvPr>
          <p:cNvGrpSpPr/>
          <p:nvPr/>
        </p:nvGrpSpPr>
        <p:grpSpPr>
          <a:xfrm>
            <a:off x="4501662" y="2096089"/>
            <a:ext cx="3042083" cy="3081740"/>
            <a:chOff x="5032653" y="2413516"/>
            <a:chExt cx="4564975" cy="4564975"/>
          </a:xfrm>
        </p:grpSpPr>
        <p:pic>
          <p:nvPicPr>
            <p:cNvPr id="13" name="Image 0" descr="preencoded.png">
              <a:extLst>
                <a:ext uri="{FF2B5EF4-FFF2-40B4-BE49-F238E27FC236}">
                  <a16:creationId xmlns:a16="http://schemas.microsoft.com/office/drawing/2014/main" id="{F74CAFA5-524B-47C7-B114-7175767E3DB6}"/>
                </a:ext>
              </a:extLst>
            </p:cNvPr>
            <p:cNvPicPr>
              <a:picLocks noChangeAspect="1"/>
            </p:cNvPicPr>
            <p:nvPr/>
          </p:nvPicPr>
          <p:blipFill>
            <a:blip r:embed="rId2"/>
            <a:stretch>
              <a:fillRect/>
            </a:stretch>
          </p:blipFill>
          <p:spPr>
            <a:xfrm>
              <a:off x="5032653" y="2413516"/>
              <a:ext cx="4564975" cy="4564975"/>
            </a:xfrm>
            <a:prstGeom prst="rect">
              <a:avLst/>
            </a:prstGeom>
          </p:spPr>
        </p:pic>
        <p:sp>
          <p:nvSpPr>
            <p:cNvPr id="14" name="Text 2">
              <a:extLst>
                <a:ext uri="{FF2B5EF4-FFF2-40B4-BE49-F238E27FC236}">
                  <a16:creationId xmlns:a16="http://schemas.microsoft.com/office/drawing/2014/main" id="{5FB00745-E69A-447E-906B-147D428475B0}"/>
                </a:ext>
              </a:extLst>
            </p:cNvPr>
            <p:cNvSpPr/>
            <p:nvPr/>
          </p:nvSpPr>
          <p:spPr>
            <a:xfrm>
              <a:off x="5571411" y="4209098"/>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05449"/>
                  </a:solidFill>
                  <a:latin typeface="Fraunces Extra Bold" pitchFamily="34" charset="0"/>
                  <a:ea typeface="Fraunces Extra Bold" pitchFamily="34" charset="-122"/>
                  <a:cs typeface="Fraunces Extra Bold" pitchFamily="34" charset="-120"/>
                </a:rPr>
                <a:t>1</a:t>
              </a:r>
              <a:endParaRPr lang="en-US" sz="2650" dirty="0"/>
            </a:p>
          </p:txBody>
        </p:sp>
        <p:pic>
          <p:nvPicPr>
            <p:cNvPr id="15" name="Image 1" descr="preencoded.png">
              <a:extLst>
                <a:ext uri="{FF2B5EF4-FFF2-40B4-BE49-F238E27FC236}">
                  <a16:creationId xmlns:a16="http://schemas.microsoft.com/office/drawing/2014/main" id="{586B1EE8-6B86-44F7-A28B-0944D1E5A605}"/>
                </a:ext>
              </a:extLst>
            </p:cNvPr>
            <p:cNvPicPr>
              <a:picLocks noChangeAspect="1"/>
            </p:cNvPicPr>
            <p:nvPr/>
          </p:nvPicPr>
          <p:blipFill>
            <a:blip r:embed="rId3"/>
            <a:stretch>
              <a:fillRect/>
            </a:stretch>
          </p:blipFill>
          <p:spPr>
            <a:xfrm>
              <a:off x="5032653" y="2413516"/>
              <a:ext cx="4564975" cy="4564975"/>
            </a:xfrm>
            <a:prstGeom prst="rect">
              <a:avLst/>
            </a:prstGeom>
          </p:spPr>
        </p:pic>
        <p:sp>
          <p:nvSpPr>
            <p:cNvPr id="16" name="Text 4">
              <a:extLst>
                <a:ext uri="{FF2B5EF4-FFF2-40B4-BE49-F238E27FC236}">
                  <a16:creationId xmlns:a16="http://schemas.microsoft.com/office/drawing/2014/main" id="{49681DA2-711D-4CF8-9B05-686786F388F9}"/>
                </a:ext>
              </a:extLst>
            </p:cNvPr>
            <p:cNvSpPr/>
            <p:nvPr/>
          </p:nvSpPr>
          <p:spPr>
            <a:xfrm>
              <a:off x="8170307" y="3258026"/>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05449"/>
                  </a:solidFill>
                  <a:latin typeface="Fraunces Extra Bold" pitchFamily="34" charset="0"/>
                  <a:ea typeface="Fraunces Extra Bold" pitchFamily="34" charset="-122"/>
                  <a:cs typeface="Fraunces Extra Bold" pitchFamily="34" charset="-120"/>
                </a:rPr>
                <a:t>2</a:t>
              </a:r>
              <a:endParaRPr lang="en-US" sz="2650" dirty="0"/>
            </a:p>
          </p:txBody>
        </p:sp>
        <p:pic>
          <p:nvPicPr>
            <p:cNvPr id="17" name="Image 2" descr="preencoded.png">
              <a:extLst>
                <a:ext uri="{FF2B5EF4-FFF2-40B4-BE49-F238E27FC236}">
                  <a16:creationId xmlns:a16="http://schemas.microsoft.com/office/drawing/2014/main" id="{5CED947C-1A27-4A8F-ABF6-448D5D72D916}"/>
                </a:ext>
              </a:extLst>
            </p:cNvPr>
            <p:cNvPicPr>
              <a:picLocks noChangeAspect="1"/>
            </p:cNvPicPr>
            <p:nvPr/>
          </p:nvPicPr>
          <p:blipFill>
            <a:blip r:embed="rId4"/>
            <a:stretch>
              <a:fillRect/>
            </a:stretch>
          </p:blipFill>
          <p:spPr>
            <a:xfrm>
              <a:off x="5032653" y="2413516"/>
              <a:ext cx="4564975" cy="4564975"/>
            </a:xfrm>
            <a:prstGeom prst="rect">
              <a:avLst/>
            </a:prstGeom>
          </p:spPr>
        </p:pic>
        <p:sp>
          <p:nvSpPr>
            <p:cNvPr id="18" name="Text 6">
              <a:extLst>
                <a:ext uri="{FF2B5EF4-FFF2-40B4-BE49-F238E27FC236}">
                  <a16:creationId xmlns:a16="http://schemas.microsoft.com/office/drawing/2014/main" id="{E1D21E12-A56A-47EC-AECC-99B2F02646C7}"/>
                </a:ext>
              </a:extLst>
            </p:cNvPr>
            <p:cNvSpPr/>
            <p:nvPr/>
          </p:nvSpPr>
          <p:spPr>
            <a:xfrm>
              <a:off x="7694533" y="5984200"/>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05449"/>
                  </a:solidFill>
                  <a:latin typeface="Fraunces Extra Bold" pitchFamily="34" charset="0"/>
                  <a:ea typeface="Fraunces Extra Bold" pitchFamily="34" charset="-122"/>
                  <a:cs typeface="Fraunces Extra Bold" pitchFamily="34" charset="-120"/>
                </a:rPr>
                <a:t>3</a:t>
              </a:r>
              <a:endParaRPr lang="en-US" sz="2650" dirty="0"/>
            </a:p>
          </p:txBody>
        </p:sp>
      </p:grpSp>
      <p:sp>
        <p:nvSpPr>
          <p:cNvPr id="2" name="ZoneTexte 1">
            <a:extLst>
              <a:ext uri="{FF2B5EF4-FFF2-40B4-BE49-F238E27FC236}">
                <a16:creationId xmlns:a16="http://schemas.microsoft.com/office/drawing/2014/main" id="{4DA91815-5440-4C21-AFE7-DCD7ACCFF4F1}"/>
              </a:ext>
            </a:extLst>
          </p:cNvPr>
          <p:cNvSpPr txBox="1"/>
          <p:nvPr/>
        </p:nvSpPr>
        <p:spPr>
          <a:xfrm>
            <a:off x="604910" y="2905354"/>
            <a:ext cx="3516924" cy="1754326"/>
          </a:xfrm>
          <a:prstGeom prst="rect">
            <a:avLst/>
          </a:prstGeom>
          <a:noFill/>
        </p:spPr>
        <p:txBody>
          <a:bodyPr wrap="square" rtlCol="0">
            <a:spAutoFit/>
          </a:bodyPr>
          <a:lstStyle/>
          <a:p>
            <a:pPr algn="ctr"/>
            <a:r>
              <a:rPr lang="fr-FR" b="1" dirty="0"/>
              <a:t>Flexibilité</a:t>
            </a:r>
          </a:p>
          <a:p>
            <a:pPr algn="ctr"/>
            <a:r>
              <a:rPr lang="fr-FR" dirty="0"/>
              <a:t>Les bases NoSQL offrent une flexibilité accrue par rapport aux bases relationnelles traditionnelles.</a:t>
            </a:r>
          </a:p>
          <a:p>
            <a:pPr algn="ctr"/>
            <a:endParaRPr lang="fr-FR" dirty="0"/>
          </a:p>
        </p:txBody>
      </p:sp>
      <p:sp>
        <p:nvSpPr>
          <p:cNvPr id="3" name="ZoneTexte 2">
            <a:extLst>
              <a:ext uri="{FF2B5EF4-FFF2-40B4-BE49-F238E27FC236}">
                <a16:creationId xmlns:a16="http://schemas.microsoft.com/office/drawing/2014/main" id="{A8100CC4-6D2C-4819-B6F4-6E51CEC13A32}"/>
              </a:ext>
            </a:extLst>
          </p:cNvPr>
          <p:cNvSpPr txBox="1"/>
          <p:nvPr/>
        </p:nvSpPr>
        <p:spPr>
          <a:xfrm>
            <a:off x="7765366" y="1955409"/>
            <a:ext cx="3643532" cy="1473591"/>
          </a:xfrm>
          <a:prstGeom prst="rect">
            <a:avLst/>
          </a:prstGeom>
          <a:noFill/>
        </p:spPr>
        <p:txBody>
          <a:bodyPr wrap="square" rtlCol="0">
            <a:spAutoFit/>
          </a:bodyPr>
          <a:lstStyle/>
          <a:p>
            <a:pPr algn="ctr"/>
            <a:r>
              <a:rPr lang="fr-FR" b="1" dirty="0"/>
              <a:t>Scalabilité</a:t>
            </a:r>
          </a:p>
          <a:p>
            <a:pPr algn="ctr"/>
            <a:r>
              <a:rPr lang="fr-FR" dirty="0"/>
              <a:t>Elles sont adaptées aux grandes quantités de données semi-structurées ou non structurées.</a:t>
            </a:r>
          </a:p>
          <a:p>
            <a:pPr algn="ctr"/>
            <a:endParaRPr lang="fr-FR" dirty="0"/>
          </a:p>
        </p:txBody>
      </p:sp>
      <p:sp>
        <p:nvSpPr>
          <p:cNvPr id="4" name="ZoneTexte 3">
            <a:extLst>
              <a:ext uri="{FF2B5EF4-FFF2-40B4-BE49-F238E27FC236}">
                <a16:creationId xmlns:a16="http://schemas.microsoft.com/office/drawing/2014/main" id="{31FC9A32-9ACF-49DA-8A88-7D09F32AF0A7}"/>
              </a:ext>
            </a:extLst>
          </p:cNvPr>
          <p:cNvSpPr txBox="1"/>
          <p:nvPr/>
        </p:nvSpPr>
        <p:spPr>
          <a:xfrm>
            <a:off x="7040331" y="5078409"/>
            <a:ext cx="3805860" cy="1477328"/>
          </a:xfrm>
          <a:prstGeom prst="rect">
            <a:avLst/>
          </a:prstGeom>
          <a:noFill/>
        </p:spPr>
        <p:txBody>
          <a:bodyPr wrap="square" rtlCol="0">
            <a:spAutoFit/>
          </a:bodyPr>
          <a:lstStyle/>
          <a:p>
            <a:pPr algn="ctr"/>
            <a:r>
              <a:rPr lang="fr-FR" b="1" dirty="0"/>
              <a:t>Adaptabilité</a:t>
            </a:r>
          </a:p>
          <a:p>
            <a:pPr algn="ctr"/>
            <a:r>
              <a:rPr lang="fr-FR" dirty="0"/>
              <a:t>NoSQL peut gérer les divers types de données et les adapter aux besoins modernes.</a:t>
            </a:r>
          </a:p>
          <a:p>
            <a:pPr algn="ctr"/>
            <a:endParaRPr lang="fr-FR" dirty="0"/>
          </a:p>
        </p:txBody>
      </p:sp>
    </p:spTree>
    <p:extLst>
      <p:ext uri="{BB962C8B-B14F-4D97-AF65-F5344CB8AC3E}">
        <p14:creationId xmlns:p14="http://schemas.microsoft.com/office/powerpoint/2010/main" val="1037755217"/>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90026" y="317271"/>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6" y="519812"/>
            <a:ext cx="10729571"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7884" y="584609"/>
            <a:ext cx="10565370" cy="822789"/>
          </a:xfrm>
          <a:prstGeom prst="rect">
            <a:avLst/>
          </a:prstGeom>
          <a:noFill/>
        </p:spPr>
        <p:txBody>
          <a:bodyPr wrap="square" lIns="0" tIns="0" rIns="0" bIns="0" rtlCol="0" anchor="t">
            <a:spAutoFit/>
          </a:bodyPr>
          <a:lstStyle/>
          <a:p>
            <a:pPr>
              <a:lnSpc>
                <a:spcPct val="90000"/>
              </a:lnSpc>
              <a:spcBef>
                <a:spcPts val="815"/>
              </a:spcBef>
            </a:pPr>
            <a:r>
              <a:rPr lang="fr-FR" sz="2400" dirty="0">
                <a:solidFill>
                  <a:schemeClr val="bg1"/>
                </a:solidFill>
              </a:rPr>
              <a:t>     Utiliser des types de données complexes pour des relations plus riches</a:t>
            </a:r>
          </a:p>
          <a:p>
            <a:pPr>
              <a:lnSpc>
                <a:spcPct val="90000"/>
              </a:lnSpc>
              <a:spcBef>
                <a:spcPts val="815"/>
              </a:spcBef>
            </a:pPr>
            <a:endParaRPr lang="zh-CN" altLang="en-US" sz="2800" dirty="0">
              <a:solidFill>
                <a:schemeClr val="bg1"/>
              </a:solidFill>
              <a:cs typeface="+mn-ea"/>
              <a:sym typeface="+mn-lt"/>
            </a:endParaRPr>
          </a:p>
        </p:txBody>
      </p:sp>
      <p:grpSp>
        <p:nvGrpSpPr>
          <p:cNvPr id="4" name="íṩ1îdè"/>
          <p:cNvGrpSpPr/>
          <p:nvPr/>
        </p:nvGrpSpPr>
        <p:grpSpPr>
          <a:xfrm>
            <a:off x="673100" y="1292532"/>
            <a:ext cx="10858500" cy="2048225"/>
            <a:chOff x="660400" y="2113613"/>
            <a:chExt cx="10858500" cy="2048225"/>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grpSp>
          <p:nvGrpSpPr>
            <p:cNvPr id="7" name="işḷidè"/>
            <p:cNvGrpSpPr/>
            <p:nvPr/>
          </p:nvGrpSpPr>
          <p:grpSpPr>
            <a:xfrm>
              <a:off x="1011408" y="2266017"/>
              <a:ext cx="4036148" cy="1895821"/>
              <a:chOff x="1011408" y="2266017"/>
              <a:chExt cx="4036148" cy="1895821"/>
            </a:xfrm>
          </p:grpSpPr>
          <p:sp>
            <p:nvSpPr>
              <p:cNvPr id="37" name="iśḷidê"/>
              <p:cNvSpPr/>
              <p:nvPr/>
            </p:nvSpPr>
            <p:spPr>
              <a:xfrm>
                <a:off x="1584012" y="3786286"/>
                <a:ext cx="3463544"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gr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12" name="îṥḷîḑè"/>
            <p:cNvSpPr/>
            <p:nvPr/>
          </p:nvSpPr>
          <p:spPr>
            <a:xfrm>
              <a:off x="8457163" y="2266017"/>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sp>
        <p:nvSpPr>
          <p:cNvPr id="9" name="ZoneTexte 8">
            <a:extLst>
              <a:ext uri="{FF2B5EF4-FFF2-40B4-BE49-F238E27FC236}">
                <a16:creationId xmlns:a16="http://schemas.microsoft.com/office/drawing/2014/main" id="{89D198C9-69E6-1CAB-E88F-C2D568CA4162}"/>
              </a:ext>
            </a:extLst>
          </p:cNvPr>
          <p:cNvSpPr txBox="1"/>
          <p:nvPr/>
        </p:nvSpPr>
        <p:spPr>
          <a:xfrm>
            <a:off x="1024108" y="1853085"/>
            <a:ext cx="8992829" cy="971292"/>
          </a:xfrm>
          <a:prstGeom prst="rect">
            <a:avLst/>
          </a:prstGeom>
          <a:noFill/>
        </p:spPr>
        <p:txBody>
          <a:bodyPr wrap="square">
            <a:spAutoFit/>
          </a:bodyPr>
          <a:lstStyle/>
          <a:p>
            <a:pPr marL="457200">
              <a:lnSpc>
                <a:spcPct val="150000"/>
              </a:lnSpc>
            </a:pP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MongoDB permet l'utilisation de types de données complexes comme les </a:t>
            </a:r>
            <a:r>
              <a:rPr lang="fr-FR" sz="2000" b="1"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tableaux imbriqués</a:t>
            </a: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a:t>
            </a:r>
            <a:r>
              <a:rPr lang="fr-FR" sz="2000" b="1"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les objets</a:t>
            </a: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ou même des </a:t>
            </a:r>
            <a:r>
              <a:rPr lang="fr-FR" sz="2000" b="1"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documents géospatiaux</a:t>
            </a: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8" name="Zone de texte 4">
            <a:extLst>
              <a:ext uri="{FF2B5EF4-FFF2-40B4-BE49-F238E27FC236}">
                <a16:creationId xmlns:a16="http://schemas.microsoft.com/office/drawing/2014/main" id="{73CD6EB4-C193-C086-A9A4-9420B70F2369}"/>
              </a:ext>
            </a:extLst>
          </p:cNvPr>
          <p:cNvSpPr txBox="1"/>
          <p:nvPr/>
        </p:nvSpPr>
        <p:spPr>
          <a:xfrm>
            <a:off x="1273812" y="3244523"/>
            <a:ext cx="9428263" cy="319714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fr-FR" sz="1400"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JSON</a:t>
            </a:r>
          </a:p>
          <a:p>
            <a:pPr>
              <a:lnSpc>
                <a:spcPct val="107000"/>
              </a:lnSpc>
              <a:spcAft>
                <a:spcPts val="800"/>
              </a:spcAft>
            </a:pPr>
            <a:r>
              <a:rPr lang="fr-FR" sz="1400" b="1"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 "_id": ObjectId("..."),</a:t>
            </a:r>
            <a:endParaRPr lang="fr-FR" sz="1400" kern="100" dirty="0">
              <a:solidFill>
                <a:srgbClr val="0070C0"/>
              </a:solidFill>
              <a:effectLst/>
              <a:latin typeface="Aptos" panose="020B0004020202020204" pitchFamily="34" charset="0"/>
              <a:ea typeface="Aptos" panose="020B0004020202020204" pitchFamily="34" charset="0"/>
              <a:cs typeface="Arial" panose="020B0604020202020204" pitchFamily="34" charset="0"/>
            </a:endParaRPr>
          </a:p>
          <a:p>
            <a:pPr>
              <a:lnSpc>
                <a:spcPct val="107000"/>
              </a:lnSpc>
              <a:spcAft>
                <a:spcPts val="800"/>
              </a:spcAft>
            </a:pPr>
            <a:r>
              <a:rPr lang="fr-FR" sz="1400" b="1"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 "nom": "Ali", </a:t>
            </a:r>
            <a:endParaRPr lang="fr-FR" sz="1400" kern="100" dirty="0">
              <a:solidFill>
                <a:srgbClr val="0070C0"/>
              </a:solidFill>
              <a:effectLst/>
              <a:latin typeface="Aptos" panose="020B0004020202020204" pitchFamily="34" charset="0"/>
              <a:ea typeface="Aptos" panose="020B0004020202020204" pitchFamily="34" charset="0"/>
              <a:cs typeface="Arial" panose="020B0604020202020204" pitchFamily="34" charset="0"/>
            </a:endParaRPr>
          </a:p>
          <a:p>
            <a:pPr>
              <a:lnSpc>
                <a:spcPct val="107000"/>
              </a:lnSpc>
              <a:spcAft>
                <a:spcPts val="800"/>
              </a:spcAft>
            </a:pPr>
            <a:r>
              <a:rPr lang="fr-FR" sz="1400" b="1"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"cours": [ </a:t>
            </a:r>
            <a:endParaRPr lang="fr-FR" sz="1400" kern="100" dirty="0">
              <a:solidFill>
                <a:srgbClr val="0070C0"/>
              </a:solidFill>
              <a:effectLst/>
              <a:latin typeface="Aptos" panose="020B0004020202020204" pitchFamily="34" charset="0"/>
              <a:ea typeface="Aptos" panose="020B0004020202020204" pitchFamily="34" charset="0"/>
              <a:cs typeface="Arial" panose="020B0604020202020204" pitchFamily="34" charset="0"/>
            </a:endParaRPr>
          </a:p>
          <a:p>
            <a:pPr>
              <a:lnSpc>
                <a:spcPct val="107000"/>
              </a:lnSpc>
              <a:spcAft>
                <a:spcPts val="800"/>
              </a:spcAft>
            </a:pPr>
            <a:r>
              <a:rPr lang="fr-FR" sz="1400" b="1"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 "nom": "Mathématiques", "date_debut": "2025-03-01", "professeur": { "nom": "Dr. Karim", "email": "karim@email.com" } },</a:t>
            </a:r>
            <a:endParaRPr lang="fr-FR" sz="1400" kern="100" dirty="0">
              <a:solidFill>
                <a:srgbClr val="0070C0"/>
              </a:solidFill>
              <a:effectLst/>
              <a:latin typeface="Aptos" panose="020B0004020202020204" pitchFamily="34" charset="0"/>
              <a:ea typeface="Aptos" panose="020B0004020202020204" pitchFamily="34" charset="0"/>
              <a:cs typeface="Arial" panose="020B0604020202020204" pitchFamily="34" charset="0"/>
            </a:endParaRPr>
          </a:p>
          <a:p>
            <a:pPr>
              <a:lnSpc>
                <a:spcPct val="107000"/>
              </a:lnSpc>
              <a:spcAft>
                <a:spcPts val="800"/>
              </a:spcAft>
            </a:pPr>
            <a:r>
              <a:rPr lang="fr-FR" sz="1400" b="1"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 { "nom": "Informatique", "date_debut": "2025-04-01", "professeur": { "nom": "Mme Fatima", "email": "fatima@email.com" } } </a:t>
            </a:r>
            <a:endParaRPr lang="fr-FR" sz="1400" kern="100" dirty="0">
              <a:solidFill>
                <a:srgbClr val="0070C0"/>
              </a:solidFill>
              <a:effectLst/>
              <a:latin typeface="Aptos" panose="020B0004020202020204" pitchFamily="34" charset="0"/>
              <a:ea typeface="Aptos" panose="020B0004020202020204" pitchFamily="34" charset="0"/>
              <a:cs typeface="Arial" panose="020B0604020202020204" pitchFamily="34" charset="0"/>
            </a:endParaRPr>
          </a:p>
          <a:p>
            <a:pPr>
              <a:lnSpc>
                <a:spcPct val="107000"/>
              </a:lnSpc>
              <a:spcAft>
                <a:spcPts val="800"/>
              </a:spcAft>
            </a:pPr>
            <a:r>
              <a:rPr lang="fr-FR" sz="1400" b="1"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 </a:t>
            </a:r>
            <a:endParaRPr lang="fr-FR" sz="1400" kern="100" dirty="0">
              <a:solidFill>
                <a:srgbClr val="0070C0"/>
              </a:solidFill>
              <a:effectLst/>
              <a:latin typeface="Aptos" panose="020B0004020202020204" pitchFamily="34" charset="0"/>
              <a:ea typeface="Aptos" panose="020B0004020202020204" pitchFamily="34" charset="0"/>
              <a:cs typeface="Arial" panose="020B0604020202020204" pitchFamily="34" charset="0"/>
            </a:endParaRPr>
          </a:p>
          <a:p>
            <a:pPr>
              <a:lnSpc>
                <a:spcPct val="107000"/>
              </a:lnSpc>
              <a:spcAft>
                <a:spcPts val="800"/>
              </a:spcAft>
            </a:pPr>
            <a:r>
              <a:rPr lang="fr-FR" sz="1400" b="1" kern="100" dirty="0">
                <a:solidFill>
                  <a:srgbClr val="0070C0"/>
                </a:solidFill>
                <a:effectLst/>
                <a:latin typeface="Aptos" panose="020B0004020202020204" pitchFamily="34" charset="0"/>
                <a:ea typeface="Aptos" panose="020B0004020202020204" pitchFamily="34" charset="0"/>
                <a:cs typeface="Arial" panose="020B0604020202020204" pitchFamily="34" charset="0"/>
              </a:rPr>
              <a:t>}</a:t>
            </a:r>
            <a:endParaRPr lang="fr-FR" sz="1400" kern="100" dirty="0">
              <a:solidFill>
                <a:srgbClr val="0070C0"/>
              </a:solidFill>
              <a:effectLst/>
              <a:latin typeface="Aptos" panose="020B0004020202020204" pitchFamily="34" charset="0"/>
              <a:ea typeface="Aptos" panose="020B0004020202020204" pitchFamily="34" charset="0"/>
              <a:cs typeface="Arial" panose="020B0604020202020204" pitchFamily="34" charset="0"/>
            </a:endParaRPr>
          </a:p>
          <a:p>
            <a:pPr>
              <a:lnSpc>
                <a:spcPct val="107000"/>
              </a:lnSpc>
              <a:spcAft>
                <a:spcPts val="800"/>
              </a:spcAft>
            </a:pPr>
            <a:r>
              <a:rPr lang="fr-FR" sz="1100" b="1" kern="100" dirty="0">
                <a:effectLst/>
                <a:latin typeface="Aptos" panose="020B0004020202020204" pitchFamily="34" charset="0"/>
                <a:ea typeface="Aptos" panose="020B0004020202020204" pitchFamily="34" charset="0"/>
                <a:cs typeface="Arial" panose="020B0604020202020204" pitchFamily="34" charset="0"/>
              </a:rPr>
              <a:t> </a:t>
            </a:r>
            <a:endParaRPr lang="fr-FR" sz="11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185975855"/>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8"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252734"/>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5" y="519812"/>
            <a:ext cx="8907108"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285745" y="571751"/>
            <a:ext cx="9075784" cy="332399"/>
          </a:xfrm>
          <a:prstGeom prst="rect">
            <a:avLst/>
          </a:prstGeom>
          <a:noFill/>
        </p:spPr>
        <p:txBody>
          <a:bodyPr wrap="square" lIns="0" tIns="0" rIns="0" bIns="0" rtlCol="0" anchor="t">
            <a:spAutoFit/>
          </a:bodyPr>
          <a:lstStyle/>
          <a:p>
            <a:pPr>
              <a:lnSpc>
                <a:spcPct val="90000"/>
              </a:lnSpc>
              <a:spcBef>
                <a:spcPts val="815"/>
              </a:spcBef>
            </a:pPr>
            <a:r>
              <a:rPr lang="fr-FR" sz="2400" dirty="0">
                <a:solidFill>
                  <a:schemeClr val="bg1"/>
                </a:solidFill>
              </a:rPr>
              <a:t>       Prévoir la scalabilité et la partition des données (Sharding)</a:t>
            </a:r>
            <a:endParaRPr lang="zh-CN" altLang="en-US" sz="2400" dirty="0">
              <a:solidFill>
                <a:schemeClr val="bg1"/>
              </a:solidFill>
              <a:cs typeface="+mn-ea"/>
              <a:sym typeface="+mn-lt"/>
            </a:endParaRPr>
          </a:p>
        </p:txBody>
      </p:sp>
      <p:grpSp>
        <p:nvGrpSpPr>
          <p:cNvPr id="4" name="íṩ1îdè"/>
          <p:cNvGrpSpPr/>
          <p:nvPr/>
        </p:nvGrpSpPr>
        <p:grpSpPr>
          <a:xfrm>
            <a:off x="660400" y="1758013"/>
            <a:ext cx="10858500" cy="2048225"/>
            <a:chOff x="660400" y="2113613"/>
            <a:chExt cx="10858500" cy="2048225"/>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grpSp>
          <p:nvGrpSpPr>
            <p:cNvPr id="7" name="işḷidè"/>
            <p:cNvGrpSpPr/>
            <p:nvPr/>
          </p:nvGrpSpPr>
          <p:grpSpPr>
            <a:xfrm>
              <a:off x="1011408" y="2266017"/>
              <a:ext cx="4036148" cy="1895821"/>
              <a:chOff x="1011408" y="2266017"/>
              <a:chExt cx="4036148" cy="1895821"/>
            </a:xfrm>
          </p:grpSpPr>
          <p:sp>
            <p:nvSpPr>
              <p:cNvPr id="37" name="iśḷidê"/>
              <p:cNvSpPr/>
              <p:nvPr/>
            </p:nvSpPr>
            <p:spPr>
              <a:xfrm>
                <a:off x="1584012" y="3786286"/>
                <a:ext cx="3463544"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gr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12" name="îṥḷîḑè"/>
            <p:cNvSpPr/>
            <p:nvPr/>
          </p:nvSpPr>
          <p:spPr>
            <a:xfrm>
              <a:off x="8457163" y="2266017"/>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sp>
        <p:nvSpPr>
          <p:cNvPr id="9" name="ZoneTexte 8">
            <a:extLst>
              <a:ext uri="{FF2B5EF4-FFF2-40B4-BE49-F238E27FC236}">
                <a16:creationId xmlns:a16="http://schemas.microsoft.com/office/drawing/2014/main" id="{89D198C9-69E6-1CAB-E88F-C2D568CA4162}"/>
              </a:ext>
            </a:extLst>
          </p:cNvPr>
          <p:cNvSpPr txBox="1"/>
          <p:nvPr/>
        </p:nvSpPr>
        <p:spPr>
          <a:xfrm>
            <a:off x="1011408" y="2640149"/>
            <a:ext cx="8992829" cy="2359620"/>
          </a:xfrm>
          <a:prstGeom prst="rect">
            <a:avLst/>
          </a:prstGeom>
          <a:noFill/>
        </p:spPr>
        <p:txBody>
          <a:bodyPr wrap="square">
            <a:spAutoFit/>
          </a:bodyPr>
          <a:lstStyle/>
          <a:p>
            <a:pPr marL="342900" lvl="0" indent="-342900" rtl="0">
              <a:lnSpc>
                <a:spcPct val="150000"/>
              </a:lnSpc>
              <a:buSzPts val="1000"/>
              <a:buFont typeface="Symbol" panose="05050102010706020507" pitchFamily="18" charset="2"/>
              <a:buChar char=""/>
              <a:tabLst>
                <a:tab pos="457200" algn="l"/>
              </a:tabLst>
            </a:pPr>
            <a:r>
              <a:rPr lang="fr-FR" sz="2000" kern="0" dirty="0">
                <a:effectLst/>
                <a:latin typeface="Times New Roman" panose="02020603050405020304" pitchFamily="18" charset="0"/>
                <a:ea typeface="Times New Roman" panose="02020603050405020304" pitchFamily="18" charset="0"/>
                <a:cs typeface="Arial" panose="020B0604020202020204" pitchFamily="34" charset="0"/>
              </a:rPr>
              <a:t>Utiliser </a:t>
            </a:r>
            <a:r>
              <a:rPr lang="fr-FR" sz="2000" b="1" kern="0" dirty="0">
                <a:effectLst/>
                <a:latin typeface="Times New Roman" panose="02020603050405020304" pitchFamily="18" charset="0"/>
                <a:ea typeface="Times New Roman" panose="02020603050405020304" pitchFamily="18" charset="0"/>
                <a:cs typeface="Arial" panose="020B0604020202020204" pitchFamily="34" charset="0"/>
              </a:rPr>
              <a:t>sharding</a:t>
            </a:r>
            <a:r>
              <a:rPr lang="fr-FR" sz="2000" kern="0" dirty="0">
                <a:effectLst/>
                <a:latin typeface="Times New Roman" panose="02020603050405020304" pitchFamily="18" charset="0"/>
                <a:ea typeface="Times New Roman" panose="02020603050405020304" pitchFamily="18" charset="0"/>
                <a:cs typeface="Arial" panose="020B0604020202020204" pitchFamily="34" charset="0"/>
              </a:rPr>
              <a:t> pour diviser les données entre plusieurs serveurs afin de mieux gérer la charge.</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50000"/>
              </a:lnSpc>
              <a:spcAft>
                <a:spcPts val="800"/>
              </a:spcAft>
              <a:buSzPts val="1000"/>
              <a:buFont typeface="Symbol" panose="05050102010706020507" pitchFamily="18" charset="2"/>
              <a:buChar char=""/>
              <a:tabLst>
                <a:tab pos="457200" algn="l"/>
              </a:tabLst>
            </a:pPr>
            <a:r>
              <a:rPr lang="fr-FR" sz="2000" kern="0" dirty="0">
                <a:effectLst/>
                <a:latin typeface="Times New Roman" panose="02020603050405020304" pitchFamily="18" charset="0"/>
                <a:ea typeface="Times New Roman" panose="02020603050405020304" pitchFamily="18" charset="0"/>
                <a:cs typeface="Arial" panose="020B0604020202020204" pitchFamily="34" charset="0"/>
              </a:rPr>
              <a:t>Choisir une clé de sharding appropriée. Exemple : Utiliser un </a:t>
            </a:r>
            <a:r>
              <a:rPr lang="fr-FR" sz="2000" b="1" kern="0" dirty="0">
                <a:effectLst/>
                <a:latin typeface="Times New Roman" panose="02020603050405020304" pitchFamily="18" charset="0"/>
                <a:ea typeface="Times New Roman" panose="02020603050405020304" pitchFamily="18" charset="0"/>
                <a:cs typeface="Arial" panose="020B0604020202020204" pitchFamily="34" charset="0"/>
              </a:rPr>
              <a:t>ID utilisateur</a:t>
            </a:r>
            <a:r>
              <a:rPr lang="fr-FR" sz="2000" kern="0" dirty="0">
                <a:effectLst/>
                <a:latin typeface="Times New Roman" panose="02020603050405020304" pitchFamily="18" charset="0"/>
                <a:ea typeface="Times New Roman" panose="02020603050405020304" pitchFamily="18" charset="0"/>
                <a:cs typeface="Arial" panose="020B0604020202020204" pitchFamily="34" charset="0"/>
              </a:rPr>
              <a:t> comme clé de sharding si les requêtes concernent souvent un utilisateur particulier.</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marL="457200">
              <a:lnSpc>
                <a:spcPct val="107000"/>
              </a:lnSpc>
            </a:pPr>
            <a:endParaRPr lang="fr-FR" sz="20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170325550"/>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82142" y="306000"/>
            <a:ext cx="11640458"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5" y="519812"/>
            <a:ext cx="7204706"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0" y="604159"/>
            <a:ext cx="7418439" cy="332399"/>
          </a:xfrm>
          <a:prstGeom prst="rect">
            <a:avLst/>
          </a:prstGeom>
          <a:noFill/>
        </p:spPr>
        <p:txBody>
          <a:bodyPr wrap="square" lIns="0" tIns="0" rIns="0" bIns="0" rtlCol="0" anchor="t">
            <a:spAutoFit/>
          </a:bodyPr>
          <a:lstStyle/>
          <a:p>
            <a:pPr>
              <a:lnSpc>
                <a:spcPct val="90000"/>
              </a:lnSpc>
              <a:spcBef>
                <a:spcPts val="815"/>
              </a:spcBef>
            </a:pPr>
            <a:r>
              <a:rPr lang="fr-FR" sz="2400" dirty="0">
                <a:solidFill>
                  <a:schemeClr val="bg1"/>
                </a:solidFill>
              </a:rPr>
              <a:t>     Éviter les jointures complexes avec $lookup</a:t>
            </a:r>
            <a:endParaRPr lang="zh-CN" altLang="en-US" sz="2400" dirty="0">
              <a:solidFill>
                <a:schemeClr val="bg1"/>
              </a:solidFill>
              <a:cs typeface="+mn-ea"/>
              <a:sym typeface="+mn-lt"/>
            </a:endParaRPr>
          </a:p>
        </p:txBody>
      </p:sp>
      <p:grpSp>
        <p:nvGrpSpPr>
          <p:cNvPr id="4" name="íṩ1îdè"/>
          <p:cNvGrpSpPr/>
          <p:nvPr/>
        </p:nvGrpSpPr>
        <p:grpSpPr>
          <a:xfrm>
            <a:off x="660400" y="1758013"/>
            <a:ext cx="10858500" cy="2048225"/>
            <a:chOff x="660400" y="2113613"/>
            <a:chExt cx="10858500" cy="2048225"/>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grpSp>
          <p:nvGrpSpPr>
            <p:cNvPr id="7" name="işḷidè"/>
            <p:cNvGrpSpPr/>
            <p:nvPr/>
          </p:nvGrpSpPr>
          <p:grpSpPr>
            <a:xfrm>
              <a:off x="1011408" y="2266017"/>
              <a:ext cx="4036148" cy="1895821"/>
              <a:chOff x="1011408" y="2266017"/>
              <a:chExt cx="4036148" cy="1895821"/>
            </a:xfrm>
          </p:grpSpPr>
          <p:sp>
            <p:nvSpPr>
              <p:cNvPr id="37" name="iśḷidê"/>
              <p:cNvSpPr/>
              <p:nvPr/>
            </p:nvSpPr>
            <p:spPr>
              <a:xfrm>
                <a:off x="1584012" y="3786286"/>
                <a:ext cx="3463544"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gr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12" name="îṥḷîḑè"/>
            <p:cNvSpPr/>
            <p:nvPr/>
          </p:nvSpPr>
          <p:spPr>
            <a:xfrm>
              <a:off x="8457163" y="2266017"/>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sp>
        <p:nvSpPr>
          <p:cNvPr id="9" name="ZoneTexte 8">
            <a:extLst>
              <a:ext uri="{FF2B5EF4-FFF2-40B4-BE49-F238E27FC236}">
                <a16:creationId xmlns:a16="http://schemas.microsoft.com/office/drawing/2014/main" id="{89D198C9-69E6-1CAB-E88F-C2D568CA4162}"/>
              </a:ext>
            </a:extLst>
          </p:cNvPr>
          <p:cNvSpPr txBox="1"/>
          <p:nvPr/>
        </p:nvSpPr>
        <p:spPr>
          <a:xfrm>
            <a:off x="1011408" y="2640149"/>
            <a:ext cx="8992829" cy="2000548"/>
          </a:xfrm>
          <a:prstGeom prst="rect">
            <a:avLst/>
          </a:prstGeom>
          <a:noFill/>
        </p:spPr>
        <p:txBody>
          <a:bodyPr wrap="square">
            <a:spAutoFit/>
          </a:bodyPr>
          <a:lstStyle/>
          <a:p>
            <a:pPr>
              <a:lnSpc>
                <a:spcPct val="150000"/>
              </a:lnSpc>
              <a:spcAft>
                <a:spcPts val="800"/>
              </a:spcAft>
              <a:tabLst>
                <a:tab pos="1005205" algn="l"/>
              </a:tabLst>
            </a:pP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 Essayer de </a:t>
            </a:r>
            <a:r>
              <a:rPr lang="fr-FR" sz="2000" b="1"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limiter l’utilisation des jointures</a:t>
            </a: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dans la mesure du possible. </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a:lnSpc>
                <a:spcPct val="150000"/>
              </a:lnSpc>
              <a:spcAft>
                <a:spcPts val="800"/>
              </a:spcAft>
              <a:tabLst>
                <a:tab pos="1005205" algn="l"/>
              </a:tabLst>
            </a:pP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*Si tu as besoin d’associer plusieurs documents, envisage de les </a:t>
            </a:r>
            <a:r>
              <a:rPr lang="fr-FR" sz="2000" b="1"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imbriquer dans un  seul document</a:t>
            </a: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(embedding) si cela correspond à l’utilisation prévue.</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a:p>
            <a:pPr marL="457200">
              <a:lnSpc>
                <a:spcPct val="107000"/>
              </a:lnSpc>
            </a:pPr>
            <a:endParaRPr lang="fr-FR" sz="20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839795801"/>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圆角 1"/>
          <p:cNvSpPr/>
          <p:nvPr/>
        </p:nvSpPr>
        <p:spPr>
          <a:xfrm>
            <a:off x="269400" y="306000"/>
            <a:ext cx="11653200" cy="6246000"/>
          </a:xfrm>
          <a:prstGeom prst="roundRect">
            <a:avLst>
              <a:gd name="adj" fmla="val 2187"/>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pic>
        <p:nvPicPr>
          <p:cNvPr id="3" name="图片 2" descr="图片包含 灯, 灯光, 交通, 沙滩&#10;&#10;描述已自动生成"/>
          <p:cNvPicPr>
            <a:picLocks noChangeAspect="1"/>
          </p:cNvPicPr>
          <p:nvPr/>
        </p:nvPicPr>
        <p:blipFill>
          <a:blip r:embed="rId2" cstate="print">
            <a:alphaModFix amt="24000"/>
            <a:extLst>
              <a:ext uri="{28A0092B-C50C-407E-A947-70E740481C1C}">
                <a14:useLocalDpi xmlns:a14="http://schemas.microsoft.com/office/drawing/2010/main" val="0"/>
              </a:ext>
            </a:extLst>
          </a:blip>
          <a:stretch>
            <a:fillRect/>
          </a:stretch>
        </p:blipFill>
        <p:spPr>
          <a:xfrm>
            <a:off x="269400" y="306000"/>
            <a:ext cx="12118247" cy="6223457"/>
          </a:xfrm>
          <a:custGeom>
            <a:avLst/>
            <a:gdLst>
              <a:gd name="connsiteX0" fmla="*/ 69892 w 11640458"/>
              <a:gd name="connsiteY0" fmla="*/ 0 h 6223457"/>
              <a:gd name="connsiteX1" fmla="*/ 11557824 w 11640458"/>
              <a:gd name="connsiteY1" fmla="*/ 0 h 6223457"/>
              <a:gd name="connsiteX2" fmla="*/ 11600449 w 11640458"/>
              <a:gd name="connsiteY2" fmla="*/ 28738 h 6223457"/>
              <a:gd name="connsiteX3" fmla="*/ 11640458 w 11640458"/>
              <a:gd name="connsiteY3" fmla="*/ 125329 h 6223457"/>
              <a:gd name="connsiteX4" fmla="*/ 11640458 w 11640458"/>
              <a:gd name="connsiteY4" fmla="*/ 6098129 h 6223457"/>
              <a:gd name="connsiteX5" fmla="*/ 11600449 w 11640458"/>
              <a:gd name="connsiteY5" fmla="*/ 6194720 h 6223457"/>
              <a:gd name="connsiteX6" fmla="*/ 11557826 w 11640458"/>
              <a:gd name="connsiteY6" fmla="*/ 6223457 h 6223457"/>
              <a:gd name="connsiteX7" fmla="*/ 69890 w 11640458"/>
              <a:gd name="connsiteY7" fmla="*/ 6223457 h 6223457"/>
              <a:gd name="connsiteX8" fmla="*/ 27267 w 11640458"/>
              <a:gd name="connsiteY8" fmla="*/ 6194720 h 6223457"/>
              <a:gd name="connsiteX9" fmla="*/ 0 w 11640458"/>
              <a:gd name="connsiteY9" fmla="*/ 6154277 h 6223457"/>
              <a:gd name="connsiteX10" fmla="*/ 0 w 11640458"/>
              <a:gd name="connsiteY10" fmla="*/ 69181 h 6223457"/>
              <a:gd name="connsiteX11" fmla="*/ 27267 w 11640458"/>
              <a:gd name="connsiteY11" fmla="*/ 28738 h 622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solidFill>
            <a:srgbClr val="2C8BFD">
              <a:alpha val="0"/>
            </a:srgbClr>
          </a:solidFill>
        </p:spPr>
      </p:pic>
      <p:sp>
        <p:nvSpPr>
          <p:cNvPr id="15" name="矩形: 圆角 14"/>
          <p:cNvSpPr/>
          <p:nvPr/>
        </p:nvSpPr>
        <p:spPr>
          <a:xfrm>
            <a:off x="-449945" y="519812"/>
            <a:ext cx="6098577" cy="467159"/>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12913" y="578578"/>
            <a:ext cx="9075784" cy="767390"/>
          </a:xfrm>
          <a:prstGeom prst="rect">
            <a:avLst/>
          </a:prstGeom>
          <a:noFill/>
        </p:spPr>
        <p:txBody>
          <a:bodyPr wrap="square" lIns="0" tIns="0" rIns="0" bIns="0" rtlCol="0" anchor="t">
            <a:spAutoFit/>
          </a:bodyPr>
          <a:lstStyle/>
          <a:p>
            <a:pPr>
              <a:lnSpc>
                <a:spcPct val="90000"/>
              </a:lnSpc>
              <a:spcBef>
                <a:spcPts val="815"/>
              </a:spcBef>
            </a:pPr>
            <a:r>
              <a:rPr lang="fr-FR" sz="2400" dirty="0">
                <a:solidFill>
                  <a:schemeClr val="bg1"/>
                </a:solidFill>
              </a:rPr>
              <a:t>    Utiliser des mécanismes d’agrégation</a:t>
            </a:r>
          </a:p>
          <a:p>
            <a:pPr>
              <a:lnSpc>
                <a:spcPct val="90000"/>
              </a:lnSpc>
              <a:spcBef>
                <a:spcPts val="815"/>
              </a:spcBef>
            </a:pPr>
            <a:endParaRPr lang="zh-CN" altLang="en-US" sz="2400" dirty="0">
              <a:solidFill>
                <a:schemeClr val="bg1"/>
              </a:solidFill>
              <a:cs typeface="+mn-ea"/>
              <a:sym typeface="+mn-lt"/>
            </a:endParaRPr>
          </a:p>
        </p:txBody>
      </p:sp>
      <p:grpSp>
        <p:nvGrpSpPr>
          <p:cNvPr id="4" name="íṩ1îdè"/>
          <p:cNvGrpSpPr/>
          <p:nvPr/>
        </p:nvGrpSpPr>
        <p:grpSpPr>
          <a:xfrm>
            <a:off x="660400" y="1758013"/>
            <a:ext cx="10858500" cy="2048225"/>
            <a:chOff x="660400" y="2113613"/>
            <a:chExt cx="10858500" cy="2048225"/>
          </a:xfrm>
        </p:grpSpPr>
        <p:sp>
          <p:nvSpPr>
            <p:cNvPr id="5" name="îsľíďé"/>
            <p:cNvSpPr/>
            <p:nvPr/>
          </p:nvSpPr>
          <p:spPr>
            <a:xfrm>
              <a:off x="660400" y="2113613"/>
              <a:ext cx="10858500" cy="419725"/>
            </a:xfrm>
            <a:prstGeom prst="roundRect">
              <a:avLst>
                <a:gd name="adj" fmla="val 50000"/>
              </a:avLst>
            </a:prstGeom>
            <a:solidFill>
              <a:srgbClr val="206A5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cxnSp>
          <p:nvCxnSpPr>
            <p:cNvPr id="6" name="ïş1iḓe"/>
            <p:cNvCxnSpPr>
              <a:stCxn id="33" idx="3"/>
            </p:cNvCxnSpPr>
            <p:nvPr/>
          </p:nvCxnSpPr>
          <p:spPr>
            <a:xfrm>
              <a:off x="1126323" y="2323475"/>
              <a:ext cx="9926653" cy="0"/>
            </a:xfrm>
            <a:prstGeom prst="line">
              <a:avLst/>
            </a:prstGeom>
            <a:ln w="12700" cap="rnd">
              <a:solidFill>
                <a:srgbClr val="206A5D"/>
              </a:solidFill>
              <a:tailEnd type="oval"/>
            </a:ln>
          </p:spPr>
          <p:style>
            <a:lnRef idx="1">
              <a:schemeClr val="accent1"/>
            </a:lnRef>
            <a:fillRef idx="0">
              <a:schemeClr val="accent1"/>
            </a:fillRef>
            <a:effectRef idx="0">
              <a:schemeClr val="accent1"/>
            </a:effectRef>
            <a:fontRef idx="minor">
              <a:schemeClr val="tx1"/>
            </a:fontRef>
          </p:style>
        </p:cxnSp>
        <p:grpSp>
          <p:nvGrpSpPr>
            <p:cNvPr id="7" name="işḷidè"/>
            <p:cNvGrpSpPr/>
            <p:nvPr/>
          </p:nvGrpSpPr>
          <p:grpSpPr>
            <a:xfrm>
              <a:off x="1011408" y="2266017"/>
              <a:ext cx="4036148" cy="1895821"/>
              <a:chOff x="1011408" y="2266017"/>
              <a:chExt cx="4036148" cy="1895821"/>
            </a:xfrm>
          </p:grpSpPr>
          <p:sp>
            <p:nvSpPr>
              <p:cNvPr id="37" name="iśḷidê"/>
              <p:cNvSpPr/>
              <p:nvPr/>
            </p:nvSpPr>
            <p:spPr>
              <a:xfrm>
                <a:off x="1584012" y="3786286"/>
                <a:ext cx="3463544" cy="375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33" name="i$ľïḑê"/>
              <p:cNvSpPr/>
              <p:nvPr/>
            </p:nvSpPr>
            <p:spPr>
              <a:xfrm>
                <a:off x="1011408" y="2266017"/>
                <a:ext cx="114915" cy="114915"/>
              </a:xfrm>
              <a:prstGeom prst="roundRect">
                <a:avLst/>
              </a:prstGeom>
              <a:solidFill>
                <a:srgbClr val="C6AF92"/>
              </a:solidFill>
              <a:ln>
                <a:solidFill>
                  <a:srgbClr val="C6AF92"/>
                </a:solidFill>
              </a:ln>
              <a:effectLst>
                <a:outerShdw blurRad="177800" dist="152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noFill/>
                  <a:cs typeface="+mn-ea"/>
                  <a:sym typeface="+mn-lt"/>
                </a:endParaRPr>
              </a:p>
            </p:txBody>
          </p:sp>
        </p:grpSp>
        <p:sp>
          <p:nvSpPr>
            <p:cNvPr id="27" name="iṧḷïḋe"/>
            <p:cNvSpPr/>
            <p:nvPr/>
          </p:nvSpPr>
          <p:spPr>
            <a:xfrm>
              <a:off x="3493326" y="2266017"/>
              <a:ext cx="114915" cy="114915"/>
            </a:xfrm>
            <a:prstGeom prst="roundRect">
              <a:avLst/>
            </a:prstGeom>
            <a:solidFill>
              <a:srgbClr val="206A5D"/>
            </a:solidFill>
            <a:ln>
              <a:solidFill>
                <a:srgbClr val="206A5D"/>
              </a:solidFill>
            </a:ln>
            <a:effectLst>
              <a:outerShdw blurRad="177800" dist="152400" dir="2700000" algn="ctr" rotWithShape="0">
                <a:schemeClr val="accent2">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21" name="îṥ1iḋè"/>
            <p:cNvSpPr/>
            <p:nvPr/>
          </p:nvSpPr>
          <p:spPr>
            <a:xfrm>
              <a:off x="5975244" y="2266017"/>
              <a:ext cx="114915" cy="114915"/>
            </a:xfrm>
            <a:prstGeom prst="roundRect">
              <a:avLst/>
            </a:prstGeom>
            <a:solidFill>
              <a:srgbClr val="C6AF92"/>
            </a:solidFill>
            <a:ln>
              <a:solidFill>
                <a:srgbClr val="C6AF92"/>
              </a:solidFill>
            </a:ln>
            <a:effectLst>
              <a:outerShdw blurRad="177800" dist="152400" dir="2700000" algn="ctr" rotWithShape="0">
                <a:schemeClr val="accent3">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sp>
          <p:nvSpPr>
            <p:cNvPr id="12" name="îṥḷîḑè"/>
            <p:cNvSpPr/>
            <p:nvPr/>
          </p:nvSpPr>
          <p:spPr>
            <a:xfrm>
              <a:off x="8457163" y="2266017"/>
              <a:ext cx="114915" cy="114915"/>
            </a:xfrm>
            <a:prstGeom prst="roundRect">
              <a:avLst/>
            </a:prstGeom>
            <a:solidFill>
              <a:srgbClr val="206A5D"/>
            </a:solidFill>
            <a:ln>
              <a:solidFill>
                <a:srgbClr val="206A5D"/>
              </a:solidFill>
            </a:ln>
            <a:effectLst>
              <a:outerShdw blurRad="177800" dist="152400" dir="2700000" algn="ctr" rotWithShape="0">
                <a:schemeClr val="accent4">
                  <a:alpha val="20000"/>
                </a:schemeClr>
              </a:outerShdw>
            </a:effectLst>
          </p:spPr>
          <p:txBody>
            <a:bodyPr wrap="none" lIns="108000" tIns="108000" rIns="108000" bIns="108000" rtlCol="0" anchor="ctr" anchorCtr="0">
              <a:noAutofit/>
            </a:bodyPr>
            <a:lstStyle/>
            <a:p>
              <a:pPr algn="ctr"/>
              <a:endParaRPr kumimoji="1" lang="zh-CN" altLang="en-US" sz="2400" b="1" dirty="0">
                <a:solidFill>
                  <a:schemeClr val="bg1"/>
                </a:solidFill>
                <a:cs typeface="+mn-ea"/>
                <a:sym typeface="+mn-lt"/>
              </a:endParaRPr>
            </a:p>
          </p:txBody>
        </p:sp>
      </p:grpSp>
      <p:sp>
        <p:nvSpPr>
          <p:cNvPr id="9" name="ZoneTexte 8">
            <a:extLst>
              <a:ext uri="{FF2B5EF4-FFF2-40B4-BE49-F238E27FC236}">
                <a16:creationId xmlns:a16="http://schemas.microsoft.com/office/drawing/2014/main" id="{89D198C9-69E6-1CAB-E88F-C2D568CA4162}"/>
              </a:ext>
            </a:extLst>
          </p:cNvPr>
          <p:cNvSpPr txBox="1"/>
          <p:nvPr/>
        </p:nvSpPr>
        <p:spPr>
          <a:xfrm>
            <a:off x="1011408" y="2640149"/>
            <a:ext cx="8992829" cy="971292"/>
          </a:xfrm>
          <a:prstGeom prst="rect">
            <a:avLst/>
          </a:prstGeom>
          <a:noFill/>
        </p:spPr>
        <p:txBody>
          <a:bodyPr wrap="square">
            <a:spAutoFit/>
          </a:bodyPr>
          <a:lstStyle/>
          <a:p>
            <a:pPr marL="457200">
              <a:lnSpc>
                <a:spcPct val="150000"/>
              </a:lnSpc>
            </a:pP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Utilise les </a:t>
            </a:r>
            <a:r>
              <a:rPr lang="fr-FR" sz="2000" b="1"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agrégations</a:t>
            </a:r>
            <a:r>
              <a:rPr lang="fr-FR" sz="2000" kern="100" dirty="0">
                <a:solidFill>
                  <a:srgbClr val="000000"/>
                </a:solidFill>
                <a:effectLst/>
                <a:latin typeface="Aptos" panose="020B0004020202020204" pitchFamily="34" charset="0"/>
                <a:ea typeface="Aptos" panose="020B0004020202020204" pitchFamily="34" charset="0"/>
                <a:cs typeface="Arial" panose="020B0604020202020204" pitchFamily="34" charset="0"/>
              </a:rPr>
              <a:t> pour effectuer des transformations complexes des données directement dans la base de données.</a:t>
            </a:r>
            <a:endParaRPr lang="fr-FR" sz="20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8" name="Rectangle 2">
            <a:extLst>
              <a:ext uri="{FF2B5EF4-FFF2-40B4-BE49-F238E27FC236}">
                <a16:creationId xmlns:a16="http://schemas.microsoft.com/office/drawing/2014/main" id="{172C7CC6-C1D7-683D-F2E1-4A99B31547CF}"/>
              </a:ext>
            </a:extLst>
          </p:cNvPr>
          <p:cNvSpPr>
            <a:spLocks noChangeArrowheads="1"/>
          </p:cNvSpPr>
          <p:nvPr/>
        </p:nvSpPr>
        <p:spPr bwMode="auto">
          <a:xfrm>
            <a:off x="1584011" y="3588436"/>
            <a:ext cx="1269242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fr-FR" dirty="0"/>
          </a:p>
        </p:txBody>
      </p:sp>
      <p:sp>
        <p:nvSpPr>
          <p:cNvPr id="10" name="Zone de texte 6">
            <a:extLst>
              <a:ext uri="{FF2B5EF4-FFF2-40B4-BE49-F238E27FC236}">
                <a16:creationId xmlns:a16="http://schemas.microsoft.com/office/drawing/2014/main" id="{4BD8B7F6-555B-8E81-92B0-1FCDAE147EF0}"/>
              </a:ext>
            </a:extLst>
          </p:cNvPr>
          <p:cNvSpPr txBox="1">
            <a:spLocks noChangeArrowheads="1"/>
          </p:cNvSpPr>
          <p:nvPr/>
        </p:nvSpPr>
        <p:spPr bwMode="auto">
          <a:xfrm>
            <a:off x="1673767" y="4351636"/>
            <a:ext cx="6385768" cy="1927786"/>
          </a:xfrm>
          <a:prstGeom prst="rect">
            <a:avLst/>
          </a:prstGeom>
          <a:solidFill>
            <a:srgbClr val="FFFFFF"/>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AU" altLang="fr-FR" sz="1600" b="1" i="0" u="none" strike="noStrike" cap="none" normalizeH="0" baseline="0" dirty="0">
                <a:ln>
                  <a:noFill/>
                </a:ln>
                <a:solidFill>
                  <a:srgbClr val="0070C0"/>
                </a:solidFill>
                <a:effectLst/>
                <a:latin typeface="Aptos" panose="020B0004020202020204" pitchFamily="34" charset="0"/>
                <a:ea typeface="Aptos" panose="020B0004020202020204" pitchFamily="34" charset="0"/>
                <a:cs typeface="Arial" panose="020B0604020202020204" pitchFamily="34" charset="0"/>
              </a:rPr>
              <a:t>db.inscriptions.aggregate([ </a:t>
            </a:r>
            <a:endParaRPr kumimoji="0" lang="en-AU" altLang="fr-FR" sz="1600" b="0" i="0" u="none" strike="noStrike" cap="none" normalizeH="0" baseline="0" dirty="0">
              <a:ln>
                <a:noFill/>
              </a:ln>
              <a:solidFill>
                <a:srgbClr val="0070C0"/>
              </a:solidFill>
              <a:effectLst/>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AU" altLang="fr-FR" sz="1600" b="1" i="0" u="none" strike="noStrike" cap="none" normalizeH="0" baseline="0" dirty="0">
                <a:ln>
                  <a:noFill/>
                </a:ln>
                <a:solidFill>
                  <a:srgbClr val="0070C0"/>
                </a:solidFill>
                <a:effectLst/>
                <a:latin typeface="Aptos" panose="020B0004020202020204" pitchFamily="34" charset="0"/>
                <a:ea typeface="Aptos" panose="020B0004020202020204" pitchFamily="34" charset="0"/>
                <a:cs typeface="Arial" panose="020B0604020202020204" pitchFamily="34" charset="0"/>
              </a:rPr>
              <a:t>{ $match: { "etudiant_id": ObjectId("...") } }, </a:t>
            </a:r>
            <a:endParaRPr kumimoji="0" lang="en-AU" altLang="fr-FR" sz="1600" b="0" i="0" u="none" strike="noStrike" cap="none" normalizeH="0" baseline="0" dirty="0">
              <a:ln>
                <a:noFill/>
              </a:ln>
              <a:solidFill>
                <a:srgbClr val="0070C0"/>
              </a:solidFill>
              <a:effectLst/>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AU" altLang="fr-FR" sz="1600" b="1" i="0" u="none" strike="noStrike" cap="none" normalizeH="0" baseline="0" dirty="0">
                <a:ln>
                  <a:noFill/>
                </a:ln>
                <a:solidFill>
                  <a:srgbClr val="0070C0"/>
                </a:solidFill>
                <a:effectLst/>
                <a:latin typeface="Aptos" panose="020B0004020202020204" pitchFamily="34" charset="0"/>
                <a:ea typeface="Aptos" panose="020B0004020202020204" pitchFamily="34" charset="0"/>
                <a:cs typeface="Arial" panose="020B0604020202020204" pitchFamily="34" charset="0"/>
              </a:rPr>
              <a:t>{ $group: { _id: "$etudiant_id", moyenne: { $avg: "$note" } } }</a:t>
            </a:r>
            <a:endParaRPr kumimoji="0" lang="en-AU" altLang="fr-FR" sz="1600" b="0" i="0" u="none" strike="noStrike" cap="none" normalizeH="0" baseline="0" dirty="0">
              <a:ln>
                <a:noFill/>
              </a:ln>
              <a:solidFill>
                <a:srgbClr val="0070C0"/>
              </a:solidFill>
              <a:effectLst/>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AU" altLang="fr-FR" sz="1600" b="1" i="0" u="none" strike="noStrike" cap="none" normalizeH="0" baseline="0" dirty="0">
                <a:ln>
                  <a:noFill/>
                </a:ln>
                <a:solidFill>
                  <a:srgbClr val="0070C0"/>
                </a:solidFill>
                <a:effectLst/>
                <a:latin typeface="Aptos" panose="020B0004020202020204" pitchFamily="34" charset="0"/>
                <a:ea typeface="Aptos" panose="020B0004020202020204" pitchFamily="34" charset="0"/>
                <a:cs typeface="Arial" panose="020B0604020202020204" pitchFamily="34" charset="0"/>
              </a:rPr>
              <a:t> ]);</a:t>
            </a:r>
            <a:endParaRPr kumimoji="0" lang="en-AU" altLang="fr-FR" sz="1600" b="0" i="0" u="none" strike="noStrike" cap="none" normalizeH="0" baseline="0" dirty="0">
              <a:ln>
                <a:noFill/>
              </a:ln>
              <a:solidFill>
                <a:srgbClr val="0070C0"/>
              </a:solidFill>
              <a:effectLst/>
              <a:latin typeface="Arial" panose="020B0604020202020204" pitchFamily="34" charset="0"/>
            </a:endParaRPr>
          </a:p>
        </p:txBody>
      </p:sp>
      <p:sp>
        <p:nvSpPr>
          <p:cNvPr id="11" name="Rectangle 4">
            <a:extLst>
              <a:ext uri="{FF2B5EF4-FFF2-40B4-BE49-F238E27FC236}">
                <a16:creationId xmlns:a16="http://schemas.microsoft.com/office/drawing/2014/main" id="{06578D6E-BA0B-43F3-ED75-1F48DF98A7E1}"/>
              </a:ext>
            </a:extLst>
          </p:cNvPr>
          <p:cNvSpPr>
            <a:spLocks noChangeArrowheads="1"/>
          </p:cNvSpPr>
          <p:nvPr/>
        </p:nvSpPr>
        <p:spPr bwMode="auto">
          <a:xfrm>
            <a:off x="1584011" y="3614749"/>
            <a:ext cx="12692427"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004888" algn="l"/>
              </a:tabLst>
              <a:defRPr>
                <a:solidFill>
                  <a:schemeClr val="tx1"/>
                </a:solidFill>
                <a:latin typeface="Arial" panose="020B0604020202020204" pitchFamily="34" charset="0"/>
              </a:defRPr>
            </a:lvl1pPr>
            <a:lvl2pPr eaLnBrk="0" fontAlgn="base" hangingPunct="0">
              <a:spcBef>
                <a:spcPct val="0"/>
              </a:spcBef>
              <a:spcAft>
                <a:spcPct val="0"/>
              </a:spcAft>
              <a:tabLst>
                <a:tab pos="1004888" algn="l"/>
              </a:tabLst>
              <a:defRPr>
                <a:solidFill>
                  <a:schemeClr val="tx1"/>
                </a:solidFill>
                <a:latin typeface="Arial" panose="020B0604020202020204" pitchFamily="34" charset="0"/>
              </a:defRPr>
            </a:lvl2pPr>
            <a:lvl3pPr eaLnBrk="0" fontAlgn="base" hangingPunct="0">
              <a:spcBef>
                <a:spcPct val="0"/>
              </a:spcBef>
              <a:spcAft>
                <a:spcPct val="0"/>
              </a:spcAft>
              <a:tabLst>
                <a:tab pos="1004888" algn="l"/>
              </a:tabLst>
              <a:defRPr>
                <a:solidFill>
                  <a:schemeClr val="tx1"/>
                </a:solidFill>
                <a:latin typeface="Arial" panose="020B0604020202020204" pitchFamily="34" charset="0"/>
              </a:defRPr>
            </a:lvl3pPr>
            <a:lvl4pPr eaLnBrk="0" fontAlgn="base" hangingPunct="0">
              <a:spcBef>
                <a:spcPct val="0"/>
              </a:spcBef>
              <a:spcAft>
                <a:spcPct val="0"/>
              </a:spcAft>
              <a:tabLst>
                <a:tab pos="1004888" algn="l"/>
              </a:tabLst>
              <a:defRPr>
                <a:solidFill>
                  <a:schemeClr val="tx1"/>
                </a:solidFill>
                <a:latin typeface="Arial" panose="020B0604020202020204" pitchFamily="34" charset="0"/>
              </a:defRPr>
            </a:lvl4pPr>
            <a:lvl5pPr eaLnBrk="0" fontAlgn="base" hangingPunct="0">
              <a:spcBef>
                <a:spcPct val="0"/>
              </a:spcBef>
              <a:spcAft>
                <a:spcPct val="0"/>
              </a:spcAft>
              <a:tabLst>
                <a:tab pos="1004888" algn="l"/>
              </a:tabLst>
              <a:defRPr>
                <a:solidFill>
                  <a:schemeClr val="tx1"/>
                </a:solidFill>
                <a:latin typeface="Arial" panose="020B0604020202020204" pitchFamily="34" charset="0"/>
              </a:defRPr>
            </a:lvl5pPr>
            <a:lvl6pPr eaLnBrk="0" fontAlgn="base" hangingPunct="0">
              <a:spcBef>
                <a:spcPct val="0"/>
              </a:spcBef>
              <a:spcAft>
                <a:spcPct val="0"/>
              </a:spcAft>
              <a:tabLst>
                <a:tab pos="1004888" algn="l"/>
              </a:tabLst>
              <a:defRPr>
                <a:solidFill>
                  <a:schemeClr val="tx1"/>
                </a:solidFill>
                <a:latin typeface="Arial" panose="020B0604020202020204" pitchFamily="34" charset="0"/>
              </a:defRPr>
            </a:lvl6pPr>
            <a:lvl7pPr eaLnBrk="0" fontAlgn="base" hangingPunct="0">
              <a:spcBef>
                <a:spcPct val="0"/>
              </a:spcBef>
              <a:spcAft>
                <a:spcPct val="0"/>
              </a:spcAft>
              <a:tabLst>
                <a:tab pos="1004888" algn="l"/>
              </a:tabLst>
              <a:defRPr>
                <a:solidFill>
                  <a:schemeClr val="tx1"/>
                </a:solidFill>
                <a:latin typeface="Arial" panose="020B0604020202020204" pitchFamily="34" charset="0"/>
              </a:defRPr>
            </a:lvl7pPr>
            <a:lvl8pPr eaLnBrk="0" fontAlgn="base" hangingPunct="0">
              <a:spcBef>
                <a:spcPct val="0"/>
              </a:spcBef>
              <a:spcAft>
                <a:spcPct val="0"/>
              </a:spcAft>
              <a:tabLst>
                <a:tab pos="1004888" algn="l"/>
              </a:tabLst>
              <a:defRPr>
                <a:solidFill>
                  <a:schemeClr val="tx1"/>
                </a:solidFill>
                <a:latin typeface="Arial" panose="020B0604020202020204" pitchFamily="34" charset="0"/>
              </a:defRPr>
            </a:lvl8pPr>
            <a:lvl9pPr eaLnBrk="0" fontAlgn="base" hangingPunct="0">
              <a:spcBef>
                <a:spcPct val="0"/>
              </a:spcBef>
              <a:spcAft>
                <a:spcPct val="0"/>
              </a:spcAft>
              <a:tabLst>
                <a:tab pos="1004888"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004888" algn="l"/>
              </a:tabLst>
            </a:pPr>
            <a:endParaRPr kumimoji="0" lang="fr-FR" altLang="fr-FR" sz="1200" b="0" i="0" u="none" strike="noStrike" cap="none" normalizeH="0" baseline="0" dirty="0">
              <a:ln>
                <a:noFill/>
              </a:ln>
              <a:solidFill>
                <a:srgbClr val="124F1A"/>
              </a:solidFill>
              <a:effectLst/>
              <a:latin typeface="Aptos" panose="020B0004020202020204" pitchFamily="34" charset="0"/>
              <a:ea typeface="Aptos" panose="020B00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004888" algn="l"/>
              </a:tabLst>
            </a:pPr>
            <a:r>
              <a:rPr kumimoji="0" lang="fr-FR" altLang="fr-FR" sz="2000" b="0" i="0" u="none" strike="noStrike" cap="none" normalizeH="0" baseline="0" dirty="0">
                <a:ln>
                  <a:noFill/>
                </a:ln>
                <a:solidFill>
                  <a:srgbClr val="124F1A"/>
                </a:solidFill>
                <a:effectLst/>
                <a:latin typeface="Aptos" panose="020B0004020202020204" pitchFamily="34" charset="0"/>
                <a:ea typeface="Aptos" panose="020B0004020202020204" pitchFamily="34" charset="0"/>
                <a:cs typeface="Arial" panose="020B0604020202020204" pitchFamily="34" charset="0"/>
              </a:rPr>
              <a:t>Exemple pour calculer la moyenne des notes d’un étudiant :</a:t>
            </a:r>
            <a:endParaRPr kumimoji="0" lang="fr-FR" altLang="fr-FR"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004888" algn="l"/>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66952188"/>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8" dur="5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ur="5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p:stCondLst>
                              <p:cond delay="0"/>
                            </p:stCondLst>
                            <p:childTnLst>
                              <p:par>
                                <p:cTn id="15" presetID="16" presetClass="entr" presetSubtype="21" dur="50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1"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0" grpId="0" animBg="1"/>
      <p:bldP spid="10"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矩形 1"/>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32" name="矩形: 圆角 5"/>
          <p:cNvSpPr/>
          <p:nvPr/>
        </p:nvSpPr>
        <p:spPr>
          <a:xfrm>
            <a:off x="269280" y="306000"/>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37" name="矩形: 圆角 6"/>
          <p:cNvSpPr/>
          <p:nvPr/>
        </p:nvSpPr>
        <p:spPr>
          <a:xfrm>
            <a:off x="-360000" y="432000"/>
            <a:ext cx="3960000" cy="720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38" name="ZoneTexte 237"/>
          <p:cNvSpPr txBox="1"/>
          <p:nvPr/>
        </p:nvSpPr>
        <p:spPr>
          <a:xfrm>
            <a:off x="355597" y="534600"/>
            <a:ext cx="4104000" cy="905400"/>
          </a:xfrm>
          <a:prstGeom prst="rect">
            <a:avLst/>
          </a:prstGeom>
          <a:noFill/>
          <a:ln w="0">
            <a:noFill/>
          </a:ln>
        </p:spPr>
        <p:txBody>
          <a:bodyPr lIns="0" tIns="0" rIns="0" bIns="0" anchor="t">
            <a:noAutofit/>
          </a:bodyPr>
          <a:lstStyle/>
          <a:p>
            <a:pPr>
              <a:lnSpc>
                <a:spcPct val="90000"/>
              </a:lnSpc>
              <a:spcBef>
                <a:spcPts val="815"/>
              </a:spcBef>
            </a:pPr>
            <a:r>
              <a:rPr lang="en-AU" altLang="zh-CN" sz="3200" b="1" dirty="0">
                <a:solidFill>
                  <a:schemeClr val="bg1"/>
                </a:solidFill>
                <a:cs typeface="+mn-ea"/>
                <a:sym typeface="+mn-lt"/>
              </a:rPr>
              <a:t>Conclusion</a:t>
            </a:r>
            <a:endParaRPr lang="zh-CN" altLang="en-US" sz="3200" b="1" dirty="0">
              <a:solidFill>
                <a:schemeClr val="bg1"/>
              </a:solidFill>
              <a:cs typeface="+mn-ea"/>
              <a:sym typeface="+mn-lt"/>
            </a:endParaRPr>
          </a:p>
        </p:txBody>
      </p:sp>
      <p:sp>
        <p:nvSpPr>
          <p:cNvPr id="16" name="Shape 7">
            <a:extLst>
              <a:ext uri="{FF2B5EF4-FFF2-40B4-BE49-F238E27FC236}">
                <a16:creationId xmlns:a16="http://schemas.microsoft.com/office/drawing/2014/main" id="{A5381C5D-11DF-4815-9E52-EAD89197A690}"/>
              </a:ext>
            </a:extLst>
          </p:cNvPr>
          <p:cNvSpPr/>
          <p:nvPr/>
        </p:nvSpPr>
        <p:spPr>
          <a:xfrm>
            <a:off x="2334828" y="1917577"/>
            <a:ext cx="7874492" cy="3213715"/>
          </a:xfrm>
          <a:prstGeom prst="roundRect">
            <a:avLst>
              <a:gd name="adj" fmla="val 15620"/>
            </a:avLst>
          </a:prstGeom>
          <a:solidFill>
            <a:srgbClr val="E8F3E8"/>
          </a:solidFill>
          <a:ln/>
        </p:spPr>
        <p:txBody>
          <a:bodyPr/>
          <a:lstStyle/>
          <a:p>
            <a:r>
              <a:rPr lang="fr-FR" dirty="0"/>
              <a:t>En conclusion, MongoDB offre une approche flexible du stockage des données en utilisant des documents et des collections plutôt que des tables relationnelles. Grâce à son format BSON et à la diversité de ses types de données, il permet une modélisation adaptée aux besoins des applications modernes. Une bonne conception du modèle de données est essentielle pour garantir des performances optimales et une gestion efficace des informations. En appliquant les bonnes pratiques de modélisation, nous pouvons tirer pleinement parti de la puissance et de la scalabilité de MongoDB.</a:t>
            </a:r>
          </a:p>
        </p:txBody>
      </p:sp>
    </p:spTree>
    <p:extLst>
      <p:ext uri="{BB962C8B-B14F-4D97-AF65-F5344CB8AC3E}">
        <p14:creationId xmlns:p14="http://schemas.microsoft.com/office/powerpoint/2010/main" val="3426587570"/>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a:blip r:embed="rId2">
            <a:alphaModFix amt="5000"/>
            <a:duotone>
              <a:schemeClr val="bg2">
                <a:shade val="45000"/>
                <a:satMod val="135000"/>
              </a:schemeClr>
              <a:prstClr val="white"/>
            </a:duotone>
            <a:extLst>
              <a:ext uri="{28A0092B-C50C-407E-A947-70E740481C1C}">
                <a14:useLocalDpi xmlns:a14="http://schemas.microsoft.com/office/drawing/2010/main" val="0"/>
              </a:ext>
            </a:extLst>
          </a:blip>
          <a:srcRect t="394" b="16831"/>
          <a:stretch>
            <a:fillRect/>
          </a:stretch>
        </p:blipFill>
        <p:spPr>
          <a:xfrm>
            <a:off x="0" y="-1"/>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dpi="0" rotWithShape="1">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a:blipFill>
        </p:spPr>
      </p:pic>
      <p:sp>
        <p:nvSpPr>
          <p:cNvPr id="5" name="椭圆 4"/>
          <p:cNvSpPr/>
          <p:nvPr/>
        </p:nvSpPr>
        <p:spPr>
          <a:xfrm>
            <a:off x="-3126922" y="2159251"/>
            <a:ext cx="6305550" cy="6515100"/>
          </a:xfrm>
          <a:prstGeom prst="ellipse">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4" name="矩形: 圆角 3"/>
          <p:cNvSpPr/>
          <p:nvPr/>
        </p:nvSpPr>
        <p:spPr>
          <a:xfrm>
            <a:off x="3178628" y="-667657"/>
            <a:ext cx="9376229" cy="1625600"/>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9" name="任意多边形: 形状 8"/>
          <p:cNvSpPr/>
          <p:nvPr/>
        </p:nvSpPr>
        <p:spPr>
          <a:xfrm>
            <a:off x="3132510" y="3506107"/>
            <a:ext cx="1802040" cy="2493632"/>
          </a:xfrm>
          <a:custGeom>
            <a:avLst/>
            <a:gdLst>
              <a:gd name="connsiteX0" fmla="*/ 1504950 w 1802040"/>
              <a:gd name="connsiteY0" fmla="*/ 0 h 2493632"/>
              <a:gd name="connsiteX1" fmla="*/ 1658823 w 1802040"/>
              <a:gd name="connsiteY1" fmla="*/ 7768 h 2493632"/>
              <a:gd name="connsiteX2" fmla="*/ 1767901 w 1802040"/>
              <a:gd name="connsiteY2" fmla="*/ 24410 h 2493632"/>
              <a:gd name="connsiteX3" fmla="*/ 1790433 w 1802040"/>
              <a:gd name="connsiteY3" fmla="*/ 172029 h 2493632"/>
              <a:gd name="connsiteX4" fmla="*/ 1802040 w 1802040"/>
              <a:gd name="connsiteY4" fmla="*/ 401864 h 2493632"/>
              <a:gd name="connsiteX5" fmla="*/ 428941 w 1802040"/>
              <a:gd name="connsiteY5" fmla="*/ 2473113 h 2493632"/>
              <a:gd name="connsiteX6" fmla="*/ 372872 w 1802040"/>
              <a:gd name="connsiteY6" fmla="*/ 2493632 h 2493632"/>
              <a:gd name="connsiteX7" fmla="*/ 343658 w 1802040"/>
              <a:gd name="connsiteY7" fmla="*/ 2461497 h 2493632"/>
              <a:gd name="connsiteX8" fmla="*/ 0 w 1802040"/>
              <a:gd name="connsiteY8" fmla="*/ 1504497 h 2493632"/>
              <a:gd name="connsiteX9" fmla="*/ 1504950 w 1802040"/>
              <a:gd name="connsiteY9" fmla="*/ 0 h 2493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2040" h="2493632">
                <a:moveTo>
                  <a:pt x="1504950" y="0"/>
                </a:moveTo>
                <a:cubicBezTo>
                  <a:pt x="1556898" y="0"/>
                  <a:pt x="1608231" y="2631"/>
                  <a:pt x="1658823" y="7768"/>
                </a:cubicBezTo>
                <a:lnTo>
                  <a:pt x="1767901" y="24410"/>
                </a:lnTo>
                <a:lnTo>
                  <a:pt x="1790433" y="172029"/>
                </a:lnTo>
                <a:cubicBezTo>
                  <a:pt x="1798108" y="247597"/>
                  <a:pt x="1802040" y="324272"/>
                  <a:pt x="1802040" y="401864"/>
                </a:cubicBezTo>
                <a:cubicBezTo>
                  <a:pt x="1802040" y="1332975"/>
                  <a:pt x="1235854" y="2131863"/>
                  <a:pt x="428941" y="2473113"/>
                </a:cubicBezTo>
                <a:lnTo>
                  <a:pt x="372872" y="2493632"/>
                </a:lnTo>
                <a:lnTo>
                  <a:pt x="343658" y="2461497"/>
                </a:lnTo>
                <a:cubicBezTo>
                  <a:pt x="128968" y="2201431"/>
                  <a:pt x="0" y="1868021"/>
                  <a:pt x="0" y="1504497"/>
                </a:cubicBezTo>
                <a:cubicBezTo>
                  <a:pt x="0" y="673586"/>
                  <a:pt x="673789" y="0"/>
                  <a:pt x="1504950" y="0"/>
                </a:cubicBezTo>
                <a:close/>
              </a:path>
            </a:pathLst>
          </a:cu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5" name="文本框 14"/>
          <p:cNvSpPr txBox="1"/>
          <p:nvPr/>
        </p:nvSpPr>
        <p:spPr>
          <a:xfrm>
            <a:off x="4033530" y="2041190"/>
            <a:ext cx="8134060" cy="1495794"/>
          </a:xfrm>
          <a:prstGeom prst="rect">
            <a:avLst/>
          </a:prstGeom>
          <a:noFill/>
        </p:spPr>
        <p:txBody>
          <a:bodyPr wrap="square" lIns="0" tIns="0" rIns="0" bIns="0" rtlCol="0" anchor="t">
            <a:spAutoFit/>
          </a:bodyPr>
          <a:lstStyle/>
          <a:p>
            <a:pPr marL="0" marR="0" lvl="0" indent="0" algn="ctr" defTabSz="914400" rtl="0" eaLnBrk="1" fontAlgn="auto" latinLnBrk="0" hangingPunct="1">
              <a:lnSpc>
                <a:spcPct val="90000"/>
              </a:lnSpc>
              <a:spcBef>
                <a:spcPts val="815"/>
              </a:spcBef>
              <a:spcAft>
                <a:spcPct val="0"/>
              </a:spcAft>
              <a:buClrTx/>
              <a:buSzTx/>
              <a:buFontTx/>
              <a:buNone/>
              <a:defRPr/>
            </a:pPr>
            <a:r>
              <a:rPr lang="en-AU" altLang="zh-CN" sz="5400" noProof="0" dirty="0">
                <a:solidFill>
                  <a:srgbClr val="206A5D"/>
                </a:solidFill>
                <a:latin typeface="字体家AI造字剑客" panose="03000503000000000000" pitchFamily="66" charset="-122"/>
                <a:ea typeface="字体家AI造字剑客" panose="03000503000000000000" pitchFamily="66" charset="-122"/>
                <a:cs typeface="+mn-ea"/>
                <a:sym typeface="+mn-lt"/>
              </a:rPr>
              <a:t>MERCI DE VOTRE ATTENTION</a:t>
            </a:r>
            <a:endParaRPr kumimoji="0" lang="zh-CN" altLang="en-US" sz="5400" b="0" i="0" u="none" strike="noStrike" kern="1200" cap="none" spc="0" normalizeH="0" baseline="0" noProof="0" dirty="0">
              <a:ln>
                <a:noFill/>
              </a:ln>
              <a:solidFill>
                <a:srgbClr val="206A5D"/>
              </a:solidFill>
              <a:effectLst/>
              <a:uLnTx/>
              <a:uFillTx/>
              <a:latin typeface="字体家AI造字剑客" panose="03000503000000000000" pitchFamily="66" charset="-122"/>
              <a:ea typeface="字体家AI造字剑客" panose="03000503000000000000" pitchFamily="66" charset="-122"/>
              <a:cs typeface="+mn-ea"/>
              <a:sym typeface="+mn-lt"/>
            </a:endParaRPr>
          </a:p>
        </p:txBody>
      </p:sp>
      <p:sp>
        <p:nvSpPr>
          <p:cNvPr id="17" name="文本框 16"/>
          <p:cNvSpPr txBox="1"/>
          <p:nvPr/>
        </p:nvSpPr>
        <p:spPr>
          <a:xfrm>
            <a:off x="4827016" y="3814254"/>
            <a:ext cx="7092659" cy="954107"/>
          </a:xfrm>
          <a:prstGeom prst="rect">
            <a:avLst/>
          </a:prstGeom>
          <a:noFill/>
        </p:spPr>
        <p:txBody>
          <a:bodyPr wrap="square">
            <a:spAutoFit/>
          </a:bodyPr>
          <a:lstStyle/>
          <a:p>
            <a:pPr lvl="0" algn="ctr">
              <a:spcBef>
                <a:spcPct val="0"/>
              </a:spcBef>
              <a:spcAft>
                <a:spcPct val="0"/>
              </a:spcAft>
              <a:defRPr/>
            </a:pPr>
            <a:r>
              <a:rPr kumimoji="0" lang="en-AU" altLang="zh-CN" sz="2800" b="1" i="0" u="none" strike="noStrike" kern="1200" cap="none" spc="0" normalizeH="0" baseline="0" noProof="0" dirty="0">
                <a:ln>
                  <a:noFill/>
                </a:ln>
                <a:solidFill>
                  <a:srgbClr val="00B050"/>
                </a:solidFill>
                <a:effectLst/>
                <a:uLnTx/>
                <a:uFillTx/>
                <a:cs typeface="+mn-ea"/>
                <a:sym typeface="+mn-lt"/>
              </a:rPr>
              <a:t>Stockage et</a:t>
            </a:r>
            <a:r>
              <a:rPr kumimoji="0" lang="en-AU" altLang="zh-CN" sz="2800" b="1" i="0" u="none" strike="noStrike" kern="1200" cap="none" spc="0" normalizeH="0" noProof="0" dirty="0">
                <a:ln>
                  <a:noFill/>
                </a:ln>
                <a:solidFill>
                  <a:srgbClr val="00B050"/>
                </a:solidFill>
                <a:effectLst/>
                <a:uLnTx/>
                <a:uFillTx/>
                <a:cs typeface="+mn-ea"/>
                <a:sym typeface="+mn-lt"/>
              </a:rPr>
              <a:t> </a:t>
            </a:r>
            <a:r>
              <a:rPr lang="fr-FR" sz="2800" b="1" dirty="0">
                <a:solidFill>
                  <a:srgbClr val="00B050"/>
                </a:solidFill>
              </a:rPr>
              <a:t>Modélisation</a:t>
            </a:r>
            <a:r>
              <a:rPr kumimoji="0" lang="en-AU" altLang="zh-CN" sz="2800" b="1" i="0" u="none" strike="noStrike" kern="1200" cap="none" spc="0" normalizeH="0" noProof="0" dirty="0">
                <a:ln>
                  <a:noFill/>
                </a:ln>
                <a:solidFill>
                  <a:srgbClr val="00B050"/>
                </a:solidFill>
                <a:effectLst/>
                <a:uLnTx/>
                <a:uFillTx/>
                <a:cs typeface="+mn-ea"/>
                <a:sym typeface="+mn-lt"/>
              </a:rPr>
              <a:t> des </a:t>
            </a:r>
            <a:r>
              <a:rPr kumimoji="0" lang="en-AU" altLang="zh-CN" sz="2800" b="1" i="0" u="none" strike="noStrike" kern="1200" cap="none" spc="0" normalizeH="0" noProof="0" dirty="0" err="1">
                <a:ln>
                  <a:noFill/>
                </a:ln>
                <a:solidFill>
                  <a:srgbClr val="00B050"/>
                </a:solidFill>
                <a:effectLst/>
                <a:uLnTx/>
                <a:uFillTx/>
                <a:cs typeface="+mn-ea"/>
                <a:sym typeface="+mn-lt"/>
              </a:rPr>
              <a:t>donnes</a:t>
            </a:r>
            <a:r>
              <a:rPr kumimoji="0" lang="en-AU" altLang="zh-CN" sz="2800" b="1" i="0" u="none" strike="noStrike" kern="1200" cap="none" spc="0" normalizeH="0" noProof="0" dirty="0">
                <a:ln>
                  <a:noFill/>
                </a:ln>
                <a:solidFill>
                  <a:srgbClr val="00B050"/>
                </a:solidFill>
                <a:effectLst/>
                <a:uLnTx/>
                <a:uFillTx/>
                <a:cs typeface="+mn-ea"/>
                <a:sym typeface="+mn-lt"/>
              </a:rPr>
              <a:t> sous </a:t>
            </a:r>
            <a:r>
              <a:rPr kumimoji="0" lang="en-AU" altLang="zh-CN" sz="2800" b="1" i="0" u="none" strike="noStrike" kern="1200" cap="none" spc="0" normalizeH="0" noProof="0" dirty="0" err="1">
                <a:ln>
                  <a:noFill/>
                </a:ln>
                <a:solidFill>
                  <a:srgbClr val="00B050"/>
                </a:solidFill>
                <a:effectLst/>
                <a:uLnTx/>
                <a:uFillTx/>
                <a:cs typeface="+mn-ea"/>
                <a:sym typeface="+mn-lt"/>
              </a:rPr>
              <a:t>mongodb</a:t>
            </a:r>
            <a:endParaRPr kumimoji="0" lang="zh-CN" altLang="en-US" sz="2800" b="1" i="0" u="none" strike="noStrike" kern="1200" cap="none" spc="0" normalizeH="0" baseline="0" noProof="0" dirty="0">
              <a:ln>
                <a:noFill/>
              </a:ln>
              <a:solidFill>
                <a:srgbClr val="00B050"/>
              </a:solidFill>
              <a:effectLst/>
              <a:uLnTx/>
              <a:uFillTx/>
              <a:cs typeface="+mn-ea"/>
              <a:sym typeface="+mn-lt"/>
            </a:endParaRPr>
          </a:p>
        </p:txBody>
      </p:sp>
      <p:cxnSp>
        <p:nvCxnSpPr>
          <p:cNvPr id="19" name="直接连接符 18"/>
          <p:cNvCxnSpPr/>
          <p:nvPr/>
        </p:nvCxnSpPr>
        <p:spPr>
          <a:xfrm>
            <a:off x="5277141" y="5177250"/>
            <a:ext cx="6379972" cy="0"/>
          </a:xfrm>
          <a:prstGeom prst="line">
            <a:avLst/>
          </a:prstGeom>
          <a:ln w="28575">
            <a:solidFill>
              <a:srgbClr val="206A5D"/>
            </a:solidFill>
          </a:ln>
        </p:spPr>
        <p:style>
          <a:lnRef idx="1">
            <a:schemeClr val="accent1"/>
          </a:lnRef>
          <a:fillRef idx="0">
            <a:schemeClr val="accent1"/>
          </a:fillRef>
          <a:effectRef idx="0">
            <a:schemeClr val="accent1"/>
          </a:effectRef>
          <a:fontRef idx="minor">
            <a:schemeClr val="tx1"/>
          </a:fontRef>
        </p:style>
      </p:cxnSp>
      <p:pic>
        <p:nvPicPr>
          <p:cNvPr id="11" name="Picture 4" descr="Faculté des Sciences Ben M'Sick – Faculté des Sciences Ben M'Sick">
            <a:extLst>
              <a:ext uri="{FF2B5EF4-FFF2-40B4-BE49-F238E27FC236}">
                <a16:creationId xmlns:a16="http://schemas.microsoft.com/office/drawing/2014/main" id="{AE433031-CCBD-4464-B58E-E67089650E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853" y="207740"/>
            <a:ext cx="3178628" cy="9005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2" presetClass="entr" presetSubtype="1" dur="5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par>
                    <p:cTn id="8" fill="hold" nodeType="clickPar">
                      <p:stCondLst>
                        <p:cond delay="indefinite"/>
                      </p:stCondLst>
                      <p:childTnLst>
                        <p:par>
                          <p:cTn id="9" fill="hold">
                            <p:stCondLst>
                              <p:cond delay="0"/>
                            </p:stCondLst>
                            <p:childTnLst>
                              <p:par>
                                <p:cTn id="10" presetID="21" presetClass="entr" presetSubtype="1" dur="200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heel(1)">
                                      <p:cBhvr>
                                        <p:cTn id="12" dur="2000"/>
                                        <p:tgtEl>
                                          <p:spTgt spid="5"/>
                                        </p:tgtEl>
                                      </p:cBhvr>
                                    </p:animEffect>
                                  </p:childTnLst>
                                </p:cTn>
                              </p:par>
                            </p:childTnLst>
                          </p:cTn>
                        </p:par>
                      </p:childTnLst>
                    </p:cTn>
                  </p:par>
                  <p:par>
                    <p:cTn id="13" fill="hold" nodeType="clickPar">
                      <p:stCondLst>
                        <p:cond delay="indefinite"/>
                      </p:stCondLst>
                      <p:childTnLst>
                        <p:par>
                          <p:cTn id="14" fill="hold">
                            <p:stCondLst>
                              <p:cond delay="0"/>
                            </p:stCondLst>
                            <p:childTnLst>
                              <p:par>
                                <p:cTn id="15" presetID="22" presetClass="entr" presetSubtype="4" dur="50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down)">
                                      <p:cBhvr>
                                        <p:cTn id="17" dur="500"/>
                                        <p:tgtEl>
                                          <p:spTgt spid="9"/>
                                        </p:tgtEl>
                                      </p:cBhvr>
                                    </p:animEffect>
                                  </p:childTnLst>
                                </p:cTn>
                              </p:par>
                            </p:childTnLst>
                          </p:cTn>
                        </p:par>
                      </p:childTnLst>
                    </p:cTn>
                  </p:par>
                  <p:par>
                    <p:cTn id="18" fill="hold" nodeType="clickPar">
                      <p:stCondLst>
                        <p:cond delay="indefinite"/>
                      </p:stCondLst>
                      <p:childTnLst>
                        <p:par>
                          <p:cTn id="19" fill="hold">
                            <p:stCondLst>
                              <p:cond delay="0"/>
                            </p:stCondLst>
                            <p:childTnLst>
                              <p:par>
                                <p:cTn id="20" presetID="20" presetClass="entr" presetSubtype="0" dur="200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edge">
                                      <p:cBhvr>
                                        <p:cTn id="22" dur="2000"/>
                                        <p:tgtEl>
                                          <p:spTgt spid="15"/>
                                        </p:tgtEl>
                                      </p:cBhvr>
                                    </p:animEffect>
                                  </p:childTnLst>
                                </p:cTn>
                              </p:par>
                            </p:childTnLst>
                          </p:cTn>
                        </p:par>
                      </p:childTnLst>
                    </p:cTn>
                  </p:par>
                  <p:par>
                    <p:cTn id="23" fill="hold" nodeType="clickPar">
                      <p:stCondLst>
                        <p:cond delay="indefinite"/>
                      </p:stCondLst>
                      <p:childTnLst>
                        <p:par>
                          <p:cTn id="24" fill="hold">
                            <p:stCondLst>
                              <p:cond delay="0"/>
                            </p:stCondLst>
                            <p:childTnLst>
                              <p:par>
                                <p:cTn id="25" presetID="22" presetClass="entr" presetSubtype="4" dur="50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down)">
                                      <p:cBhvr>
                                        <p:cTn id="27" dur="500"/>
                                        <p:tgtEl>
                                          <p:spTgt spid="17"/>
                                        </p:tgtEl>
                                      </p:cBhvr>
                                    </p:animEffect>
                                  </p:childTnLst>
                                </p:cTn>
                              </p:par>
                            </p:childTnLst>
                          </p:cTn>
                        </p:par>
                      </p:childTnLst>
                    </p:cTn>
                  </p:par>
                  <p:par>
                    <p:cTn id="28" fill="hold" nodeType="clickPar">
                      <p:stCondLst>
                        <p:cond delay="indefinite"/>
                      </p:stCondLst>
                      <p:childTnLst>
                        <p:par>
                          <p:cTn id="29" fill="hold">
                            <p:stCondLst>
                              <p:cond delay="0"/>
                            </p:stCondLst>
                            <p:childTnLst>
                              <p:par>
                                <p:cTn id="30" presetID="16" presetClass="entr" presetSubtype="37" dur="50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barn(outVertical)">
                                      <p:cBhvr>
                                        <p:cTn id="3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9" grpId="0" animBg="1"/>
      <p:bldP spid="15"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矩形 1"/>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32" name="矩形: 圆角 5"/>
          <p:cNvSpPr/>
          <p:nvPr/>
        </p:nvSpPr>
        <p:spPr>
          <a:xfrm>
            <a:off x="269280" y="306000"/>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37" name="矩形: 圆角 6"/>
          <p:cNvSpPr/>
          <p:nvPr/>
        </p:nvSpPr>
        <p:spPr>
          <a:xfrm>
            <a:off x="-360000" y="432000"/>
            <a:ext cx="3960000" cy="720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MA"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38" name="ZoneTexte 237"/>
          <p:cNvSpPr txBox="1"/>
          <p:nvPr/>
        </p:nvSpPr>
        <p:spPr>
          <a:xfrm>
            <a:off x="355597" y="534600"/>
            <a:ext cx="4104000" cy="905400"/>
          </a:xfrm>
          <a:prstGeom prst="rect">
            <a:avLst/>
          </a:prstGeom>
          <a:noFill/>
          <a:ln w="0">
            <a:noFill/>
          </a:ln>
        </p:spPr>
        <p:txBody>
          <a:bodyPr lIns="0" tIns="0" rIns="0" bIns="0" anchor="t">
            <a:noAutofit/>
          </a:bodyPr>
          <a:lstStyle/>
          <a:p>
            <a:pPr marL="0" marR="0" lvl="0" indent="0" algn="l" defTabSz="914400" rtl="0" eaLnBrk="1" fontAlgn="auto" latinLnBrk="0" hangingPunct="1">
              <a:lnSpc>
                <a:spcPct val="100000"/>
              </a:lnSpc>
              <a:spcBef>
                <a:spcPts val="1191"/>
              </a:spcBef>
              <a:spcAft>
                <a:spcPts val="992"/>
              </a:spcAft>
              <a:buClrTx/>
              <a:buSzTx/>
              <a:buFontTx/>
              <a:buNone/>
              <a:tabLst/>
              <a:defRPr/>
            </a:pPr>
            <a:r>
              <a:rPr lang="en-US" sz="3200" b="1" dirty="0">
                <a:solidFill>
                  <a:schemeClr val="bg1"/>
                </a:solidFill>
                <a:latin typeface="Fraunces Extra Bold" pitchFamily="34" charset="0"/>
                <a:ea typeface="Fraunces Extra Bold" pitchFamily="34" charset="-122"/>
                <a:cs typeface="Fraunces Extra Bold" pitchFamily="34" charset="-120"/>
              </a:rPr>
              <a:t> </a:t>
            </a:r>
            <a:r>
              <a:rPr lang="en-US" sz="3200" b="1" dirty="0" err="1">
                <a:solidFill>
                  <a:schemeClr val="bg1"/>
                </a:solidFill>
                <a:latin typeface="+mj-lt"/>
                <a:ea typeface="Fraunces Extra Bold" pitchFamily="34" charset="-122"/>
                <a:cs typeface="Fraunces Extra Bold" pitchFamily="34" charset="-120"/>
              </a:rPr>
              <a:t>Mongodb</a:t>
            </a:r>
            <a:endParaRPr kumimoji="0" lang="en-US" sz="3200" b="1" i="0" u="none" strike="noStrike" kern="1200" cap="none" spc="0" normalizeH="0" baseline="0" noProof="0" dirty="0">
              <a:ln>
                <a:noFill/>
              </a:ln>
              <a:solidFill>
                <a:schemeClr val="bg1"/>
              </a:solidFill>
              <a:effectLst/>
              <a:uLnTx/>
              <a:uFillTx/>
              <a:latin typeface="+mj-lt"/>
              <a:ea typeface="微软雅黑"/>
              <a:cs typeface="+mn-cs"/>
            </a:endParaRPr>
          </a:p>
        </p:txBody>
      </p:sp>
      <p:grpSp>
        <p:nvGrpSpPr>
          <p:cNvPr id="23" name="Groupe 22">
            <a:extLst>
              <a:ext uri="{FF2B5EF4-FFF2-40B4-BE49-F238E27FC236}">
                <a16:creationId xmlns:a16="http://schemas.microsoft.com/office/drawing/2014/main" id="{67AAC9C5-EE6B-4FF3-A9A1-587BF65D398E}"/>
              </a:ext>
            </a:extLst>
          </p:cNvPr>
          <p:cNvGrpSpPr/>
          <p:nvPr/>
        </p:nvGrpSpPr>
        <p:grpSpPr>
          <a:xfrm>
            <a:off x="787791" y="2351247"/>
            <a:ext cx="11240086" cy="3090148"/>
            <a:chOff x="6280190" y="3448526"/>
            <a:chExt cx="7556301" cy="3090148"/>
          </a:xfrm>
        </p:grpSpPr>
        <p:pic>
          <p:nvPicPr>
            <p:cNvPr id="24" name="Image 1" descr="preencoded.png">
              <a:extLst>
                <a:ext uri="{FF2B5EF4-FFF2-40B4-BE49-F238E27FC236}">
                  <a16:creationId xmlns:a16="http://schemas.microsoft.com/office/drawing/2014/main" id="{4DD97934-3032-4590-9EB5-7D47C3D68187}"/>
                </a:ext>
              </a:extLst>
            </p:cNvPr>
            <p:cNvPicPr>
              <a:picLocks noChangeAspect="1"/>
            </p:cNvPicPr>
            <p:nvPr/>
          </p:nvPicPr>
          <p:blipFill>
            <a:blip r:embed="rId2"/>
            <a:stretch>
              <a:fillRect/>
            </a:stretch>
          </p:blipFill>
          <p:spPr>
            <a:xfrm>
              <a:off x="6280190" y="3448526"/>
              <a:ext cx="566976" cy="566976"/>
            </a:xfrm>
            <a:prstGeom prst="rect">
              <a:avLst/>
            </a:prstGeom>
          </p:spPr>
        </p:pic>
        <p:sp>
          <p:nvSpPr>
            <p:cNvPr id="25" name="Text 1">
              <a:extLst>
                <a:ext uri="{FF2B5EF4-FFF2-40B4-BE49-F238E27FC236}">
                  <a16:creationId xmlns:a16="http://schemas.microsoft.com/office/drawing/2014/main" id="{FCD006F1-6E2F-4373-97C6-2B9B6E17AE17}"/>
                </a:ext>
              </a:extLst>
            </p:cNvPr>
            <p:cNvSpPr/>
            <p:nvPr/>
          </p:nvSpPr>
          <p:spPr>
            <a:xfrm>
              <a:off x="6280190" y="4242316"/>
              <a:ext cx="2291953" cy="708660"/>
            </a:xfrm>
            <a:prstGeom prst="rect">
              <a:avLst/>
            </a:prstGeom>
            <a:noFill/>
            <a:ln/>
          </p:spPr>
          <p:txBody>
            <a:bodyPr wrap="squar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Orienté Documents</a:t>
              </a:r>
              <a:endParaRPr lang="en-US" sz="2200" dirty="0"/>
            </a:p>
          </p:txBody>
        </p:sp>
        <p:sp>
          <p:nvSpPr>
            <p:cNvPr id="26" name="Text 2">
              <a:extLst>
                <a:ext uri="{FF2B5EF4-FFF2-40B4-BE49-F238E27FC236}">
                  <a16:creationId xmlns:a16="http://schemas.microsoft.com/office/drawing/2014/main" id="{BF36E97D-89A4-4AEC-894C-5A560E1F52A9}"/>
                </a:ext>
              </a:extLst>
            </p:cNvPr>
            <p:cNvSpPr/>
            <p:nvPr/>
          </p:nvSpPr>
          <p:spPr>
            <a:xfrm>
              <a:off x="6280190" y="5087064"/>
              <a:ext cx="2291953"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MongoDB est une base de données orientée documents.</a:t>
              </a:r>
              <a:endParaRPr lang="en-US" sz="1750" dirty="0"/>
            </a:p>
          </p:txBody>
        </p:sp>
        <p:pic>
          <p:nvPicPr>
            <p:cNvPr id="27" name="Image 2" descr="preencoded.png">
              <a:extLst>
                <a:ext uri="{FF2B5EF4-FFF2-40B4-BE49-F238E27FC236}">
                  <a16:creationId xmlns:a16="http://schemas.microsoft.com/office/drawing/2014/main" id="{175D4226-1BAD-44C0-B8E4-155C4C0836AF}"/>
                </a:ext>
              </a:extLst>
            </p:cNvPr>
            <p:cNvPicPr>
              <a:picLocks noChangeAspect="1"/>
            </p:cNvPicPr>
            <p:nvPr/>
          </p:nvPicPr>
          <p:blipFill>
            <a:blip r:embed="rId3"/>
            <a:stretch>
              <a:fillRect/>
            </a:stretch>
          </p:blipFill>
          <p:spPr>
            <a:xfrm>
              <a:off x="8912304" y="3448526"/>
              <a:ext cx="566976" cy="566976"/>
            </a:xfrm>
            <a:prstGeom prst="rect">
              <a:avLst/>
            </a:prstGeom>
          </p:spPr>
        </p:pic>
        <p:sp>
          <p:nvSpPr>
            <p:cNvPr id="28" name="Text 3">
              <a:extLst>
                <a:ext uri="{FF2B5EF4-FFF2-40B4-BE49-F238E27FC236}">
                  <a16:creationId xmlns:a16="http://schemas.microsoft.com/office/drawing/2014/main" id="{6F23B1C3-9DA4-49DD-B4A0-BFAD9294EAA2}"/>
                </a:ext>
              </a:extLst>
            </p:cNvPr>
            <p:cNvSpPr/>
            <p:nvPr/>
          </p:nvSpPr>
          <p:spPr>
            <a:xfrm>
              <a:off x="8912304" y="4242316"/>
              <a:ext cx="2292072"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JSON/BSON</a:t>
              </a:r>
              <a:endParaRPr lang="en-US" sz="2200" dirty="0"/>
            </a:p>
          </p:txBody>
        </p:sp>
        <p:sp>
          <p:nvSpPr>
            <p:cNvPr id="29" name="Text 4">
              <a:extLst>
                <a:ext uri="{FF2B5EF4-FFF2-40B4-BE49-F238E27FC236}">
                  <a16:creationId xmlns:a16="http://schemas.microsoft.com/office/drawing/2014/main" id="{B94E3549-59F7-459D-9C3A-493A90E292D6}"/>
                </a:ext>
              </a:extLst>
            </p:cNvPr>
            <p:cNvSpPr/>
            <p:nvPr/>
          </p:nvSpPr>
          <p:spPr>
            <a:xfrm>
              <a:off x="8912304" y="4732734"/>
              <a:ext cx="2292072"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Elle stocke les données sous forme de JSON/BSON.</a:t>
              </a:r>
              <a:endParaRPr lang="en-US" sz="1750" dirty="0"/>
            </a:p>
          </p:txBody>
        </p:sp>
        <p:pic>
          <p:nvPicPr>
            <p:cNvPr id="30" name="Image 3" descr="preencoded.png">
              <a:extLst>
                <a:ext uri="{FF2B5EF4-FFF2-40B4-BE49-F238E27FC236}">
                  <a16:creationId xmlns:a16="http://schemas.microsoft.com/office/drawing/2014/main" id="{309842B6-9D16-4644-B97B-CB7BB8D36C86}"/>
                </a:ext>
              </a:extLst>
            </p:cNvPr>
            <p:cNvPicPr>
              <a:picLocks noChangeAspect="1"/>
            </p:cNvPicPr>
            <p:nvPr/>
          </p:nvPicPr>
          <p:blipFill>
            <a:blip r:embed="rId4"/>
            <a:stretch>
              <a:fillRect/>
            </a:stretch>
          </p:blipFill>
          <p:spPr>
            <a:xfrm>
              <a:off x="11544538" y="3448526"/>
              <a:ext cx="566976" cy="566976"/>
            </a:xfrm>
            <a:prstGeom prst="rect">
              <a:avLst/>
            </a:prstGeom>
          </p:spPr>
        </p:pic>
        <p:sp>
          <p:nvSpPr>
            <p:cNvPr id="31" name="Text 5">
              <a:extLst>
                <a:ext uri="{FF2B5EF4-FFF2-40B4-BE49-F238E27FC236}">
                  <a16:creationId xmlns:a16="http://schemas.microsoft.com/office/drawing/2014/main" id="{DBB47603-2299-4571-B462-3821A8319286}"/>
                </a:ext>
              </a:extLst>
            </p:cNvPr>
            <p:cNvSpPr/>
            <p:nvPr/>
          </p:nvSpPr>
          <p:spPr>
            <a:xfrm>
              <a:off x="11544538" y="4242316"/>
              <a:ext cx="2291953" cy="708660"/>
            </a:xfrm>
            <a:prstGeom prst="rect">
              <a:avLst/>
            </a:prstGeom>
            <a:noFill/>
            <a:ln/>
          </p:spPr>
          <p:txBody>
            <a:bodyPr wrap="squar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Manipulation Facile</a:t>
              </a:r>
              <a:endParaRPr lang="en-US" sz="2200" dirty="0"/>
            </a:p>
          </p:txBody>
        </p:sp>
        <p:sp>
          <p:nvSpPr>
            <p:cNvPr id="32" name="Text 6">
              <a:extLst>
                <a:ext uri="{FF2B5EF4-FFF2-40B4-BE49-F238E27FC236}">
                  <a16:creationId xmlns:a16="http://schemas.microsoft.com/office/drawing/2014/main" id="{F9EF006A-8692-4FF6-9B63-9CF31108F4AA}"/>
                </a:ext>
              </a:extLst>
            </p:cNvPr>
            <p:cNvSpPr/>
            <p:nvPr/>
          </p:nvSpPr>
          <p:spPr>
            <a:xfrm>
              <a:off x="11544538" y="5087064"/>
              <a:ext cx="2291953" cy="1451610"/>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Cela facilite la manipulation et l’exploitation des données.</a:t>
              </a:r>
              <a:endParaRPr lang="en-US" sz="1750" dirty="0"/>
            </a:p>
          </p:txBody>
        </p:sp>
      </p:grpSp>
    </p:spTree>
    <p:extLst>
      <p:ext uri="{BB962C8B-B14F-4D97-AF65-F5344CB8AC3E}">
        <p14:creationId xmlns:p14="http://schemas.microsoft.com/office/powerpoint/2010/main" val="3795391094"/>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2">
            <a:alphaModFix amt="5000"/>
            <a:duotone>
              <a:schemeClr val="bg2">
                <a:shade val="45000"/>
                <a:satMod val="135000"/>
              </a:schemeClr>
              <a:prstClr val="white"/>
            </a:duotone>
            <a:extLst>
              <a:ext uri="{28A0092B-C50C-407E-A947-70E740481C1C}">
                <a14:useLocalDpi xmlns:a14="http://schemas.microsoft.com/office/drawing/2010/main" val="0"/>
              </a:ext>
            </a:extLst>
          </a:blip>
          <a:srcRect t="394" b="16831"/>
          <a:stretch>
            <a:fillRect/>
          </a:stretch>
        </p:blipFill>
        <p:spPr>
          <a:xfrm>
            <a:off x="0" y="-1"/>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dpi="0" rotWithShape="1">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a:blipFill>
        </p:spPr>
      </p:pic>
      <p:sp>
        <p:nvSpPr>
          <p:cNvPr id="5" name="矩形: 圆角 4"/>
          <p:cNvSpPr/>
          <p:nvPr/>
        </p:nvSpPr>
        <p:spPr>
          <a:xfrm rot="10800000" flipV="1">
            <a:off x="1053211" y="1429840"/>
            <a:ext cx="10058918" cy="3842657"/>
          </a:xfrm>
          <a:prstGeom prst="roundRect">
            <a:avLst>
              <a:gd name="adj" fmla="val 50000"/>
            </a:avLst>
          </a:prstGeom>
          <a:noFill/>
          <a:ln>
            <a:solidFill>
              <a:srgbClr val="206A5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1442049" y="1918561"/>
            <a:ext cx="8700381" cy="3554819"/>
          </a:xfrm>
          <a:prstGeom prst="rect">
            <a:avLst/>
          </a:prstGeom>
          <a:noFill/>
        </p:spPr>
        <p:txBody>
          <a:bodyPr wrap="square" lIns="0" tIns="0" rIns="0" bIns="0" rtlCol="0" anchor="t">
            <a:spAutoFit/>
          </a:bodyPr>
          <a:lstStyle>
            <a:defPPr>
              <a:defRPr lang="zh-CN"/>
            </a:defPPr>
            <a:lvl1pPr algn="ctr">
              <a:lnSpc>
                <a:spcPct val="90000"/>
              </a:lnSpc>
              <a:spcBef>
                <a:spcPts val="815"/>
              </a:spcBef>
              <a:defRPr sz="7200" b="1">
                <a:solidFill>
                  <a:srgbClr val="206A5D"/>
                </a:solidFill>
                <a:cs typeface="+mn-ea"/>
              </a:defRPr>
            </a:lvl1pPr>
          </a:lstStyle>
          <a:p>
            <a:pPr>
              <a:spcBef>
                <a:spcPts val="1191"/>
              </a:spcBef>
              <a:spcAft>
                <a:spcPts val="992"/>
              </a:spcAft>
            </a:pPr>
            <a:r>
              <a:rPr lang="en-US" sz="6000" dirty="0"/>
              <a:t>Les Structures de </a:t>
            </a:r>
            <a:r>
              <a:rPr lang="en-US" sz="6000" dirty="0" err="1"/>
              <a:t>Données</a:t>
            </a:r>
            <a:r>
              <a:rPr lang="en-US" sz="6000" dirty="0"/>
              <a:t> dans MongoDB</a:t>
            </a:r>
            <a:endParaRPr lang="fr-MA" sz="6000" b="0" dirty="0">
              <a:solidFill>
                <a:srgbClr val="000000"/>
              </a:solidFill>
            </a:endParaRPr>
          </a:p>
          <a:p>
            <a:endParaRPr lang="zh-CN" altLang="en-US" sz="6000" dirty="0">
              <a:latin typeface="字体家AI造字剑客" panose="03000503000000000000" pitchFamily="66" charset="-122"/>
              <a:ea typeface="字体家AI造字剑客" panose="03000503000000000000" pitchFamily="66" charset="-122"/>
              <a:sym typeface="+mn-lt"/>
            </a:endParaRPr>
          </a:p>
        </p:txBody>
      </p:sp>
      <p:grpSp>
        <p:nvGrpSpPr>
          <p:cNvPr id="10" name="组合 9"/>
          <p:cNvGrpSpPr/>
          <p:nvPr/>
        </p:nvGrpSpPr>
        <p:grpSpPr>
          <a:xfrm>
            <a:off x="2002796" y="382268"/>
            <a:ext cx="683554" cy="261991"/>
            <a:chOff x="7102" y="5169"/>
            <a:chExt cx="1208" cy="463"/>
          </a:xfrm>
        </p:grpSpPr>
        <p:sp>
          <p:nvSpPr>
            <p:cNvPr id="11" name="箭头: V 形 10"/>
            <p:cNvSpPr/>
            <p:nvPr/>
          </p:nvSpPr>
          <p:spPr>
            <a:xfrm>
              <a:off x="7102"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2" name="箭头: V 形 11"/>
            <p:cNvSpPr/>
            <p:nvPr/>
          </p:nvSpPr>
          <p:spPr>
            <a:xfrm>
              <a:off x="7463"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sp>
          <p:nvSpPr>
            <p:cNvPr id="13" name="箭头: V 形 12"/>
            <p:cNvSpPr/>
            <p:nvPr/>
          </p:nvSpPr>
          <p:spPr>
            <a:xfrm>
              <a:off x="7847" y="5169"/>
              <a:ext cx="463" cy="463"/>
            </a:xfrm>
            <a:prstGeom prst="chevron">
              <a:avLst/>
            </a:prstGeom>
            <a:noFill/>
            <a:ln w="12700" cap="flat" cmpd="sng" algn="ctr">
              <a:solidFill>
                <a:srgbClr val="206A5D"/>
              </a:solidFill>
              <a:prstDash val="solid"/>
              <a:miter lim="800000"/>
            </a:ln>
            <a:effectLst/>
          </p:spPr>
          <p:txBody>
            <a:bodyPr rtlCol="0"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206A5D"/>
                </a:solidFill>
                <a:effectLst/>
                <a:uLnTx/>
                <a:uFillTx/>
                <a:cs typeface="+mn-ea"/>
                <a:sym typeface="+mn-lt"/>
              </a:endParaRPr>
            </a:p>
          </p:txBody>
        </p:sp>
      </p:grpSp>
      <p:sp>
        <p:nvSpPr>
          <p:cNvPr id="14" name="矩形: 圆角 13"/>
          <p:cNvSpPr/>
          <p:nvPr/>
        </p:nvSpPr>
        <p:spPr>
          <a:xfrm>
            <a:off x="3933371" y="6058077"/>
            <a:ext cx="9376229" cy="1625600"/>
          </a:xfrm>
          <a:prstGeom prst="roundRect">
            <a:avLst>
              <a:gd name="adj" fmla="val 50000"/>
            </a:avLst>
          </a:prstGeom>
          <a:solidFill>
            <a:srgbClr val="C6AF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p:cNvSpPr/>
          <p:nvPr/>
        </p:nvSpPr>
        <p:spPr>
          <a:xfrm>
            <a:off x="8898129" y="323263"/>
            <a:ext cx="2214000" cy="2213152"/>
          </a:xfrm>
          <a:prstGeom prst="ellipse">
            <a:avLst/>
          </a:prstGeom>
          <a:solidFill>
            <a:srgbClr val="206A5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 presetClass="entr" presetSubtype="2" dur="50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dur="5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nodeType="clickPar">
                      <p:stCondLst>
                        <p:cond delay="indefinite"/>
                      </p:stCondLst>
                      <p:childTnLst>
                        <p:par>
                          <p:cTn id="13" fill="hold">
                            <p:stCondLst>
                              <p:cond delay="0"/>
                            </p:stCondLst>
                            <p:childTnLst>
                              <p:par>
                                <p:cTn id="14" presetID="22" presetClass="entr" presetSubtype="4" dur="50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childTnLst>
                          </p:cTn>
                        </p:par>
                      </p:childTnLst>
                    </p:cTn>
                  </p:par>
                  <p:par>
                    <p:cTn id="17" fill="hold" nodeType="clickPar">
                      <p:stCondLst>
                        <p:cond delay="indefinite"/>
                      </p:stCondLst>
                      <p:childTnLst>
                        <p:par>
                          <p:cTn id="18" fill="hold">
                            <p:stCondLst>
                              <p:cond delay="0"/>
                            </p:stCondLst>
                            <p:childTnLst>
                              <p:par>
                                <p:cTn id="19" presetID="42" presetClass="entr" presetSubtype="0" dur="100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p:stCondLst>
                              <p:cond delay="0"/>
                            </p:stCondLst>
                            <p:childTnLst>
                              <p:par>
                                <p:cTn id="26" presetID="53" presetClass="entr" presetSubtype="16" dur="50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4"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矩形 13"/>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fr-MA" sz="1800" b="0" u="none" strike="noStrike">
              <a:solidFill>
                <a:schemeClr val="lt1"/>
              </a:solidFill>
              <a:uFillTx/>
              <a:latin typeface="Arial"/>
              <a:ea typeface="微软雅黑"/>
            </a:endParaRPr>
          </a:p>
        </p:txBody>
      </p:sp>
      <p:sp>
        <p:nvSpPr>
          <p:cNvPr id="184" name="矩形: 圆角 1"/>
          <p:cNvSpPr/>
          <p:nvPr/>
        </p:nvSpPr>
        <p:spPr>
          <a:xfrm>
            <a:off x="269280" y="180000"/>
            <a:ext cx="11652840" cy="648000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endParaRPr lang="fr-MA" sz="1800" b="0" u="none" strike="noStrike">
              <a:solidFill>
                <a:srgbClr val="FFFFFF"/>
              </a:solidFill>
              <a:uFillTx/>
              <a:latin typeface="Arial"/>
              <a:ea typeface="微软雅黑"/>
            </a:endParaRPr>
          </a:p>
        </p:txBody>
      </p:sp>
      <p:sp>
        <p:nvSpPr>
          <p:cNvPr id="185" name="图片 2"/>
          <p:cNvSpPr/>
          <p:nvPr/>
        </p:nvSpPr>
        <p:spPr>
          <a:xfrm>
            <a:off x="-25200" y="-1316520"/>
            <a:ext cx="11640240" cy="6222960"/>
          </a:xfrm>
          <a:custGeom>
            <a:avLst/>
            <a:gdLst>
              <a:gd name="textAreaLeft" fmla="*/ 0 w 11640240"/>
              <a:gd name="textAreaRight" fmla="*/ 11640600 w 11640240"/>
              <a:gd name="textAreaTop" fmla="*/ 0 h 6222960"/>
              <a:gd name="textAreaBottom" fmla="*/ 6223320 h 6222960"/>
            </a:gdLst>
            <a:ahLst/>
            <a:cxnLst/>
            <a:rect l="textAreaLeft" t="textAreaTop" r="textAreaRight" b="textAreaBottom"/>
            <a:pathLst>
              <a:path w="11640458" h="6223457">
                <a:moveTo>
                  <a:pt x="69892" y="0"/>
                </a:moveTo>
                <a:lnTo>
                  <a:pt x="11557824" y="0"/>
                </a:lnTo>
                <a:lnTo>
                  <a:pt x="11600449" y="28738"/>
                </a:lnTo>
                <a:cubicBezTo>
                  <a:pt x="11625168" y="53458"/>
                  <a:pt x="11640458" y="87608"/>
                  <a:pt x="11640458" y="125329"/>
                </a:cubicBezTo>
                <a:lnTo>
                  <a:pt x="11640458" y="6098129"/>
                </a:lnTo>
                <a:cubicBezTo>
                  <a:pt x="11640458" y="6135850"/>
                  <a:pt x="11625168" y="6170000"/>
                  <a:pt x="11600449" y="6194720"/>
                </a:cubicBezTo>
                <a:lnTo>
                  <a:pt x="11557826" y="6223457"/>
                </a:lnTo>
                <a:lnTo>
                  <a:pt x="69890" y="6223457"/>
                </a:lnTo>
                <a:lnTo>
                  <a:pt x="27267" y="6194720"/>
                </a:lnTo>
                <a:lnTo>
                  <a:pt x="0" y="6154277"/>
                </a:lnTo>
                <a:lnTo>
                  <a:pt x="0" y="69181"/>
                </a:lnTo>
                <a:lnTo>
                  <a:pt x="27267" y="28738"/>
                </a:lnTo>
                <a:close/>
              </a:path>
            </a:pathLst>
          </a:custGeom>
          <a:blipFill rotWithShape="0">
            <a:blip r:embed="rId2">
              <a:alphaModFix amt="24000"/>
            </a:blip>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fr-MA" sz="1800" b="0" u="none" strike="noStrike">
              <a:solidFill>
                <a:srgbClr val="000000"/>
              </a:solidFill>
              <a:uFillTx/>
              <a:latin typeface="Arial"/>
            </a:endParaRPr>
          </a:p>
        </p:txBody>
      </p:sp>
      <p:sp>
        <p:nvSpPr>
          <p:cNvPr id="186" name="矩形: 圆角 14"/>
          <p:cNvSpPr/>
          <p:nvPr/>
        </p:nvSpPr>
        <p:spPr>
          <a:xfrm>
            <a:off x="-360001" y="288000"/>
            <a:ext cx="3289631" cy="720000"/>
          </a:xfrm>
          <a:prstGeom prst="roundRect">
            <a:avLst>
              <a:gd name="adj" fmla="val 50000"/>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fr-MA" sz="1800" b="0" u="none" strike="noStrike">
              <a:solidFill>
                <a:schemeClr val="lt1"/>
              </a:solidFill>
              <a:uFillTx/>
              <a:latin typeface="Arial"/>
              <a:ea typeface="微软雅黑"/>
            </a:endParaRPr>
          </a:p>
        </p:txBody>
      </p:sp>
      <p:sp>
        <p:nvSpPr>
          <p:cNvPr id="187" name="文本框 15"/>
          <p:cNvSpPr/>
          <p:nvPr/>
        </p:nvSpPr>
        <p:spPr>
          <a:xfrm>
            <a:off x="-342056" y="414360"/>
            <a:ext cx="2688236" cy="443198"/>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spAutoFit/>
          </a:bodyPr>
          <a:lstStyle/>
          <a:p>
            <a:pPr algn="ctr" defTabSz="914400">
              <a:lnSpc>
                <a:spcPct val="90000"/>
              </a:lnSpc>
              <a:spcBef>
                <a:spcPts val="1191"/>
              </a:spcBef>
              <a:spcAft>
                <a:spcPts val="992"/>
              </a:spcAft>
            </a:pPr>
            <a:r>
              <a:rPr lang="en-US" sz="3200" b="1" u="none" strike="noStrike" dirty="0">
                <a:solidFill>
                  <a:schemeClr val="lt1"/>
                </a:solidFill>
                <a:uFillTx/>
                <a:latin typeface="Arial"/>
                <a:ea typeface="微软雅黑"/>
              </a:rPr>
              <a:t>      MongoDB</a:t>
            </a:r>
            <a:r>
              <a:rPr lang="en-US" sz="2000" b="1" u="none" strike="noStrike" dirty="0">
                <a:solidFill>
                  <a:schemeClr val="lt1"/>
                </a:solidFill>
                <a:uFillTx/>
                <a:latin typeface="Arial"/>
                <a:ea typeface="微软雅黑"/>
              </a:rPr>
              <a:t> </a:t>
            </a:r>
            <a:endParaRPr lang="fr-MA" sz="2000" b="0" u="none" strike="noStrike" dirty="0">
              <a:solidFill>
                <a:srgbClr val="000000"/>
              </a:solidFill>
              <a:uFillTx/>
              <a:latin typeface="Arial"/>
            </a:endParaRPr>
          </a:p>
        </p:txBody>
      </p:sp>
      <p:grpSp>
        <p:nvGrpSpPr>
          <p:cNvPr id="188" name="组合 7"/>
          <p:cNvGrpSpPr/>
          <p:nvPr/>
        </p:nvGrpSpPr>
        <p:grpSpPr>
          <a:xfrm>
            <a:off x="756000" y="1080000"/>
            <a:ext cx="10800000" cy="1980000"/>
            <a:chOff x="756000" y="1080000"/>
            <a:chExt cx="10800000" cy="1980000"/>
          </a:xfrm>
        </p:grpSpPr>
        <p:sp>
          <p:nvSpPr>
            <p:cNvPr id="189" name="圆角矩形 23"/>
            <p:cNvSpPr/>
            <p:nvPr/>
          </p:nvSpPr>
          <p:spPr>
            <a:xfrm>
              <a:off x="756000" y="1080000"/>
              <a:ext cx="10800000" cy="1980000"/>
            </a:xfrm>
            <a:prstGeom prst="roundRect">
              <a:avLst>
                <a:gd name="adj" fmla="val 16667"/>
              </a:avLst>
            </a:prstGeom>
            <a:solidFill>
              <a:srgbClr val="FFFFFF"/>
            </a:solidFill>
            <a:ln>
              <a:solidFill>
                <a:srgbClr val="206A5D"/>
              </a:solidFill>
              <a:prstDash val="dash"/>
            </a:ln>
          </p:spPr>
          <p:style>
            <a:lnRef idx="2">
              <a:schemeClr val="accent2"/>
            </a:lnRef>
            <a:fillRef idx="1">
              <a:schemeClr val="lt1"/>
            </a:fillRef>
            <a:effectRef idx="0">
              <a:schemeClr val="accent2"/>
            </a:effectRef>
            <a:fontRef idx="minor"/>
          </p:style>
          <p:txBody>
            <a:bodyPr lIns="90000" tIns="45000" rIns="90000" bIns="45000" anchor="ctr">
              <a:noAutofit/>
            </a:bodyPr>
            <a:lstStyle/>
            <a:p>
              <a:pPr algn="ctr" defTabSz="914400">
                <a:lnSpc>
                  <a:spcPct val="100000"/>
                </a:lnSpc>
              </a:pPr>
              <a:endParaRPr lang="fr-MA" sz="1800" b="0" u="none" strike="noStrike">
                <a:solidFill>
                  <a:schemeClr val="dk1"/>
                </a:solidFill>
                <a:uFillTx/>
                <a:latin typeface="Arial"/>
                <a:ea typeface="微软雅黑"/>
              </a:endParaRPr>
            </a:p>
          </p:txBody>
        </p:sp>
      </p:grpSp>
      <p:pic>
        <p:nvPicPr>
          <p:cNvPr id="190" name="Image 189"/>
          <p:cNvPicPr/>
          <p:nvPr/>
        </p:nvPicPr>
        <p:blipFill>
          <a:blip r:embed="rId3"/>
          <a:stretch/>
        </p:blipFill>
        <p:spPr>
          <a:xfrm>
            <a:off x="9712080" y="5760000"/>
            <a:ext cx="1987920" cy="540000"/>
          </a:xfrm>
          <a:prstGeom prst="rect">
            <a:avLst/>
          </a:prstGeom>
          <a:noFill/>
          <a:ln w="0">
            <a:noFill/>
          </a:ln>
        </p:spPr>
      </p:pic>
      <p:pic>
        <p:nvPicPr>
          <p:cNvPr id="191" name="Image 190"/>
          <p:cNvPicPr/>
          <p:nvPr/>
        </p:nvPicPr>
        <p:blipFill>
          <a:blip r:embed="rId4"/>
          <a:stretch/>
        </p:blipFill>
        <p:spPr>
          <a:xfrm>
            <a:off x="3132000" y="3240000"/>
            <a:ext cx="5724000" cy="3312000"/>
          </a:xfrm>
          <a:prstGeom prst="rect">
            <a:avLst/>
          </a:prstGeom>
          <a:noFill/>
          <a:ln w="0">
            <a:noFill/>
          </a:ln>
        </p:spPr>
      </p:pic>
      <p:sp>
        <p:nvSpPr>
          <p:cNvPr id="192" name="ZoneTexte 191"/>
          <p:cNvSpPr txBox="1"/>
          <p:nvPr/>
        </p:nvSpPr>
        <p:spPr>
          <a:xfrm>
            <a:off x="720000" y="1080000"/>
            <a:ext cx="10800000" cy="2088000"/>
          </a:xfrm>
          <a:prstGeom prst="rect">
            <a:avLst/>
          </a:prstGeom>
          <a:noFill/>
          <a:ln w="0">
            <a:noFill/>
          </a:ln>
        </p:spPr>
        <p:txBody>
          <a:bodyPr lIns="90000" tIns="45000" rIns="90000" bIns="45000" anchor="t">
            <a:noAutofit/>
          </a:bodyPr>
          <a:lstStyle/>
          <a:p>
            <a:pPr algn="just"/>
            <a:r>
              <a:rPr lang="fr-MA" sz="2200" b="0" u="none" strike="noStrike">
                <a:solidFill>
                  <a:srgbClr val="000000"/>
                </a:solidFill>
                <a:uFillTx/>
                <a:latin typeface="Arial"/>
              </a:rPr>
              <a:t>MongoDB est une base de données NoSQL orientée documents, conçue pour stocker, récupérer et gérer des données de manière flexible et scalable. Contrairement aux bases de données relationnelles qui utilisent des tables et des lignes, MongoDB stocke les données sous forme de documents JSON-like (BSON). Cette structure permet une grande flexibilité et adaptabilité, ce qui en fait un choix populaire pour les applications modernes. </a:t>
            </a: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 presetClass="entr" presetSubtype="8" dur="500" fill="hold" nodeType="clickEffect">
                                  <p:stCondLst>
                                    <p:cond delay="0"/>
                                  </p:stCondLst>
                                  <p:childTnLst>
                                    <p:set>
                                      <p:cBhvr>
                                        <p:cTn id="6" dur="1" fill="hold">
                                          <p:stCondLst>
                                            <p:cond delay="0"/>
                                          </p:stCondLst>
                                        </p:cTn>
                                        <p:tgtEl>
                                          <p:spTgt spid="186"/>
                                        </p:tgtEl>
                                        <p:attrNameLst>
                                          <p:attrName>style.visibility</p:attrName>
                                        </p:attrNameLst>
                                      </p:cBhvr>
                                      <p:to>
                                        <p:strVal val="visible"/>
                                      </p:to>
                                    </p:set>
                                    <p:anim calcmode="lin" valueType="num">
                                      <p:cBhvr additive="repl">
                                        <p:cTn id="7" dur="500" fill="hold"/>
                                        <p:tgtEl>
                                          <p:spTgt spid="186"/>
                                        </p:tgtEl>
                                        <p:attrNameLst>
                                          <p:attrName>ppt_x</p:attrName>
                                        </p:attrNameLst>
                                      </p:cBhvr>
                                      <p:tavLst>
                                        <p:tav tm="0">
                                          <p:val>
                                            <p:strVal val="0-#ppt_w/2"/>
                                          </p:val>
                                        </p:tav>
                                        <p:tav tm="100000">
                                          <p:val>
                                            <p:strVal val="#ppt_x"/>
                                          </p:val>
                                        </p:tav>
                                      </p:tavLst>
                                    </p:anim>
                                    <p:anim calcmode="lin" valueType="num">
                                      <p:cBhvr additive="repl">
                                        <p:cTn id="8" dur="500" fill="hold"/>
                                        <p:tgtEl>
                                          <p:spTgt spid="186"/>
                                        </p:tgtEl>
                                        <p:attrNameLst>
                                          <p:attrName>ppt_y</p:attrName>
                                        </p:attrNameLst>
                                      </p:cBhvr>
                                      <p:tavLst>
                                        <p:tav tm="0">
                                          <p:val>
                                            <p:strVal val="#ppt_y"/>
                                          </p:val>
                                        </p:tav>
                                        <p:tav tm="100000">
                                          <p:val>
                                            <p:strVal val="#ppt_y"/>
                                          </p:val>
                                        </p:tav>
                                      </p:tavLst>
                                    </p:anim>
                                  </p:childTnLst>
                                </p:cTn>
                              </p:par>
                              <p:par>
                                <p:cTn id="9" presetID="2" presetClass="entr" presetSubtype="8" dur="500" fill="hold" nodeType="withEffect">
                                  <p:stCondLst>
                                    <p:cond delay="0"/>
                                  </p:stCondLst>
                                  <p:childTnLst>
                                    <p:set>
                                      <p:cBhvr>
                                        <p:cTn id="10" dur="1" fill="hold">
                                          <p:stCondLst>
                                            <p:cond delay="0"/>
                                          </p:stCondLst>
                                        </p:cTn>
                                        <p:tgtEl>
                                          <p:spTgt spid="187"/>
                                        </p:tgtEl>
                                        <p:attrNameLst>
                                          <p:attrName>style.visibility</p:attrName>
                                        </p:attrNameLst>
                                      </p:cBhvr>
                                      <p:to>
                                        <p:strVal val="visible"/>
                                      </p:to>
                                    </p:set>
                                    <p:anim calcmode="lin" valueType="num">
                                      <p:cBhvr additive="repl">
                                        <p:cTn id="11" dur="500" fill="hold"/>
                                        <p:tgtEl>
                                          <p:spTgt spid="187"/>
                                        </p:tgtEl>
                                        <p:attrNameLst>
                                          <p:attrName>ppt_x</p:attrName>
                                        </p:attrNameLst>
                                      </p:cBhvr>
                                      <p:tavLst>
                                        <p:tav tm="0">
                                          <p:val>
                                            <p:strVal val="0-#ppt_w/2"/>
                                          </p:val>
                                        </p:tav>
                                        <p:tav tm="100000">
                                          <p:val>
                                            <p:strVal val="#ppt_x"/>
                                          </p:val>
                                        </p:tav>
                                      </p:tavLst>
                                    </p:anim>
                                    <p:anim calcmode="lin" valueType="num">
                                      <p:cBhvr additive="repl">
                                        <p:cTn id="12" dur="500" fill="hold"/>
                                        <p:tgtEl>
                                          <p:spTgt spid="187"/>
                                        </p:tgtEl>
                                        <p:attrNameLst>
                                          <p:attrName>ppt_y</p:attrName>
                                        </p:attrNameLst>
                                      </p:cBhvr>
                                      <p:tavLst>
                                        <p:tav tm="0">
                                          <p:val>
                                            <p:strVal val="#ppt_y"/>
                                          </p:val>
                                        </p:tav>
                                        <p:tav tm="100000">
                                          <p:val>
                                            <p:strVal val="#ppt_y"/>
                                          </p:val>
                                        </p:tav>
                                      </p:tavLst>
                                    </p:anim>
                                  </p:childTnLst>
                                </p:cTn>
                              </p:par>
                              <p:par>
                                <p:cTn id="13" presetID="17" presetClass="entr" presetSubtype="10" dur="500" fill="hold" nodeType="withEffect">
                                  <p:stCondLst>
                                    <p:cond delay="0"/>
                                  </p:stCondLst>
                                  <p:childTnLst>
                                    <p:set>
                                      <p:cBhvr>
                                        <p:cTn id="14" dur="1" fill="hold">
                                          <p:stCondLst>
                                            <p:cond delay="0"/>
                                          </p:stCondLst>
                                        </p:cTn>
                                        <p:tgtEl>
                                          <p:spTgt spid="188"/>
                                        </p:tgtEl>
                                        <p:attrNameLst>
                                          <p:attrName>style.visibility</p:attrName>
                                        </p:attrNameLst>
                                      </p:cBhvr>
                                      <p:to>
                                        <p:strVal val="visible"/>
                                      </p:to>
                                    </p:set>
                                    <p:anim calcmode="lin" valueType="num">
                                      <p:cBhvr additive="repl">
                                        <p:cTn id="15" dur="500" fill="hold"/>
                                        <p:tgtEl>
                                          <p:spTgt spid="188"/>
                                        </p:tgtEl>
                                        <p:attrNameLst>
                                          <p:attrName>ppt_w</p:attrName>
                                        </p:attrNameLst>
                                      </p:cBhvr>
                                      <p:tavLst>
                                        <p:tav tm="0">
                                          <p:val>
                                            <p:fltVal val="0"/>
                                          </p:val>
                                        </p:tav>
                                        <p:tav tm="100000">
                                          <p:val>
                                            <p:strVal val="#ppt_w"/>
                                          </p:val>
                                        </p:tav>
                                      </p:tavLst>
                                    </p:anim>
                                    <p:anim calcmode="lin" valueType="num">
                                      <p:cBhvr additive="repl">
                                        <p:cTn id="16" dur="500" fill="hold"/>
                                        <p:tgtEl>
                                          <p:spTgt spid="18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矩形 13"/>
          <p:cNvSpPr/>
          <p:nvPr/>
        </p:nvSpPr>
        <p:spPr>
          <a:xfrm>
            <a:off x="0" y="0"/>
            <a:ext cx="12191760" cy="6857640"/>
          </a:xfrm>
          <a:prstGeom prst="rect">
            <a:avLst/>
          </a:prstGeom>
          <a:solidFill>
            <a:srgbClr val="206A5D"/>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fr-MA" sz="1800" b="0" u="none" strike="noStrike">
              <a:solidFill>
                <a:schemeClr val="lt1"/>
              </a:solidFill>
              <a:uFillTx/>
              <a:latin typeface="Arial"/>
              <a:ea typeface="微软雅黑"/>
            </a:endParaRPr>
          </a:p>
        </p:txBody>
      </p:sp>
      <p:sp>
        <p:nvSpPr>
          <p:cNvPr id="194" name="矩形: 圆角 1"/>
          <p:cNvSpPr/>
          <p:nvPr/>
        </p:nvSpPr>
        <p:spPr>
          <a:xfrm>
            <a:off x="269280" y="306000"/>
            <a:ext cx="11652840" cy="6245640"/>
          </a:xfrm>
          <a:prstGeom prst="roundRect">
            <a:avLst>
              <a:gd name="adj" fmla="val 2187"/>
            </a:avLst>
          </a:prstGeom>
          <a:solidFill>
            <a:srgbClr val="FFFFFF"/>
          </a:solidFill>
          <a:ln w="1270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endParaRPr lang="fr-MA" sz="1800" b="0" u="none" strike="noStrike">
              <a:solidFill>
                <a:srgbClr val="FFFFFF"/>
              </a:solidFill>
              <a:uFillTx/>
              <a:latin typeface="Arial"/>
              <a:ea typeface="微软雅黑"/>
            </a:endParaRPr>
          </a:p>
        </p:txBody>
      </p:sp>
      <p:sp>
        <p:nvSpPr>
          <p:cNvPr id="195" name="矩形 3"/>
          <p:cNvSpPr/>
          <p:nvPr/>
        </p:nvSpPr>
        <p:spPr>
          <a:xfrm>
            <a:off x="304200" y="740160"/>
            <a:ext cx="11407320" cy="36468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just" defTabSz="914400">
              <a:lnSpc>
                <a:spcPct val="100000"/>
              </a:lnSpc>
              <a:spcBef>
                <a:spcPts val="1191"/>
              </a:spcBef>
              <a:spcAft>
                <a:spcPts val="992"/>
              </a:spcAft>
            </a:pPr>
            <a:r>
              <a:rPr lang="en-US" sz="1800" b="1" u="none" strike="noStrike" cap="all" dirty="0">
                <a:solidFill>
                  <a:schemeClr val="dk1">
                    <a:lumMod val="75000"/>
                    <a:lumOff val="25000"/>
                  </a:schemeClr>
                </a:solidFill>
                <a:uFillTx/>
                <a:latin typeface="Arial"/>
                <a:ea typeface="微软雅黑"/>
              </a:rPr>
              <a:t>La structure de base de </a:t>
            </a:r>
            <a:r>
              <a:rPr lang="en-US" sz="1800" b="1" u="none" strike="noStrike" cap="all" dirty="0" err="1">
                <a:solidFill>
                  <a:schemeClr val="dk1">
                    <a:lumMod val="75000"/>
                    <a:lumOff val="25000"/>
                  </a:schemeClr>
                </a:solidFill>
                <a:uFillTx/>
                <a:latin typeface="Arial"/>
                <a:ea typeface="微软雅黑"/>
              </a:rPr>
              <a:t>données</a:t>
            </a:r>
            <a:r>
              <a:rPr lang="en-US" sz="1800" b="1" u="none" strike="noStrike" cap="all" dirty="0">
                <a:solidFill>
                  <a:schemeClr val="dk1">
                    <a:lumMod val="75000"/>
                    <a:lumOff val="25000"/>
                  </a:schemeClr>
                </a:solidFill>
                <a:uFillTx/>
                <a:latin typeface="Arial"/>
                <a:ea typeface="微软雅黑"/>
              </a:rPr>
              <a:t> de MongoDB </a:t>
            </a:r>
            <a:r>
              <a:rPr lang="en-US" sz="1800" b="1" u="none" strike="noStrike" cap="all" dirty="0" err="1">
                <a:solidFill>
                  <a:schemeClr val="dk1">
                    <a:lumMod val="75000"/>
                    <a:lumOff val="25000"/>
                  </a:schemeClr>
                </a:solidFill>
                <a:uFillTx/>
                <a:latin typeface="Arial"/>
                <a:ea typeface="微软雅黑"/>
              </a:rPr>
              <a:t>est</a:t>
            </a:r>
            <a:r>
              <a:rPr lang="en-US" sz="1800" b="1" u="none" strike="noStrike" cap="all" dirty="0">
                <a:solidFill>
                  <a:schemeClr val="dk1">
                    <a:lumMod val="75000"/>
                    <a:lumOff val="25000"/>
                  </a:schemeClr>
                </a:solidFill>
                <a:uFillTx/>
                <a:latin typeface="Arial"/>
                <a:ea typeface="微软雅黑"/>
              </a:rPr>
              <a:t> </a:t>
            </a:r>
            <a:r>
              <a:rPr lang="en-US" sz="1800" b="1" u="none" strike="noStrike" cap="all" dirty="0" err="1">
                <a:solidFill>
                  <a:schemeClr val="dk1">
                    <a:lumMod val="75000"/>
                    <a:lumOff val="25000"/>
                  </a:schemeClr>
                </a:solidFill>
                <a:uFillTx/>
                <a:latin typeface="Arial"/>
                <a:ea typeface="微软雅黑"/>
              </a:rPr>
              <a:t>composée</a:t>
            </a:r>
            <a:r>
              <a:rPr lang="en-US" sz="1800" b="1" u="none" strike="noStrike" cap="all" dirty="0">
                <a:solidFill>
                  <a:schemeClr val="dk1">
                    <a:lumMod val="75000"/>
                    <a:lumOff val="25000"/>
                  </a:schemeClr>
                </a:solidFill>
                <a:uFillTx/>
                <a:latin typeface="Arial"/>
                <a:ea typeface="微软雅黑"/>
              </a:rPr>
              <a:t> des </a:t>
            </a:r>
            <a:r>
              <a:rPr lang="en-US" sz="1800" b="1" u="none" strike="noStrike" cap="all" dirty="0" err="1">
                <a:solidFill>
                  <a:schemeClr val="dk1">
                    <a:lumMod val="75000"/>
                    <a:lumOff val="25000"/>
                  </a:schemeClr>
                </a:solidFill>
                <a:uFillTx/>
                <a:latin typeface="Arial"/>
                <a:ea typeface="微软雅黑"/>
              </a:rPr>
              <a:t>éléments</a:t>
            </a:r>
            <a:r>
              <a:rPr lang="en-US" sz="1800" b="1" u="none" strike="noStrike" cap="all" dirty="0">
                <a:solidFill>
                  <a:schemeClr val="dk1">
                    <a:lumMod val="75000"/>
                    <a:lumOff val="25000"/>
                  </a:schemeClr>
                </a:solidFill>
                <a:uFillTx/>
                <a:latin typeface="Arial"/>
                <a:ea typeface="微软雅黑"/>
              </a:rPr>
              <a:t> </a:t>
            </a:r>
            <a:r>
              <a:rPr lang="en-US" sz="1800" b="1" u="none" strike="noStrike" cap="all" dirty="0" err="1">
                <a:solidFill>
                  <a:schemeClr val="dk1">
                    <a:lumMod val="75000"/>
                    <a:lumOff val="25000"/>
                  </a:schemeClr>
                </a:solidFill>
                <a:uFillTx/>
                <a:latin typeface="Arial"/>
                <a:ea typeface="微软雅黑"/>
              </a:rPr>
              <a:t>suivants</a:t>
            </a:r>
            <a:r>
              <a:rPr lang="en-US" sz="1800" b="1" u="none" strike="noStrike" cap="all" dirty="0">
                <a:solidFill>
                  <a:schemeClr val="dk1">
                    <a:lumMod val="75000"/>
                    <a:lumOff val="25000"/>
                  </a:schemeClr>
                </a:solidFill>
                <a:uFillTx/>
                <a:latin typeface="Arial"/>
                <a:ea typeface="微软雅黑"/>
              </a:rPr>
              <a:t> : </a:t>
            </a:r>
            <a:endParaRPr lang="fr-MA" sz="1800" b="0" u="none" strike="noStrike" dirty="0">
              <a:solidFill>
                <a:srgbClr val="000000"/>
              </a:solidFill>
              <a:uFillTx/>
              <a:latin typeface="Arial"/>
            </a:endParaRPr>
          </a:p>
        </p:txBody>
      </p:sp>
      <p:cxnSp>
        <p:nvCxnSpPr>
          <p:cNvPr id="196" name="直接连接符 5"/>
          <p:cNvCxnSpPr/>
          <p:nvPr/>
        </p:nvCxnSpPr>
        <p:spPr>
          <a:xfrm>
            <a:off x="540720" y="1334160"/>
            <a:ext cx="5400360" cy="360"/>
          </a:xfrm>
          <a:prstGeom prst="straightConnector1">
            <a:avLst/>
          </a:prstGeom>
          <a:ln>
            <a:solidFill>
              <a:srgbClr val="C6AF92"/>
            </a:solidFill>
          </a:ln>
        </p:spPr>
      </p:cxnSp>
      <p:sp>
        <p:nvSpPr>
          <p:cNvPr id="197" name="矩形 16"/>
          <p:cNvSpPr/>
          <p:nvPr/>
        </p:nvSpPr>
        <p:spPr>
          <a:xfrm>
            <a:off x="594360" y="4363920"/>
            <a:ext cx="308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endParaRPr lang="fr-MA" sz="1800" b="0" u="none" strike="noStrike">
              <a:solidFill>
                <a:srgbClr val="000000"/>
              </a:solidFill>
              <a:uFillTx/>
              <a:latin typeface="Arial"/>
            </a:endParaRPr>
          </a:p>
        </p:txBody>
      </p:sp>
      <p:sp>
        <p:nvSpPr>
          <p:cNvPr id="198" name="矩形 19"/>
          <p:cNvSpPr/>
          <p:nvPr/>
        </p:nvSpPr>
        <p:spPr>
          <a:xfrm>
            <a:off x="1292400" y="5180760"/>
            <a:ext cx="435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1800" b="1" u="none" strike="noStrike" cap="all">
                <a:solidFill>
                  <a:schemeClr val="lt1"/>
                </a:solidFill>
                <a:uFillTx/>
                <a:latin typeface="Arial"/>
                <a:ea typeface="微软雅黑"/>
              </a:rPr>
              <a:t>04</a:t>
            </a:r>
            <a:endParaRPr lang="fr-MA" sz="1800" b="0" u="none" strike="noStrike">
              <a:solidFill>
                <a:srgbClr val="000000"/>
              </a:solidFill>
              <a:uFillTx/>
              <a:latin typeface="Arial"/>
            </a:endParaRPr>
          </a:p>
        </p:txBody>
      </p:sp>
      <p:sp>
        <p:nvSpPr>
          <p:cNvPr id="199" name="文本框 25"/>
          <p:cNvSpPr/>
          <p:nvPr/>
        </p:nvSpPr>
        <p:spPr>
          <a:xfrm>
            <a:off x="9265680" y="2580480"/>
            <a:ext cx="2160360" cy="921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30000"/>
              </a:lnSpc>
            </a:pPr>
            <a:r>
              <a:rPr lang="en-US" sz="1400" b="0" u="none" strike="noStrike">
                <a:solidFill>
                  <a:schemeClr val="lt1"/>
                </a:solidFill>
                <a:uFillTx/>
                <a:latin typeface="Arial"/>
                <a:ea typeface="微软雅黑"/>
              </a:rPr>
              <a:t>Click here to add content, content to match the title. </a:t>
            </a:r>
            <a:endParaRPr lang="fr-MA" sz="1400" b="0" u="none" strike="noStrike">
              <a:solidFill>
                <a:srgbClr val="000000"/>
              </a:solidFill>
              <a:uFillTx/>
              <a:latin typeface="Arial"/>
            </a:endParaRPr>
          </a:p>
        </p:txBody>
      </p:sp>
      <p:sp>
        <p:nvSpPr>
          <p:cNvPr id="200" name="文本框 26"/>
          <p:cNvSpPr/>
          <p:nvPr/>
        </p:nvSpPr>
        <p:spPr>
          <a:xfrm>
            <a:off x="9265680" y="2187720"/>
            <a:ext cx="2382480" cy="394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en-US" sz="2000" b="1" u="none" strike="noStrike" cap="all">
                <a:solidFill>
                  <a:schemeClr val="lt1"/>
                </a:solidFill>
                <a:uFillTx/>
                <a:latin typeface="Arial"/>
                <a:ea typeface="微软雅黑"/>
              </a:rPr>
              <a:t>Add title text</a:t>
            </a:r>
            <a:endParaRPr lang="fr-MA" sz="2000" b="0" u="none" strike="noStrike">
              <a:solidFill>
                <a:srgbClr val="000000"/>
              </a:solidFill>
              <a:uFillTx/>
              <a:latin typeface="Arial"/>
            </a:endParaRPr>
          </a:p>
        </p:txBody>
      </p:sp>
      <p:sp>
        <p:nvSpPr>
          <p:cNvPr id="201" name="文本框 32"/>
          <p:cNvSpPr/>
          <p:nvPr/>
        </p:nvSpPr>
        <p:spPr>
          <a:xfrm flipH="1">
            <a:off x="6598080" y="4258440"/>
            <a:ext cx="1958040" cy="564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30000"/>
              </a:lnSpc>
            </a:pPr>
            <a:r>
              <a:rPr lang="en-US" sz="1200" b="0" u="none" strike="noStrike">
                <a:solidFill>
                  <a:schemeClr val="lt1"/>
                </a:solidFill>
                <a:uFillTx/>
                <a:latin typeface="Arial"/>
                <a:ea typeface="微软雅黑"/>
              </a:rPr>
              <a:t>Click here to add content, content to match the title. </a:t>
            </a:r>
            <a:endParaRPr lang="fr-MA" sz="1200" b="0" u="none" strike="noStrike">
              <a:solidFill>
                <a:srgbClr val="000000"/>
              </a:solidFill>
              <a:uFillTx/>
              <a:latin typeface="Arial"/>
            </a:endParaRPr>
          </a:p>
        </p:txBody>
      </p:sp>
      <p:sp>
        <p:nvSpPr>
          <p:cNvPr id="202" name="文本框 33"/>
          <p:cNvSpPr/>
          <p:nvPr/>
        </p:nvSpPr>
        <p:spPr>
          <a:xfrm flipH="1">
            <a:off x="6598800" y="3852000"/>
            <a:ext cx="1910160" cy="3333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en-US" sz="1600" b="1" u="none" strike="noStrike" cap="all">
                <a:solidFill>
                  <a:schemeClr val="lt1"/>
                </a:solidFill>
                <a:uFillTx/>
                <a:latin typeface="Arial"/>
                <a:ea typeface="微软雅黑"/>
              </a:rPr>
              <a:t>Add title text</a:t>
            </a:r>
            <a:endParaRPr lang="fr-MA" sz="1600" b="0" u="none" strike="noStrike">
              <a:solidFill>
                <a:srgbClr val="000000"/>
              </a:solidFill>
              <a:uFillTx/>
              <a:latin typeface="Arial"/>
            </a:endParaRPr>
          </a:p>
        </p:txBody>
      </p:sp>
      <p:sp>
        <p:nvSpPr>
          <p:cNvPr id="203" name="椭圆 40"/>
          <p:cNvSpPr/>
          <p:nvPr/>
        </p:nvSpPr>
        <p:spPr>
          <a:xfrm>
            <a:off x="13835160" y="1080000"/>
            <a:ext cx="924840" cy="924840"/>
          </a:xfrm>
          <a:prstGeom prst="ellipse">
            <a:avLst/>
          </a:prstGeom>
          <a:solidFill>
            <a:schemeClr val="bg1"/>
          </a:solidFill>
          <a:ln w="31750">
            <a:noFill/>
          </a:ln>
          <a:effectLst>
            <a:outerShdw blurRad="406440" dist="164953" dir="2700000" algn="tl" rotWithShape="0">
              <a:srgbClr val="000000">
                <a:alpha val="10000"/>
              </a:srgb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fr-MA" sz="1800" b="0" u="none" strike="noStrike">
              <a:solidFill>
                <a:srgbClr val="FFFFFF"/>
              </a:solidFill>
              <a:uFillTx/>
              <a:latin typeface="Arial"/>
              <a:ea typeface="微软雅黑"/>
            </a:endParaRPr>
          </a:p>
        </p:txBody>
      </p:sp>
      <p:sp>
        <p:nvSpPr>
          <p:cNvPr id="204" name="iconfont-1124-841231"/>
          <p:cNvSpPr/>
          <p:nvPr/>
        </p:nvSpPr>
        <p:spPr>
          <a:xfrm>
            <a:off x="10486800" y="5210640"/>
            <a:ext cx="338760" cy="285120"/>
          </a:xfrm>
          <a:custGeom>
            <a:avLst/>
            <a:gdLst>
              <a:gd name="textAreaLeft" fmla="*/ 0 w 338760"/>
              <a:gd name="textAreaRight" fmla="*/ 339120 w 338760"/>
              <a:gd name="textAreaTop" fmla="*/ 0 h 285120"/>
              <a:gd name="textAreaBottom" fmla="*/ 285480 h 285120"/>
            </a:gdLst>
            <a:ahLst/>
            <a:cxnLst/>
            <a:rect l="textAreaLeft" t="textAreaTop" r="textAreaRight" b="textAreaBottom"/>
            <a:pathLst>
              <a:path w="10133" h="8534">
                <a:moveTo>
                  <a:pt x="0" y="6934"/>
                </a:moveTo>
                <a:lnTo>
                  <a:pt x="1066" y="6934"/>
                </a:lnTo>
                <a:lnTo>
                  <a:pt x="1066" y="7200"/>
                </a:lnTo>
                <a:lnTo>
                  <a:pt x="533" y="7200"/>
                </a:lnTo>
                <a:lnTo>
                  <a:pt x="533" y="7734"/>
                </a:lnTo>
                <a:lnTo>
                  <a:pt x="1066" y="7734"/>
                </a:lnTo>
                <a:lnTo>
                  <a:pt x="1066" y="8000"/>
                </a:lnTo>
                <a:lnTo>
                  <a:pt x="0" y="8000"/>
                </a:lnTo>
                <a:lnTo>
                  <a:pt x="0" y="8534"/>
                </a:lnTo>
                <a:lnTo>
                  <a:pt x="1600" y="8534"/>
                </a:lnTo>
                <a:lnTo>
                  <a:pt x="1600" y="6400"/>
                </a:lnTo>
                <a:lnTo>
                  <a:pt x="0" y="6400"/>
                </a:lnTo>
                <a:lnTo>
                  <a:pt x="0" y="6934"/>
                </a:lnTo>
                <a:close/>
                <a:moveTo>
                  <a:pt x="533" y="2134"/>
                </a:moveTo>
                <a:lnTo>
                  <a:pt x="1066" y="2134"/>
                </a:lnTo>
                <a:lnTo>
                  <a:pt x="1066" y="0"/>
                </a:lnTo>
                <a:lnTo>
                  <a:pt x="0" y="0"/>
                </a:lnTo>
                <a:lnTo>
                  <a:pt x="0" y="534"/>
                </a:lnTo>
                <a:lnTo>
                  <a:pt x="533" y="534"/>
                </a:lnTo>
                <a:lnTo>
                  <a:pt x="533" y="2134"/>
                </a:lnTo>
                <a:close/>
                <a:moveTo>
                  <a:pt x="0" y="3734"/>
                </a:moveTo>
                <a:lnTo>
                  <a:pt x="960" y="3734"/>
                </a:lnTo>
                <a:lnTo>
                  <a:pt x="0" y="4854"/>
                </a:lnTo>
                <a:lnTo>
                  <a:pt x="0" y="5334"/>
                </a:lnTo>
                <a:lnTo>
                  <a:pt x="1600" y="5334"/>
                </a:lnTo>
                <a:lnTo>
                  <a:pt x="1600" y="4800"/>
                </a:lnTo>
                <a:lnTo>
                  <a:pt x="640" y="4800"/>
                </a:lnTo>
                <a:lnTo>
                  <a:pt x="1600" y="3680"/>
                </a:lnTo>
                <a:lnTo>
                  <a:pt x="1600" y="3200"/>
                </a:lnTo>
                <a:lnTo>
                  <a:pt x="0" y="3200"/>
                </a:lnTo>
                <a:lnTo>
                  <a:pt x="0" y="3734"/>
                </a:lnTo>
                <a:close/>
                <a:moveTo>
                  <a:pt x="2666" y="534"/>
                </a:moveTo>
                <a:lnTo>
                  <a:pt x="2666" y="1600"/>
                </a:lnTo>
                <a:lnTo>
                  <a:pt x="10133" y="1600"/>
                </a:lnTo>
                <a:lnTo>
                  <a:pt x="10133" y="534"/>
                </a:lnTo>
                <a:lnTo>
                  <a:pt x="2666" y="534"/>
                </a:lnTo>
                <a:close/>
                <a:moveTo>
                  <a:pt x="2666" y="8000"/>
                </a:moveTo>
                <a:lnTo>
                  <a:pt x="10133" y="8000"/>
                </a:lnTo>
                <a:lnTo>
                  <a:pt x="10133" y="6934"/>
                </a:lnTo>
                <a:lnTo>
                  <a:pt x="2666" y="6934"/>
                </a:lnTo>
                <a:lnTo>
                  <a:pt x="2666" y="8000"/>
                </a:lnTo>
                <a:close/>
                <a:moveTo>
                  <a:pt x="2666" y="4800"/>
                </a:moveTo>
                <a:lnTo>
                  <a:pt x="10133" y="4800"/>
                </a:lnTo>
                <a:lnTo>
                  <a:pt x="10133" y="3734"/>
                </a:lnTo>
                <a:lnTo>
                  <a:pt x="2666" y="3734"/>
                </a:lnTo>
                <a:lnTo>
                  <a:pt x="2666" y="48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u="none" strike="noStrike">
              <a:solidFill>
                <a:schemeClr val="lt1"/>
              </a:solidFill>
              <a:uFillTx/>
              <a:latin typeface="Arial"/>
              <a:ea typeface="微软雅黑"/>
            </a:endParaRPr>
          </a:p>
        </p:txBody>
      </p:sp>
      <p:graphicFrame>
        <p:nvGraphicFramePr>
          <p:cNvPr id="205" name="Table 2"/>
          <p:cNvGraphicFramePr/>
          <p:nvPr>
            <p:extLst>
              <p:ext uri="{D42A27DB-BD31-4B8C-83A1-F6EECF244321}">
                <p14:modId xmlns:p14="http://schemas.microsoft.com/office/powerpoint/2010/main" val="2478232262"/>
              </p:ext>
            </p:extLst>
          </p:nvPr>
        </p:nvGraphicFramePr>
        <p:xfrm>
          <a:off x="972067" y="1539000"/>
          <a:ext cx="9710640" cy="4806720"/>
        </p:xfrm>
        <a:graphic>
          <a:graphicData uri="http://schemas.openxmlformats.org/drawingml/2006/table">
            <a:tbl>
              <a:tblPr/>
              <a:tblGrid>
                <a:gridCol w="3237120">
                  <a:extLst>
                    <a:ext uri="{9D8B030D-6E8A-4147-A177-3AD203B41FA5}">
                      <a16:colId xmlns:a16="http://schemas.microsoft.com/office/drawing/2014/main" val="20000"/>
                    </a:ext>
                  </a:extLst>
                </a:gridCol>
                <a:gridCol w="3237120">
                  <a:extLst>
                    <a:ext uri="{9D8B030D-6E8A-4147-A177-3AD203B41FA5}">
                      <a16:colId xmlns:a16="http://schemas.microsoft.com/office/drawing/2014/main" val="20001"/>
                    </a:ext>
                  </a:extLst>
                </a:gridCol>
                <a:gridCol w="3236400">
                  <a:extLst>
                    <a:ext uri="{9D8B030D-6E8A-4147-A177-3AD203B41FA5}">
                      <a16:colId xmlns:a16="http://schemas.microsoft.com/office/drawing/2014/main" val="20002"/>
                    </a:ext>
                  </a:extLst>
                </a:gridCol>
              </a:tblGrid>
              <a:tr h="783360">
                <a:tc>
                  <a:txBody>
                    <a:bodyPr/>
                    <a:lstStyle/>
                    <a:p>
                      <a:pPr algn="ctr" defTabSz="914400">
                        <a:lnSpc>
                          <a:spcPct val="107000"/>
                        </a:lnSpc>
                        <a:spcAft>
                          <a:spcPts val="799"/>
                        </a:spcAft>
                      </a:pPr>
                      <a:r>
                        <a:rPr lang="fr-FR" sz="2000" b="1" u="none" strike="noStrike" dirty="0">
                          <a:solidFill>
                            <a:schemeClr val="lt1"/>
                          </a:solidFill>
                          <a:uFillTx/>
                          <a:latin typeface="Arial"/>
                          <a:ea typeface="微软雅黑"/>
                        </a:rPr>
                        <a:t>Composant MongoDB</a:t>
                      </a:r>
                      <a:endParaRPr lang="fr-MA" sz="2000" b="0" u="none" strike="noStrike" dirty="0">
                        <a:solidFill>
                          <a:srgbClr val="FFFFFF"/>
                        </a:solidFill>
                        <a:uFillTx/>
                        <a:latin typeface="Times New Roman"/>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solidFill>
                  </a:tcPr>
                </a:tc>
                <a:tc>
                  <a:txBody>
                    <a:bodyPr/>
                    <a:lstStyle/>
                    <a:p>
                      <a:pPr algn="ctr" defTabSz="914400"/>
                      <a:r>
                        <a:rPr lang="fr-FR" sz="2000" b="1" u="none" strike="noStrike">
                          <a:solidFill>
                            <a:schemeClr val="lt1"/>
                          </a:solidFill>
                          <a:uFillTx/>
                          <a:latin typeface="Arial"/>
                          <a:ea typeface="微软雅黑"/>
                        </a:rPr>
                        <a:t>Équivalent en Base de Données Relationnelle (SGBDR) </a:t>
                      </a:r>
                      <a:endParaRPr lang="fr-MA" sz="2000" b="0" u="none" strike="noStrike">
                        <a:solidFill>
                          <a:srgbClr val="FFFFFF"/>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solidFill>
                  </a:tcPr>
                </a:tc>
                <a:tc>
                  <a:txBody>
                    <a:bodyPr/>
                    <a:lstStyle/>
                    <a:p>
                      <a:pPr algn="ctr" defTabSz="914400"/>
                      <a:r>
                        <a:rPr lang="fr-FR" sz="2000" b="1" u="none" strike="noStrike">
                          <a:solidFill>
                            <a:schemeClr val="lt1"/>
                          </a:solidFill>
                          <a:uFillTx/>
                          <a:latin typeface="Arial"/>
                          <a:ea typeface="微软雅黑"/>
                        </a:rPr>
                        <a:t>Description </a:t>
                      </a:r>
                      <a:endParaRPr lang="fr-MA" sz="2000" b="0" u="none" strike="noStrike">
                        <a:solidFill>
                          <a:srgbClr val="FFFFFF"/>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solidFill>
                  </a:tcPr>
                </a:tc>
                <a:extLst>
                  <a:ext uri="{0D108BD9-81ED-4DB2-BD59-A6C34878D82A}">
                    <a16:rowId xmlns:a16="http://schemas.microsoft.com/office/drawing/2014/main" val="10000"/>
                  </a:ext>
                </a:extLst>
              </a:tr>
              <a:tr h="783360">
                <a:tc>
                  <a:txBody>
                    <a:bodyPr/>
                    <a:lstStyle/>
                    <a:p>
                      <a:pPr algn="ctr" defTabSz="914400"/>
                      <a:r>
                        <a:rPr lang="fr-FR" sz="2000" b="1" u="none" strike="noStrike">
                          <a:solidFill>
                            <a:schemeClr val="lt1"/>
                          </a:solidFill>
                          <a:uFillTx/>
                          <a:latin typeface="Arial"/>
                          <a:ea typeface="微软雅黑"/>
                        </a:rPr>
                        <a:t>Base de données </a:t>
                      </a:r>
                      <a:endParaRPr lang="fr-MA" sz="2000" b="0" u="none" strike="noStrike">
                        <a:solidFill>
                          <a:srgbClr val="FFFFFF"/>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solidFill>
                  </a:tcPr>
                </a:tc>
                <a:tc>
                  <a:txBody>
                    <a:bodyPr/>
                    <a:lstStyle/>
                    <a:p>
                      <a:pPr algn="ctr" defTabSz="914400"/>
                      <a:r>
                        <a:rPr lang="fr-FR" sz="2000" b="0" u="none" strike="noStrike">
                          <a:solidFill>
                            <a:schemeClr val="dk1"/>
                          </a:solidFill>
                          <a:uFillTx/>
                          <a:latin typeface="Arial"/>
                          <a:ea typeface="微软雅黑"/>
                        </a:rPr>
                        <a:t>Base de données </a:t>
                      </a:r>
                      <a:endParaRPr lang="fr-MA" sz="2000" b="0" u="none" strike="noStrike">
                        <a:solidFill>
                          <a:srgbClr val="000000"/>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tint val="40000"/>
                      </a:schemeClr>
                    </a:solidFill>
                  </a:tcPr>
                </a:tc>
                <a:tc>
                  <a:txBody>
                    <a:bodyPr/>
                    <a:lstStyle/>
                    <a:p>
                      <a:pPr algn="ctr" defTabSz="914400"/>
                      <a:r>
                        <a:rPr lang="fr-FR" sz="2000" b="0" u="none" strike="noStrike">
                          <a:solidFill>
                            <a:schemeClr val="dk1"/>
                          </a:solidFill>
                          <a:uFillTx/>
                          <a:latin typeface="Arial"/>
                          <a:ea typeface="微软雅黑"/>
                        </a:rPr>
                        <a:t>Contient plusieurs collections</a:t>
                      </a:r>
                      <a:endParaRPr lang="fr-MA" sz="2000" b="0" u="none" strike="noStrike">
                        <a:solidFill>
                          <a:srgbClr val="000000"/>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tint val="40000"/>
                      </a:schemeClr>
                    </a:solidFill>
                  </a:tcPr>
                </a:tc>
                <a:extLst>
                  <a:ext uri="{0D108BD9-81ED-4DB2-BD59-A6C34878D82A}">
                    <a16:rowId xmlns:a16="http://schemas.microsoft.com/office/drawing/2014/main" val="10001"/>
                  </a:ext>
                </a:extLst>
              </a:tr>
              <a:tr h="783360">
                <a:tc>
                  <a:txBody>
                    <a:bodyPr/>
                    <a:lstStyle/>
                    <a:p>
                      <a:pPr algn="ctr" defTabSz="914400"/>
                      <a:r>
                        <a:rPr lang="fr-FR" sz="2000" b="1" u="none" strike="noStrike">
                          <a:solidFill>
                            <a:schemeClr val="lt1"/>
                          </a:solidFill>
                          <a:uFillTx/>
                          <a:latin typeface="Arial"/>
                          <a:ea typeface="微软雅黑"/>
                        </a:rPr>
                        <a:t>Collection</a:t>
                      </a:r>
                      <a:endParaRPr lang="fr-MA" sz="2000" b="0" u="none" strike="noStrike">
                        <a:solidFill>
                          <a:srgbClr val="FFFFFF"/>
                        </a:solidFill>
                        <a:uFillTx/>
                        <a:latin typeface="Arial"/>
                      </a:endParaRPr>
                    </a:p>
                    <a:p>
                      <a:pPr algn="ctr" defTabSz="914400"/>
                      <a:endParaRPr lang="fr-MA" sz="2000" b="0" u="none" strike="noStrike">
                        <a:solidFill>
                          <a:srgbClr val="FFFFFF"/>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solidFill>
                  </a:tcPr>
                </a:tc>
                <a:tc>
                  <a:txBody>
                    <a:bodyPr/>
                    <a:lstStyle/>
                    <a:p>
                      <a:pPr algn="ctr" defTabSz="914400"/>
                      <a:r>
                        <a:rPr lang="fr-FR" sz="2000" b="0" u="none" strike="noStrike">
                          <a:solidFill>
                            <a:schemeClr val="dk1"/>
                          </a:solidFill>
                          <a:uFillTx/>
                          <a:latin typeface="Arial"/>
                          <a:ea typeface="微软雅黑"/>
                        </a:rPr>
                        <a:t>Table </a:t>
                      </a:r>
                      <a:endParaRPr lang="fr-MA" sz="2000" b="0" u="none" strike="noStrike">
                        <a:solidFill>
                          <a:srgbClr val="000000"/>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tint val="20000"/>
                      </a:schemeClr>
                    </a:solidFill>
                  </a:tcPr>
                </a:tc>
                <a:tc>
                  <a:txBody>
                    <a:bodyPr/>
                    <a:lstStyle/>
                    <a:p>
                      <a:pPr algn="ctr" defTabSz="914400"/>
                      <a:r>
                        <a:rPr lang="fr-FR" sz="2000" b="0" u="none" strike="noStrike">
                          <a:solidFill>
                            <a:schemeClr val="dk1"/>
                          </a:solidFill>
                          <a:uFillTx/>
                          <a:latin typeface="Arial"/>
                          <a:ea typeface="微软雅黑"/>
                        </a:rPr>
                        <a:t>Plus de types (date, BinData, etc.) Regroupe des documents similaires. </a:t>
                      </a:r>
                      <a:endParaRPr lang="fr-MA" sz="2000" b="0" u="none" strike="noStrike">
                        <a:solidFill>
                          <a:srgbClr val="000000"/>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tint val="20000"/>
                      </a:schemeClr>
                    </a:solidFill>
                  </a:tcPr>
                </a:tc>
                <a:extLst>
                  <a:ext uri="{0D108BD9-81ED-4DB2-BD59-A6C34878D82A}">
                    <a16:rowId xmlns:a16="http://schemas.microsoft.com/office/drawing/2014/main" val="10002"/>
                  </a:ext>
                </a:extLst>
              </a:tr>
              <a:tr h="783360">
                <a:tc>
                  <a:txBody>
                    <a:bodyPr/>
                    <a:lstStyle/>
                    <a:p>
                      <a:pPr algn="ctr" defTabSz="914400"/>
                      <a:r>
                        <a:rPr lang="fr-FR" sz="2000" b="1" u="none" strike="noStrike" dirty="0">
                          <a:solidFill>
                            <a:schemeClr val="lt1"/>
                          </a:solidFill>
                          <a:uFillTx/>
                          <a:latin typeface="Arial"/>
                          <a:ea typeface="微软雅黑"/>
                        </a:rPr>
                        <a:t>Document </a:t>
                      </a:r>
                      <a:endParaRPr lang="fr-MA" sz="2000" b="0" u="none" strike="noStrike" dirty="0">
                        <a:solidFill>
                          <a:srgbClr val="FFFFFF"/>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solidFill>
                  </a:tcPr>
                </a:tc>
                <a:tc>
                  <a:txBody>
                    <a:bodyPr/>
                    <a:lstStyle/>
                    <a:p>
                      <a:pPr algn="ctr" defTabSz="914400"/>
                      <a:r>
                        <a:rPr lang="fr-FR" sz="2000" b="0" u="none" strike="noStrike">
                          <a:solidFill>
                            <a:schemeClr val="dk1"/>
                          </a:solidFill>
                          <a:uFillTx/>
                          <a:latin typeface="Arial"/>
                          <a:ea typeface="微软雅黑"/>
                        </a:rPr>
                        <a:t>Ligne (Row) </a:t>
                      </a:r>
                      <a:endParaRPr lang="fr-MA" sz="2000" b="0" u="none" strike="noStrike">
                        <a:solidFill>
                          <a:srgbClr val="000000"/>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tint val="40000"/>
                      </a:schemeClr>
                    </a:solidFill>
                  </a:tcPr>
                </a:tc>
                <a:tc>
                  <a:txBody>
                    <a:bodyPr/>
                    <a:lstStyle/>
                    <a:p>
                      <a:pPr algn="ctr" defTabSz="914400"/>
                      <a:r>
                        <a:rPr lang="fr-FR" sz="2000" b="0" u="none" strike="noStrike">
                          <a:solidFill>
                            <a:schemeClr val="dk1"/>
                          </a:solidFill>
                          <a:uFillTx/>
                          <a:latin typeface="Arial"/>
                          <a:ea typeface="微软雅黑"/>
                        </a:rPr>
                        <a:t>Un objet BSON qui stocke les données sous forme de paires clé-valeur. </a:t>
                      </a:r>
                      <a:endParaRPr lang="fr-MA" sz="2000" b="0" u="none" strike="noStrike">
                        <a:solidFill>
                          <a:srgbClr val="000000"/>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tint val="40000"/>
                      </a:schemeClr>
                    </a:solidFill>
                  </a:tcPr>
                </a:tc>
                <a:extLst>
                  <a:ext uri="{0D108BD9-81ED-4DB2-BD59-A6C34878D82A}">
                    <a16:rowId xmlns:a16="http://schemas.microsoft.com/office/drawing/2014/main" val="10003"/>
                  </a:ext>
                </a:extLst>
              </a:tr>
              <a:tr h="783360">
                <a:tc>
                  <a:txBody>
                    <a:bodyPr/>
                    <a:lstStyle/>
                    <a:p>
                      <a:pPr algn="ctr" defTabSz="914400"/>
                      <a:r>
                        <a:rPr lang="fr-FR" sz="2000" b="1" u="none" strike="noStrike">
                          <a:solidFill>
                            <a:schemeClr val="lt1"/>
                          </a:solidFill>
                          <a:uFillTx/>
                          <a:latin typeface="Arial"/>
                          <a:ea typeface="微软雅黑"/>
                        </a:rPr>
                        <a:t>Champ </a:t>
                      </a:r>
                      <a:endParaRPr lang="fr-MA" sz="2000" b="0" u="none" strike="noStrike">
                        <a:solidFill>
                          <a:srgbClr val="FFFFFF"/>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solidFill>
                  </a:tcPr>
                </a:tc>
                <a:tc>
                  <a:txBody>
                    <a:bodyPr/>
                    <a:lstStyle/>
                    <a:p>
                      <a:pPr algn="ctr" defTabSz="914400"/>
                      <a:r>
                        <a:rPr lang="fr-FR" sz="2000" b="0" u="none" strike="noStrike">
                          <a:solidFill>
                            <a:schemeClr val="dk1"/>
                          </a:solidFill>
                          <a:uFillTx/>
                          <a:latin typeface="Arial"/>
                          <a:ea typeface="微软雅黑"/>
                        </a:rPr>
                        <a:t>Colonne </a:t>
                      </a:r>
                      <a:endParaRPr lang="fr-MA" sz="2000" b="0" u="none" strike="noStrike">
                        <a:solidFill>
                          <a:srgbClr val="000000"/>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tint val="20000"/>
                      </a:schemeClr>
                    </a:solidFill>
                  </a:tcPr>
                </a:tc>
                <a:tc>
                  <a:txBody>
                    <a:bodyPr/>
                    <a:lstStyle/>
                    <a:p>
                      <a:pPr algn="ctr" defTabSz="914400"/>
                      <a:r>
                        <a:rPr lang="fr-FR" sz="2000" b="0" u="none" strike="noStrike" dirty="0">
                          <a:solidFill>
                            <a:schemeClr val="dk1"/>
                          </a:solidFill>
                          <a:uFillTx/>
                          <a:latin typeface="Arial"/>
                          <a:ea typeface="微软雅黑"/>
                        </a:rPr>
                        <a:t>Représente un attribut d’un document (ex : "nom", "email"). </a:t>
                      </a:r>
                      <a:endParaRPr lang="fr-MA" sz="2000" b="0" u="none" strike="noStrike" dirty="0">
                        <a:solidFill>
                          <a:srgbClr val="000000"/>
                        </a:solidFill>
                        <a:uFillTx/>
                        <a:latin typeface="Arial"/>
                      </a:endParaRPr>
                    </a:p>
                  </a:txBody>
                  <a:tcPr marL="9360" marR="9360" anchor="ctr">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solidFill>
                      <a:schemeClr val="accent6">
                        <a:tint val="20000"/>
                      </a:schemeClr>
                    </a:solidFill>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6" presetClass="entr" presetSubtype="21" dur="500" fill="hold" nodeType="with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barn(inVertical)">
                                      <p:cBhvr additive="repl">
                                        <p:cTn id="7" dur="500"/>
                                        <p:tgtEl>
                                          <p:spTgt spid="196"/>
                                        </p:tgtEl>
                                      </p:cBhvr>
                                    </p:animEffect>
                                  </p:childTnLst>
                                </p:cTn>
                              </p:par>
                              <p:par>
                                <p:cTn id="8" presetID="16" presetClass="entr" presetSubtype="21" dur="500" fill="hold" nodeType="withEffect">
                                  <p:stCondLst>
                                    <p:cond delay="0"/>
                                  </p:stCondLst>
                                  <p:childTnLst>
                                    <p:set>
                                      <p:cBhvr>
                                        <p:cTn id="9" dur="1" fill="hold">
                                          <p:stCondLst>
                                            <p:cond delay="0"/>
                                          </p:stCondLst>
                                        </p:cTn>
                                        <p:tgtEl>
                                          <p:spTgt spid="197"/>
                                        </p:tgtEl>
                                        <p:attrNameLst>
                                          <p:attrName>style.visibility</p:attrName>
                                        </p:attrNameLst>
                                      </p:cBhvr>
                                      <p:to>
                                        <p:strVal val="visible"/>
                                      </p:to>
                                    </p:set>
                                    <p:animEffect transition="in" filter="barn(inVertical)">
                                      <p:cBhvr additive="repl">
                                        <p:cTn id="10" dur="500"/>
                                        <p:tgtEl>
                                          <p:spTgt spid="197"/>
                                        </p:tgtEl>
                                      </p:cBhvr>
                                    </p:animEffect>
                                  </p:childTnLst>
                                </p:cTn>
                              </p:par>
                              <p:par>
                                <p:cTn id="11" presetID="16" presetClass="entr" presetSubtype="21" dur="500" fill="hold" nodeType="withEffect">
                                  <p:stCondLst>
                                    <p:cond delay="0"/>
                                  </p:stCondLst>
                                  <p:childTnLst>
                                    <p:set>
                                      <p:cBhvr>
                                        <p:cTn id="12" dur="1" fill="hold">
                                          <p:stCondLst>
                                            <p:cond delay="0"/>
                                          </p:stCondLst>
                                        </p:cTn>
                                        <p:tgtEl>
                                          <p:spTgt spid="198"/>
                                        </p:tgtEl>
                                        <p:attrNameLst>
                                          <p:attrName>style.visibility</p:attrName>
                                        </p:attrNameLst>
                                      </p:cBhvr>
                                      <p:to>
                                        <p:strVal val="visible"/>
                                      </p:to>
                                    </p:set>
                                    <p:animEffect transition="in" filter="barn(inVertical)">
                                      <p:cBhvr additive="repl">
                                        <p:cTn id="13" dur="500"/>
                                        <p:tgtEl>
                                          <p:spTgt spid="198"/>
                                        </p:tgtEl>
                                      </p:cBhvr>
                                    </p:animEffect>
                                  </p:childTnLst>
                                </p:cTn>
                              </p:par>
                              <p:par>
                                <p:cTn id="14" presetID="22" presetClass="entr" presetSubtype="4" dur="500" fill="hold" nodeType="withEffect">
                                  <p:stCondLst>
                                    <p:cond delay="0"/>
                                  </p:stCondLst>
                                  <p:childTnLst>
                                    <p:set>
                                      <p:cBhvr>
                                        <p:cTn id="15" dur="1" fill="hold">
                                          <p:stCondLst>
                                            <p:cond delay="0"/>
                                          </p:stCondLst>
                                        </p:cTn>
                                        <p:tgtEl>
                                          <p:spTgt spid="204"/>
                                        </p:tgtEl>
                                        <p:attrNameLst>
                                          <p:attrName>style.visibility</p:attrName>
                                        </p:attrNameLst>
                                      </p:cBhvr>
                                      <p:to>
                                        <p:strVal val="visible"/>
                                      </p:to>
                                    </p:set>
                                    <p:animEffect transition="in" filter="wipe(down)">
                                      <p:cBhvr additive="repl">
                                        <p:cTn id="16" dur="500"/>
                                        <p:tgtEl>
                                          <p:spTgt spid="204"/>
                                        </p:tgtEl>
                                      </p:cBhvr>
                                    </p:animEffect>
                                  </p:childTnLst>
                                </p:cTn>
                              </p:par>
                              <p:par>
                                <p:cTn id="17" presetID="22" presetClass="entr" presetSubtype="4" dur="500" fill="hold" nodeType="withEffect">
                                  <p:stCondLst>
                                    <p:cond delay="0"/>
                                  </p:stCondLst>
                                  <p:childTnLst>
                                    <p:set>
                                      <p:cBhvr>
                                        <p:cTn id="18" dur="1" fill="hold">
                                          <p:stCondLst>
                                            <p:cond delay="0"/>
                                          </p:stCondLst>
                                        </p:cTn>
                                        <p:tgtEl>
                                          <p:spTgt spid="199"/>
                                        </p:tgtEl>
                                        <p:attrNameLst>
                                          <p:attrName>style.visibility</p:attrName>
                                        </p:attrNameLst>
                                      </p:cBhvr>
                                      <p:to>
                                        <p:strVal val="visible"/>
                                      </p:to>
                                    </p:set>
                                    <p:animEffect transition="in" filter="wipe(down)">
                                      <p:cBhvr additive="repl">
                                        <p:cTn id="19" dur="500"/>
                                        <p:tgtEl>
                                          <p:spTgt spid="199"/>
                                        </p:tgtEl>
                                      </p:cBhvr>
                                    </p:animEffect>
                                  </p:childTnLst>
                                </p:cTn>
                              </p:par>
                              <p:par>
                                <p:cTn id="20" presetID="22" presetClass="entr" presetSubtype="4" dur="500" fill="hold" nodeType="withEffect">
                                  <p:stCondLst>
                                    <p:cond delay="0"/>
                                  </p:stCondLst>
                                  <p:childTnLst>
                                    <p:set>
                                      <p:cBhvr>
                                        <p:cTn id="21" dur="1" fill="hold">
                                          <p:stCondLst>
                                            <p:cond delay="0"/>
                                          </p:stCondLst>
                                        </p:cTn>
                                        <p:tgtEl>
                                          <p:spTgt spid="200"/>
                                        </p:tgtEl>
                                        <p:attrNameLst>
                                          <p:attrName>style.visibility</p:attrName>
                                        </p:attrNameLst>
                                      </p:cBhvr>
                                      <p:to>
                                        <p:strVal val="visible"/>
                                      </p:to>
                                    </p:set>
                                    <p:animEffect transition="in" filter="wipe(down)">
                                      <p:cBhvr additive="repl">
                                        <p:cTn id="22" dur="500"/>
                                        <p:tgtEl>
                                          <p:spTgt spid="200"/>
                                        </p:tgtEl>
                                      </p:cBhvr>
                                    </p:animEffect>
                                  </p:childTnLst>
                                </p:cTn>
                              </p:par>
                              <p:par>
                                <p:cTn id="23" presetID="22" presetClass="entr" presetSubtype="4" dur="500" fill="hold" nodeType="withEffect">
                                  <p:stCondLst>
                                    <p:cond delay="0"/>
                                  </p:stCondLst>
                                  <p:childTnLst>
                                    <p:set>
                                      <p:cBhvr>
                                        <p:cTn id="24" dur="1" fill="hold">
                                          <p:stCondLst>
                                            <p:cond delay="0"/>
                                          </p:stCondLst>
                                        </p:cTn>
                                        <p:tgtEl>
                                          <p:spTgt spid="201"/>
                                        </p:tgtEl>
                                        <p:attrNameLst>
                                          <p:attrName>style.visibility</p:attrName>
                                        </p:attrNameLst>
                                      </p:cBhvr>
                                      <p:to>
                                        <p:strVal val="visible"/>
                                      </p:to>
                                    </p:set>
                                    <p:animEffect transition="in" filter="wipe(down)">
                                      <p:cBhvr additive="repl">
                                        <p:cTn id="25" dur="500"/>
                                        <p:tgtEl>
                                          <p:spTgt spid="201"/>
                                        </p:tgtEl>
                                      </p:cBhvr>
                                    </p:animEffect>
                                  </p:childTnLst>
                                </p:cTn>
                              </p:par>
                              <p:par>
                                <p:cTn id="26" presetID="22" presetClass="entr" presetSubtype="4" dur="500" fill="hold" nodeType="withEffect">
                                  <p:stCondLst>
                                    <p:cond delay="0"/>
                                  </p:stCondLst>
                                  <p:childTnLst>
                                    <p:set>
                                      <p:cBhvr>
                                        <p:cTn id="27" dur="1" fill="hold">
                                          <p:stCondLst>
                                            <p:cond delay="0"/>
                                          </p:stCondLst>
                                        </p:cTn>
                                        <p:tgtEl>
                                          <p:spTgt spid="202"/>
                                        </p:tgtEl>
                                        <p:attrNameLst>
                                          <p:attrName>style.visibility</p:attrName>
                                        </p:attrNameLst>
                                      </p:cBhvr>
                                      <p:to>
                                        <p:strVal val="visible"/>
                                      </p:to>
                                    </p:set>
                                    <p:animEffect transition="in" filter="wipe(down)">
                                      <p:cBhvr additive="repl">
                                        <p:cTn id="28" dur="500"/>
                                        <p:tgtEl>
                                          <p:spTgt spid="202"/>
                                        </p:tgtEl>
                                      </p:cBhvr>
                                    </p:animEffect>
                                  </p:childTnLst>
                                </p:cTn>
                              </p:par>
                              <p:par>
                                <p:cTn id="29" presetID="22" presetClass="entr" presetSubtype="4" dur="500" fill="hold" nodeType="withEffect">
                                  <p:stCondLst>
                                    <p:cond delay="0"/>
                                  </p:stCondLst>
                                  <p:childTnLst>
                                    <p:set>
                                      <p:cBhvr>
                                        <p:cTn id="30" dur="1" fill="hold">
                                          <p:stCondLst>
                                            <p:cond delay="0"/>
                                          </p:stCondLst>
                                        </p:cTn>
                                        <p:tgtEl>
                                          <p:spTgt spid="203"/>
                                        </p:tgtEl>
                                        <p:attrNameLst>
                                          <p:attrName>style.visibility</p:attrName>
                                        </p:attrNameLst>
                                      </p:cBhvr>
                                      <p:to>
                                        <p:strVal val="visible"/>
                                      </p:to>
                                    </p:set>
                                    <p:animEffect transition="in" filter="wipe(down)">
                                      <p:cBhvr additive="repl">
                                        <p:cTn id="31"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1.7601 Service Pack 1"/>
  <p:tag name="AS_RELEASE_DATE" val="2022.11.14"/>
  <p:tag name="AS_TITLE" val="Aspose.Slides for .NET 4.0 Client Profile"/>
  <p:tag name="AS_VERSION" val="22.11"/>
  <p:tag name="COMMONDATA" val="eyJoZGlkIjoiNjBhNDhiMGZkNGQzYTdiNDU4OTZkMTE3YjBiODQ2YzgifQ=="/>
</p:tagLst>
</file>

<file path=ppt/tags/tag2.xml><?xml version="1.0" encoding="utf-8"?>
<p:tagLst xmlns:a="http://schemas.openxmlformats.org/drawingml/2006/main" xmlns:r="http://schemas.openxmlformats.org/officeDocument/2006/relationships" xmlns:p="http://schemas.openxmlformats.org/presentationml/2006/main">
  <p:tag name="FONTSIZE" val="18"/>
  <p:tag name="HEIGHT" val="15.82236"/>
  <p:tag name="LEFT" val="620.1873"/>
  <p:tag name="LINERULEAFTER" val="0"/>
  <p:tag name="MARGINBOTTOM" val="3.6"/>
  <p:tag name="MARGINLEFT" val="7.2"/>
  <p:tag name="MARGINRIGHT" val="7.2"/>
  <p:tag name="MARGINTOP" val="3.6"/>
  <p:tag name="TOP" val="232.1988"/>
  <p:tag name="WIDTH" val="19.70244"/>
</p:tagLst>
</file>

<file path=ppt/theme/theme1.xml><?xml version="1.0" encoding="utf-8"?>
<a:theme xmlns:a="http://schemas.openxmlformats.org/drawingml/2006/main" name="www.freeppt7.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3otpboj">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https://www.freeppt7.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3otpboj">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245</TotalTime>
  <Words>3839</Words>
  <Application>Microsoft Office PowerPoint</Application>
  <PresentationFormat>Grand écran</PresentationFormat>
  <Paragraphs>522</Paragraphs>
  <Slides>55</Slides>
  <Notes>1</Notes>
  <HiddenSlides>0</HiddenSlides>
  <MMClips>0</MMClips>
  <ScaleCrop>false</ScaleCrop>
  <HeadingPairs>
    <vt:vector size="6" baseType="variant">
      <vt:variant>
        <vt:lpstr>Polices utilisées</vt:lpstr>
      </vt:variant>
      <vt:variant>
        <vt:i4>17</vt:i4>
      </vt:variant>
      <vt:variant>
        <vt:lpstr>Thème</vt:lpstr>
      </vt:variant>
      <vt:variant>
        <vt:i4>2</vt:i4>
      </vt:variant>
      <vt:variant>
        <vt:lpstr>Titres des diapositives</vt:lpstr>
      </vt:variant>
      <vt:variant>
        <vt:i4>55</vt:i4>
      </vt:variant>
    </vt:vector>
  </HeadingPairs>
  <TitlesOfParts>
    <vt:vector size="74" baseType="lpstr">
      <vt:lpstr>微软雅黑</vt:lpstr>
      <vt:lpstr>宋体</vt:lpstr>
      <vt:lpstr>Aptos</vt:lpstr>
      <vt:lpstr>Arial</vt:lpstr>
      <vt:lpstr>Arimo</vt:lpstr>
      <vt:lpstr>Calibri</vt:lpstr>
      <vt:lpstr>Consolas</vt:lpstr>
      <vt:lpstr>Courier New</vt:lpstr>
      <vt:lpstr>Fraunces Bold</vt:lpstr>
      <vt:lpstr>Fraunces Extra Bold</vt:lpstr>
      <vt:lpstr>Georgia</vt:lpstr>
      <vt:lpstr>Liberation Mono;Courier New;DejaVu Sans Mono</vt:lpstr>
      <vt:lpstr>Nobile</vt:lpstr>
      <vt:lpstr>Symbol</vt:lpstr>
      <vt:lpstr>Times New Roman</vt:lpstr>
      <vt:lpstr>Wingdings</vt:lpstr>
      <vt:lpstr>字体家AI造字剑客</vt:lpstr>
      <vt:lpstr>www.freeppt7.com</vt:lpstr>
      <vt:lpstr>https://www.freeppt7.com</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营销计划</dc:title>
  <dc:creator>mouna amal</dc:creator>
  <cp:lastModifiedBy>HP</cp:lastModifiedBy>
  <cp:revision>57</cp:revision>
  <dcterms:created xsi:type="dcterms:W3CDTF">2023-08-04T00:21:00Z</dcterms:created>
  <dcterms:modified xsi:type="dcterms:W3CDTF">2025-03-16T22:31:45Z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A15B4605EC474FF0856B8440E3F30081_12</vt:lpwstr>
  </property>
  <property fmtid="{D5CDD505-2E9C-101B-9397-08002B2CF9AE}" pid="3" name="KSOProductBuildVer">
    <vt:lpwstr>2052-12.1.0.16929</vt:lpwstr>
  </property>
</Properties>
</file>

<file path=docProps/thumbnail.jpeg>
</file>